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Lst>
  <p:notesMasterIdLst>
    <p:notesMasterId r:id="rId84"/>
  </p:notesMasterIdLst>
  <p:sldIdLst>
    <p:sldId id="256" r:id="rId3"/>
    <p:sldId id="257" r:id="rId4"/>
    <p:sldId id="492" r:id="rId5"/>
    <p:sldId id="446" r:id="rId6"/>
    <p:sldId id="415" r:id="rId7"/>
    <p:sldId id="416" r:id="rId8"/>
    <p:sldId id="414" r:id="rId9"/>
    <p:sldId id="418" r:id="rId10"/>
    <p:sldId id="417" r:id="rId11"/>
    <p:sldId id="493" r:id="rId12"/>
    <p:sldId id="259" r:id="rId13"/>
    <p:sldId id="405" r:id="rId14"/>
    <p:sldId id="260" r:id="rId15"/>
    <p:sldId id="420" r:id="rId16"/>
    <p:sldId id="450" r:id="rId17"/>
    <p:sldId id="412" r:id="rId18"/>
    <p:sldId id="262" r:id="rId19"/>
    <p:sldId id="263" r:id="rId20"/>
    <p:sldId id="494" r:id="rId21"/>
    <p:sldId id="402" r:id="rId22"/>
    <p:sldId id="264" r:id="rId23"/>
    <p:sldId id="265" r:id="rId24"/>
    <p:sldId id="266" r:id="rId25"/>
    <p:sldId id="496" r:id="rId26"/>
    <p:sldId id="267" r:id="rId27"/>
    <p:sldId id="268" r:id="rId28"/>
    <p:sldId id="269" r:id="rId29"/>
    <p:sldId id="270" r:id="rId30"/>
    <p:sldId id="271" r:id="rId31"/>
    <p:sldId id="272" r:id="rId32"/>
    <p:sldId id="273" r:id="rId33"/>
    <p:sldId id="274" r:id="rId34"/>
    <p:sldId id="275" r:id="rId35"/>
    <p:sldId id="495" r:id="rId36"/>
    <p:sldId id="276" r:id="rId37"/>
    <p:sldId id="278" r:id="rId38"/>
    <p:sldId id="279" r:id="rId39"/>
    <p:sldId id="280" r:id="rId40"/>
    <p:sldId id="281" r:id="rId41"/>
    <p:sldId id="282" r:id="rId42"/>
    <p:sldId id="283" r:id="rId43"/>
    <p:sldId id="284" r:id="rId44"/>
    <p:sldId id="285" r:id="rId45"/>
    <p:sldId id="288" r:id="rId46"/>
    <p:sldId id="289" r:id="rId47"/>
    <p:sldId id="290" r:id="rId48"/>
    <p:sldId id="497" r:id="rId49"/>
    <p:sldId id="3579" r:id="rId50"/>
    <p:sldId id="261" r:id="rId51"/>
    <p:sldId id="291" r:id="rId52"/>
    <p:sldId id="498" r:id="rId53"/>
    <p:sldId id="361" r:id="rId54"/>
    <p:sldId id="488" r:id="rId55"/>
    <p:sldId id="490" r:id="rId56"/>
    <p:sldId id="410" r:id="rId57"/>
    <p:sldId id="448" r:id="rId58"/>
    <p:sldId id="447" r:id="rId59"/>
    <p:sldId id="489" r:id="rId60"/>
    <p:sldId id="451" r:id="rId61"/>
    <p:sldId id="354" r:id="rId62"/>
    <p:sldId id="491" r:id="rId63"/>
    <p:sldId id="438" r:id="rId64"/>
    <p:sldId id="460" r:id="rId65"/>
    <p:sldId id="461" r:id="rId66"/>
    <p:sldId id="429" r:id="rId67"/>
    <p:sldId id="462" r:id="rId68"/>
    <p:sldId id="294" r:id="rId69"/>
    <p:sldId id="459" r:id="rId70"/>
    <p:sldId id="458" r:id="rId71"/>
    <p:sldId id="464" r:id="rId72"/>
    <p:sldId id="463" r:id="rId73"/>
    <p:sldId id="483" r:id="rId74"/>
    <p:sldId id="484" r:id="rId75"/>
    <p:sldId id="293" r:id="rId76"/>
    <p:sldId id="3576" r:id="rId77"/>
    <p:sldId id="3578" r:id="rId78"/>
    <p:sldId id="485" r:id="rId79"/>
    <p:sldId id="296" r:id="rId80"/>
    <p:sldId id="482" r:id="rId81"/>
    <p:sldId id="477" r:id="rId82"/>
    <p:sldId id="427" r:id="rId83"/>
  </p:sldIdLst>
  <p:sldSz cx="9144000" cy="6858000" type="screen4x3"/>
  <p:notesSz cx="6858000" cy="9144000"/>
  <p:embeddedFontLst>
    <p:embeddedFont>
      <p:font typeface="Calibri" panose="020F0502020204030204" pitchFamily="34" charset="0"/>
      <p:regular r:id="rId85"/>
      <p:bold r:id="rId86"/>
      <p:italic r:id="rId87"/>
      <p:boldItalic r:id="rId88"/>
    </p:embeddedFont>
    <p:embeddedFont>
      <p:font typeface="Cambria Math" panose="02040503050406030204" pitchFamily="18" charset="0"/>
      <p:regular r:id="rId89"/>
    </p:embeddedFont>
    <p:embeddedFont>
      <p:font typeface="Libre Franklin" pitchFamily="2" charset="77"/>
      <p:regular r:id="rId90"/>
      <p:bold r:id="rId91"/>
      <p:italic r:id="rId92"/>
      <p:boldItalic r:id="rId93"/>
    </p:embeddedFont>
    <p:embeddedFont>
      <p:font typeface="Roboto Black" panose="020F0502020204030204" pitchFamily="34" charset="0"/>
      <p:bold r:id="rId94"/>
      <p:italic r:id="rId95"/>
      <p:boldItalic r:id="rId9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7" roundtripDataSignature="AMtx7mgKjHe5nXTcL7Kb/htIf3BEwl904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4"/>
    <p:restoredTop sz="94722"/>
  </p:normalViewPr>
  <p:slideViewPr>
    <p:cSldViewPr snapToGrid="0">
      <p:cViewPr varScale="1">
        <p:scale>
          <a:sx n="111" d="100"/>
          <a:sy n="111" d="100"/>
        </p:scale>
        <p:origin x="1608" y="19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notesMaster" Target="notesMasters/notesMaster1.xml"/><Relationship Id="rId89" Type="http://schemas.openxmlformats.org/officeDocument/2006/relationships/font" Target="fonts/font5.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font" Target="fonts/font6.fntdata"/><Relationship Id="rId95" Type="http://schemas.openxmlformats.org/officeDocument/2006/relationships/font" Target="fonts/font11.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font" Target="fonts/font1.fntdata"/><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font" Target="fonts/font4.fntdata"/><Relationship Id="rId91" Type="http://schemas.openxmlformats.org/officeDocument/2006/relationships/font" Target="fonts/font7.fntdata"/><Relationship Id="rId96"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font" Target="fonts/font2.fntdata"/><Relationship Id="rId94" Type="http://schemas.openxmlformats.org/officeDocument/2006/relationships/font" Target="fonts/font10.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customschemas.google.com/relationships/presentationmetadata" Target="meta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8.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3.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font" Target="fonts/font9.fntdata"/><Relationship Id="rId98" Type="http://schemas.openxmlformats.org/officeDocument/2006/relationships/presProps" Target="presProps.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46" name="Google Shape;14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World</a:t>
            </a:r>
            <a:r>
              <a:rPr lang="en-US" baseline="0"/>
              <a:t> distribution of various types of observations</a:t>
            </a:r>
            <a:endParaRPr lang="en-US"/>
          </a:p>
        </p:txBody>
      </p:sp>
      <p:sp>
        <p:nvSpPr>
          <p:cNvPr id="4" name="Slide Number Placeholder 3"/>
          <p:cNvSpPr>
            <a:spLocks noGrp="1"/>
          </p:cNvSpPr>
          <p:nvPr>
            <p:ph type="sldNum" sz="quarter" idx="10"/>
          </p:nvPr>
        </p:nvSpPr>
        <p:spPr/>
        <p:txBody>
          <a:bodyPr/>
          <a:lstStyle/>
          <a:p>
            <a:pPr>
              <a:defRPr/>
            </a:pPr>
            <a:fld id="{98B9348B-99C1-5842-964C-CEDDBECB6BAB}" type="slidenum">
              <a:rPr lang="en-US" smtClean="0"/>
              <a:pPr>
                <a:defRPr/>
              </a:pPr>
              <a:t>12</a:t>
            </a:fld>
            <a:endParaRPr lang="en-US"/>
          </a:p>
        </p:txBody>
      </p:sp>
    </p:spTree>
    <p:extLst>
      <p:ext uri="{BB962C8B-B14F-4D97-AF65-F5344CB8AC3E}">
        <p14:creationId xmlns:p14="http://schemas.microsoft.com/office/powerpoint/2010/main" val="492651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exponential</a:t>
            </a:r>
            <a:r>
              <a:rPr lang="en-US" baseline="0"/>
              <a:t> growth</a:t>
            </a:r>
            <a:r>
              <a:rPr lang="en-US"/>
              <a:t> of satellite observations. Only a very small fractions of the reported</a:t>
            </a:r>
            <a:r>
              <a:rPr lang="en-US" baseline="0"/>
              <a:t> </a:t>
            </a:r>
            <a:r>
              <a:rPr lang="en-US"/>
              <a:t>satellite</a:t>
            </a:r>
            <a:r>
              <a:rPr lang="en-US" baseline="0"/>
              <a:t> observations are actually assimilated.</a:t>
            </a:r>
            <a:endParaRPr lang="en-US"/>
          </a:p>
        </p:txBody>
      </p:sp>
      <p:sp>
        <p:nvSpPr>
          <p:cNvPr id="4" name="Slide Number Placeholder 3"/>
          <p:cNvSpPr>
            <a:spLocks noGrp="1"/>
          </p:cNvSpPr>
          <p:nvPr>
            <p:ph type="sldNum" sz="quarter" idx="10"/>
          </p:nvPr>
        </p:nvSpPr>
        <p:spPr/>
        <p:txBody>
          <a:bodyPr/>
          <a:lstStyle/>
          <a:p>
            <a:pPr>
              <a:defRPr/>
            </a:pPr>
            <a:fld id="{98B9348B-99C1-5842-964C-CEDDBECB6BAB}" type="slidenum">
              <a:rPr lang="en-US" smtClean="0"/>
              <a:pPr>
                <a:defRPr/>
              </a:pPr>
              <a:t>14</a:t>
            </a:fld>
            <a:endParaRPr lang="en-US"/>
          </a:p>
        </p:txBody>
      </p:sp>
    </p:spTree>
    <p:extLst>
      <p:ext uri="{BB962C8B-B14F-4D97-AF65-F5344CB8AC3E}">
        <p14:creationId xmlns:p14="http://schemas.microsoft.com/office/powerpoint/2010/main" val="1099503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exponential</a:t>
            </a:r>
            <a:r>
              <a:rPr lang="en-US" baseline="0"/>
              <a:t> growth</a:t>
            </a:r>
            <a:r>
              <a:rPr lang="en-US"/>
              <a:t> of satellite observations. Only a very small fractions of the reported</a:t>
            </a:r>
            <a:r>
              <a:rPr lang="en-US" baseline="0"/>
              <a:t> </a:t>
            </a:r>
            <a:r>
              <a:rPr lang="en-US"/>
              <a:t>satellite</a:t>
            </a:r>
            <a:r>
              <a:rPr lang="en-US" baseline="0"/>
              <a:t> observations are actually assimilated.</a:t>
            </a:r>
            <a:endParaRPr lang="en-US"/>
          </a:p>
        </p:txBody>
      </p:sp>
      <p:sp>
        <p:nvSpPr>
          <p:cNvPr id="4" name="Slide Number Placeholder 3"/>
          <p:cNvSpPr>
            <a:spLocks noGrp="1"/>
          </p:cNvSpPr>
          <p:nvPr>
            <p:ph type="sldNum" sz="quarter" idx="10"/>
          </p:nvPr>
        </p:nvSpPr>
        <p:spPr/>
        <p:txBody>
          <a:bodyPr/>
          <a:lstStyle/>
          <a:p>
            <a:pPr>
              <a:defRPr/>
            </a:pPr>
            <a:fld id="{98B9348B-99C1-5842-964C-CEDDBECB6BAB}" type="slidenum">
              <a:rPr lang="en-US" smtClean="0"/>
              <a:pPr>
                <a:defRPr/>
              </a:pPr>
              <a:t>15</a:t>
            </a:fld>
            <a:endParaRPr lang="en-US"/>
          </a:p>
        </p:txBody>
      </p:sp>
    </p:spTree>
    <p:extLst>
      <p:ext uri="{BB962C8B-B14F-4D97-AF65-F5344CB8AC3E}">
        <p14:creationId xmlns:p14="http://schemas.microsoft.com/office/powerpoint/2010/main" val="2642794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Precipitable</a:t>
            </a:r>
            <a:r>
              <a:rPr lang="en-US"/>
              <a:t> water is the total amount</a:t>
            </a:r>
            <a:r>
              <a:rPr lang="en-US" baseline="0"/>
              <a:t> of water vapor in the column of atmosphere (a integrated measure of moisture)</a:t>
            </a:r>
          </a:p>
          <a:p>
            <a:r>
              <a:rPr lang="en-US" baseline="0"/>
              <a:t>The analysis increment is the correction that results from data assimilation</a:t>
            </a:r>
          </a:p>
          <a:p>
            <a:r>
              <a:rPr lang="en-US" baseline="0"/>
              <a:t>The Climate Forecast System Reanalysis project is the 30 year global reanalysis at 0.5° conducted by NOAA</a:t>
            </a:r>
            <a:endParaRPr lang="en-US"/>
          </a:p>
        </p:txBody>
      </p:sp>
      <p:sp>
        <p:nvSpPr>
          <p:cNvPr id="4" name="Slide Number Placeholder 3"/>
          <p:cNvSpPr>
            <a:spLocks noGrp="1"/>
          </p:cNvSpPr>
          <p:nvPr>
            <p:ph type="sldNum" sz="quarter" idx="10"/>
          </p:nvPr>
        </p:nvSpPr>
        <p:spPr/>
        <p:txBody>
          <a:bodyPr/>
          <a:lstStyle/>
          <a:p>
            <a:pPr>
              <a:defRPr/>
            </a:pPr>
            <a:fld id="{98B9348B-99C1-5842-964C-CEDDBECB6BAB}" type="slidenum">
              <a:rPr lang="en-US" smtClean="0"/>
              <a:pPr>
                <a:defRPr/>
              </a:pPr>
              <a:t>16</a:t>
            </a:fld>
            <a:endParaRPr lang="en-US"/>
          </a:p>
        </p:txBody>
      </p:sp>
    </p:spTree>
    <p:extLst>
      <p:ext uri="{BB962C8B-B14F-4D97-AF65-F5344CB8AC3E}">
        <p14:creationId xmlns:p14="http://schemas.microsoft.com/office/powerpoint/2010/main" val="2194951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18" name="Google Shape;218;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921478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732337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1200"/>
              <a:buFont typeface="Arial"/>
              <a:buNone/>
            </a:pPr>
            <a:r>
              <a:rPr lang="en-US" sz="1200" b="1">
                <a:solidFill>
                  <a:schemeClr val="dk2"/>
                </a:solidFill>
                <a:latin typeface="Arial"/>
                <a:ea typeface="Arial"/>
                <a:cs typeface="Arial"/>
                <a:sym typeface="Arial"/>
              </a:rPr>
              <a:t>“Data assimilatio</a:t>
            </a:r>
            <a:r>
              <a:rPr lang="en-US" sz="1200" b="1">
                <a:solidFill>
                  <a:srgbClr val="1F497D"/>
                </a:solidFill>
                <a:latin typeface="Arial"/>
                <a:ea typeface="Arial"/>
                <a:cs typeface="Arial"/>
                <a:sym typeface="Arial"/>
              </a:rPr>
              <a:t>n</a:t>
            </a:r>
            <a:r>
              <a:rPr lang="en-US" sz="1200">
                <a:solidFill>
                  <a:srgbClr val="3366FF"/>
                </a:solidFill>
                <a:latin typeface="Arial"/>
                <a:ea typeface="Arial"/>
                <a:cs typeface="Arial"/>
                <a:sym typeface="Arial"/>
              </a:rPr>
              <a:t> </a:t>
            </a:r>
            <a:r>
              <a:rPr lang="en-US" sz="1200">
                <a:latin typeface="Arial"/>
                <a:ea typeface="Arial"/>
                <a:cs typeface="Arial"/>
                <a:sym typeface="Arial"/>
              </a:rPr>
              <a:t>is an analysis technique in which the observed information is accumulated into the model state by taking advantage of consistency constraints with laws of time evolution and physical properties”-F. Bouttier and P. Courtier, ECWMF Data Assimilation Training, 1999</a:t>
            </a:r>
            <a:endParaRPr/>
          </a:p>
          <a:p>
            <a:pPr marL="0" lvl="0" indent="0" algn="l" rtl="0">
              <a:spcBef>
                <a:spcPts val="0"/>
              </a:spcBef>
              <a:spcAft>
                <a:spcPts val="0"/>
              </a:spcAft>
              <a:buClr>
                <a:schemeClr val="dk1"/>
              </a:buClr>
              <a:buSzPts val="1200"/>
              <a:buFont typeface="Calibri"/>
              <a:buNone/>
            </a:pPr>
            <a:r>
              <a:rPr lang="en-US" sz="1200"/>
              <a:t>Primary objectives of data assimilation </a:t>
            </a:r>
            <a:endParaRPr/>
          </a:p>
          <a:p>
            <a:pPr marL="0" lvl="0" indent="0" algn="l" rtl="0">
              <a:spcBef>
                <a:spcPts val="0"/>
              </a:spcBef>
              <a:spcAft>
                <a:spcPts val="0"/>
              </a:spcAft>
              <a:buNone/>
            </a:pPr>
            <a:r>
              <a:rPr lang="en-US" sz="1200"/>
              <a:t>Estimation of the current state</a:t>
            </a:r>
            <a:endParaRPr/>
          </a:p>
          <a:p>
            <a:pPr marL="0" lvl="0" indent="0" algn="l" rtl="0">
              <a:spcBef>
                <a:spcPts val="0"/>
              </a:spcBef>
              <a:spcAft>
                <a:spcPts val="0"/>
              </a:spcAft>
              <a:buNone/>
            </a:pPr>
            <a:r>
              <a:rPr lang="en-US" sz="1200"/>
              <a:t>Forecast of the future state</a:t>
            </a:r>
            <a:endParaRPr/>
          </a:p>
          <a:p>
            <a:pPr marL="0" marR="0" lvl="0" indent="0" algn="l" rtl="0">
              <a:lnSpc>
                <a:spcPct val="100000"/>
              </a:lnSpc>
              <a:spcBef>
                <a:spcPts val="360"/>
              </a:spcBef>
              <a:spcAft>
                <a:spcPts val="0"/>
              </a:spcAft>
              <a:buClr>
                <a:schemeClr val="dk1"/>
              </a:buClr>
              <a:buSzPts val="1200"/>
              <a:buFont typeface="Calibri"/>
              <a:buNone/>
            </a:pPr>
            <a:endParaRPr sz="1200">
              <a:latin typeface="Arial"/>
              <a:ea typeface="Arial"/>
              <a:cs typeface="Arial"/>
              <a:sym typeface="Arial"/>
            </a:endParaRPr>
          </a:p>
          <a:p>
            <a:pPr marL="0" lvl="0" indent="0" algn="l" rtl="0">
              <a:spcBef>
                <a:spcPts val="0"/>
              </a:spcBef>
              <a:spcAft>
                <a:spcPts val="0"/>
              </a:spcAft>
              <a:buNone/>
            </a:pPr>
            <a:endParaRPr/>
          </a:p>
        </p:txBody>
      </p:sp>
      <p:sp>
        <p:nvSpPr>
          <p:cNvPr id="268" name="Google Shape;26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0" name="Google Shape;360;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323384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9" name="Google Shape;379;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6" name="Google Shape;406;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0988606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5" name="Google Shape;435;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9" name="Google Shape;499;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0" name="Google Shape;510;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
        <p:nvSpPr>
          <p:cNvPr id="522" name="Google Shape;522;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3" name="Google Shape;523;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Need copy figures from KJ</a:t>
            </a:r>
            <a:r>
              <a:rPr lang="en-US">
                <a:latin typeface="Arial"/>
                <a:ea typeface="Arial"/>
                <a:cs typeface="Arial"/>
                <a:sym typeface="Arial"/>
              </a:rPr>
              <a:t>’</a:t>
            </a:r>
            <a:r>
              <a:rPr lang="en-US"/>
              <a:t>s directory (bluefire)</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1" name="Google Shape;541;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1" name="Google Shape;551;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9" name="Google Shape;559;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Anomaly</a:t>
            </a:r>
            <a:r>
              <a:rPr lang="en-US" baseline="0"/>
              <a:t> correlation (a measure of forecast accuracy) for 3, 5, 7 and 10 day forecasts evolution with years. The thick line indicates the mean for the Northern hemisphere and the thin line indicates the mean for the Southern hemisphere. Forecast accuracy has increased over the years for both the Northern and Southern hemisphere. For example the same accuracy (70% threshold) of day 5 in 1985 was reached by day 7 in 2005. Since the same (global) model is used for both hemispheres, the difference between Southern and Northern hemispheres is attributed to the lack of observations in the Southern hemisphere (see previous slide). The reduction of the Northern/Southern hemisphere difference is attributed to the satellite observations, which are hemisphere independent, and progress in data assimilation.  </a:t>
            </a:r>
            <a:endParaRPr lang="en-US"/>
          </a:p>
        </p:txBody>
      </p:sp>
      <p:sp>
        <p:nvSpPr>
          <p:cNvPr id="4" name="Slide Number Placeholder 3"/>
          <p:cNvSpPr>
            <a:spLocks noGrp="1"/>
          </p:cNvSpPr>
          <p:nvPr>
            <p:ph type="sldNum" sz="quarter" idx="10"/>
          </p:nvPr>
        </p:nvSpPr>
        <p:spPr/>
        <p:txBody>
          <a:bodyPr/>
          <a:lstStyle/>
          <a:p>
            <a:pPr>
              <a:defRPr/>
            </a:pPr>
            <a:fld id="{98B9348B-99C1-5842-964C-CEDDBECB6BAB}" type="slidenum">
              <a:rPr lang="en-US" smtClean="0"/>
              <a:pPr>
                <a:defRPr/>
              </a:pPr>
              <a:t>5</a:t>
            </a:fld>
            <a:endParaRPr lang="en-US"/>
          </a:p>
        </p:txBody>
      </p:sp>
    </p:spTree>
    <p:extLst>
      <p:ext uri="{BB962C8B-B14F-4D97-AF65-F5344CB8AC3E}">
        <p14:creationId xmlns:p14="http://schemas.microsoft.com/office/powerpoint/2010/main" val="8268925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7" name="Google Shape;567;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7" name="Google Shape;577;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1" name="Google Shape;611;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8" name="Google Shape;648;p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1758299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06" name="Google Shape;10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48</a:t>
            </a:fld>
            <a:endParaRPr/>
          </a:p>
        </p:txBody>
      </p:sp>
    </p:spTree>
    <p:extLst>
      <p:ext uri="{BB962C8B-B14F-4D97-AF65-F5344CB8AC3E}">
        <p14:creationId xmlns:p14="http://schemas.microsoft.com/office/powerpoint/2010/main" val="21719722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23:notes"/>
          <p:cNvSpPr txBox="1">
            <a:spLocks noGrp="1"/>
          </p:cNvSpPr>
          <p:nvPr>
            <p:ph type="body" idx="1"/>
          </p:nvPr>
        </p:nvSpPr>
        <p:spPr>
          <a:xfrm>
            <a:off x="685800" y="4343400"/>
            <a:ext cx="5486400" cy="4114800"/>
          </a:xfrm>
          <a:prstGeom prst="rect">
            <a:avLst/>
          </a:prstGeom>
          <a:noFill/>
          <a:ln>
            <a:noFill/>
          </a:ln>
        </p:spPr>
        <p:txBody>
          <a:bodyPr spcFirstLastPara="1" wrap="square" lIns="91400" tIns="91400" rIns="91400" bIns="914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dirty="0">
                <a:solidFill>
                  <a:schemeClr val="dk1"/>
                </a:solidFill>
                <a:latin typeface="Calibri"/>
                <a:ea typeface="Calibri"/>
                <a:cs typeface="Calibri"/>
                <a:sym typeface="Calibri"/>
              </a:rPr>
              <a:t>E</a:t>
            </a:r>
            <a:r>
              <a:rPr lang="en-US" sz="1200" dirty="0">
                <a:solidFill>
                  <a:schemeClr val="dk1"/>
                </a:solidFill>
                <a:latin typeface="Calibri"/>
                <a:ea typeface="Calibri"/>
                <a:cs typeface="Calibri"/>
                <a:sym typeface="Calibri"/>
              </a:rPr>
              <a:t>verybody can contribute to the development of a UFO and everybody can download a UFO. JCSDA provides the plumbing &amp; ensures that UFOs are complete (data ingest, QC, obs. error), tested and run efficiently (high TLR).</a:t>
            </a:r>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6" name="Google Shape;666;p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848550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sz="1600" b="1" baseline="30000">
                <a:solidFill>
                  <a:schemeClr val="tx1"/>
                </a:solidFill>
                <a:latin typeface="Times" charset="0"/>
                <a:ea typeface="굴림" charset="0"/>
                <a:cs typeface="굴림" charset="0"/>
              </a:defRPr>
            </a:lvl1pPr>
            <a:lvl2pPr marL="742950" indent="-285750" eaLnBrk="0" hangingPunct="0">
              <a:defRPr kumimoji="1" sz="1600" b="1" baseline="30000">
                <a:solidFill>
                  <a:schemeClr val="tx1"/>
                </a:solidFill>
                <a:latin typeface="Times" charset="0"/>
                <a:ea typeface="굴림" charset="0"/>
                <a:cs typeface="굴림" charset="0"/>
              </a:defRPr>
            </a:lvl2pPr>
            <a:lvl3pPr marL="1143000" indent="-228600" eaLnBrk="0" hangingPunct="0">
              <a:defRPr kumimoji="1" sz="1600" b="1" baseline="30000">
                <a:solidFill>
                  <a:schemeClr val="tx1"/>
                </a:solidFill>
                <a:latin typeface="Times" charset="0"/>
                <a:ea typeface="굴림" charset="0"/>
                <a:cs typeface="굴림" charset="0"/>
              </a:defRPr>
            </a:lvl3pPr>
            <a:lvl4pPr marL="1600200" indent="-228600" eaLnBrk="0" hangingPunct="0">
              <a:defRPr kumimoji="1" sz="1600" b="1" baseline="30000">
                <a:solidFill>
                  <a:schemeClr val="tx1"/>
                </a:solidFill>
                <a:latin typeface="Times" charset="0"/>
                <a:ea typeface="굴림" charset="0"/>
                <a:cs typeface="굴림" charset="0"/>
              </a:defRPr>
            </a:lvl4pPr>
            <a:lvl5pPr marL="2057400" indent="-228600" eaLnBrk="0" hangingPunct="0">
              <a:defRPr kumimoji="1" sz="1600" b="1" baseline="30000">
                <a:solidFill>
                  <a:schemeClr val="tx1"/>
                </a:solidFill>
                <a:latin typeface="Times" charset="0"/>
                <a:ea typeface="굴림" charset="0"/>
                <a:cs typeface="굴림" charset="0"/>
              </a:defRPr>
            </a:lvl5pPr>
            <a:lvl6pPr marL="2514600" indent="-228600" eaLnBrk="0" fontAlgn="base" latinLnBrk="1" hangingPunct="0">
              <a:spcBef>
                <a:spcPct val="0"/>
              </a:spcBef>
              <a:spcAft>
                <a:spcPct val="0"/>
              </a:spcAft>
              <a:buFont typeface="Times" charset="0"/>
              <a:defRPr kumimoji="1" sz="1600" b="1" baseline="30000">
                <a:solidFill>
                  <a:schemeClr val="tx1"/>
                </a:solidFill>
                <a:latin typeface="Times" charset="0"/>
                <a:ea typeface="굴림" charset="0"/>
                <a:cs typeface="굴림" charset="0"/>
              </a:defRPr>
            </a:lvl6pPr>
            <a:lvl7pPr marL="2971800" indent="-228600" eaLnBrk="0" fontAlgn="base" latinLnBrk="1" hangingPunct="0">
              <a:spcBef>
                <a:spcPct val="0"/>
              </a:spcBef>
              <a:spcAft>
                <a:spcPct val="0"/>
              </a:spcAft>
              <a:buFont typeface="Times" charset="0"/>
              <a:defRPr kumimoji="1" sz="1600" b="1" baseline="30000">
                <a:solidFill>
                  <a:schemeClr val="tx1"/>
                </a:solidFill>
                <a:latin typeface="Times" charset="0"/>
                <a:ea typeface="굴림" charset="0"/>
                <a:cs typeface="굴림" charset="0"/>
              </a:defRPr>
            </a:lvl7pPr>
            <a:lvl8pPr marL="3429000" indent="-228600" eaLnBrk="0" fontAlgn="base" latinLnBrk="1" hangingPunct="0">
              <a:spcBef>
                <a:spcPct val="0"/>
              </a:spcBef>
              <a:spcAft>
                <a:spcPct val="0"/>
              </a:spcAft>
              <a:buFont typeface="Times" charset="0"/>
              <a:defRPr kumimoji="1" sz="1600" b="1" baseline="30000">
                <a:solidFill>
                  <a:schemeClr val="tx1"/>
                </a:solidFill>
                <a:latin typeface="Times" charset="0"/>
                <a:ea typeface="굴림" charset="0"/>
                <a:cs typeface="굴림" charset="0"/>
              </a:defRPr>
            </a:lvl8pPr>
            <a:lvl9pPr marL="3886200" indent="-228600" eaLnBrk="0" fontAlgn="base" latinLnBrk="1" hangingPunct="0">
              <a:spcBef>
                <a:spcPct val="0"/>
              </a:spcBef>
              <a:spcAft>
                <a:spcPct val="0"/>
              </a:spcAft>
              <a:buFont typeface="Times" charset="0"/>
              <a:defRPr kumimoji="1" sz="1600" b="1" baseline="30000">
                <a:solidFill>
                  <a:schemeClr val="tx1"/>
                </a:solidFill>
                <a:latin typeface="Times" charset="0"/>
                <a:ea typeface="굴림" charset="0"/>
                <a:cs typeface="굴림" charset="0"/>
              </a:defRPr>
            </a:lvl9pPr>
          </a:lstStyle>
          <a:p>
            <a:pPr eaLnBrk="1" hangingPunct="1"/>
            <a:fld id="{CDDDF071-A102-0E4B-A328-213B4257AF5E}" type="slidenum">
              <a:rPr kumimoji="0" lang="en-US" altLang="zh-CN" sz="1200" b="0" baseline="0">
                <a:latin typeface="Times New Roman" charset="0"/>
                <a:ea typeface="宋体" charset="0"/>
                <a:cs typeface="宋体" charset="0"/>
              </a:rPr>
              <a:pPr eaLnBrk="1" hangingPunct="1"/>
              <a:t>6</a:t>
            </a:fld>
            <a:endParaRPr kumimoji="0" lang="en-US" altLang="zh-CN" sz="1200" b="0" baseline="0">
              <a:latin typeface="Times New Roman" charset="0"/>
              <a:ea typeface="宋体" charset="0"/>
              <a:cs typeface="宋体" charset="0"/>
            </a:endParaRPr>
          </a:p>
        </p:txBody>
      </p:sp>
      <p:sp>
        <p:nvSpPr>
          <p:cNvPr id="1331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kumimoji="1" sz="1600" b="1" baseline="30000">
                <a:solidFill>
                  <a:schemeClr val="tx1"/>
                </a:solidFill>
                <a:latin typeface="Times" charset="0"/>
                <a:ea typeface="굴림" charset="0"/>
                <a:cs typeface="굴림" charset="0"/>
              </a:defRPr>
            </a:lvl1pPr>
            <a:lvl2pPr marL="742950" indent="-285750" eaLnBrk="0" hangingPunct="0">
              <a:defRPr kumimoji="1" sz="1600" b="1" baseline="30000">
                <a:solidFill>
                  <a:schemeClr val="tx1"/>
                </a:solidFill>
                <a:latin typeface="Times" charset="0"/>
                <a:ea typeface="굴림" charset="0"/>
                <a:cs typeface="굴림" charset="0"/>
              </a:defRPr>
            </a:lvl2pPr>
            <a:lvl3pPr marL="1143000" indent="-228600" eaLnBrk="0" hangingPunct="0">
              <a:defRPr kumimoji="1" sz="1600" b="1" baseline="30000">
                <a:solidFill>
                  <a:schemeClr val="tx1"/>
                </a:solidFill>
                <a:latin typeface="Times" charset="0"/>
                <a:ea typeface="굴림" charset="0"/>
                <a:cs typeface="굴림" charset="0"/>
              </a:defRPr>
            </a:lvl3pPr>
            <a:lvl4pPr marL="1600200" indent="-228600" eaLnBrk="0" hangingPunct="0">
              <a:defRPr kumimoji="1" sz="1600" b="1" baseline="30000">
                <a:solidFill>
                  <a:schemeClr val="tx1"/>
                </a:solidFill>
                <a:latin typeface="Times" charset="0"/>
                <a:ea typeface="굴림" charset="0"/>
                <a:cs typeface="굴림" charset="0"/>
              </a:defRPr>
            </a:lvl4pPr>
            <a:lvl5pPr marL="2057400" indent="-228600" eaLnBrk="0" hangingPunct="0">
              <a:defRPr kumimoji="1" sz="1600" b="1" baseline="30000">
                <a:solidFill>
                  <a:schemeClr val="tx1"/>
                </a:solidFill>
                <a:latin typeface="Times" charset="0"/>
                <a:ea typeface="굴림" charset="0"/>
                <a:cs typeface="굴림" charset="0"/>
              </a:defRPr>
            </a:lvl5pPr>
            <a:lvl6pPr marL="2514600" indent="-228600" eaLnBrk="0" fontAlgn="base" latinLnBrk="1" hangingPunct="0">
              <a:spcBef>
                <a:spcPct val="0"/>
              </a:spcBef>
              <a:spcAft>
                <a:spcPct val="0"/>
              </a:spcAft>
              <a:buFont typeface="Times" charset="0"/>
              <a:defRPr kumimoji="1" sz="1600" b="1" baseline="30000">
                <a:solidFill>
                  <a:schemeClr val="tx1"/>
                </a:solidFill>
                <a:latin typeface="Times" charset="0"/>
                <a:ea typeface="굴림" charset="0"/>
                <a:cs typeface="굴림" charset="0"/>
              </a:defRPr>
            </a:lvl6pPr>
            <a:lvl7pPr marL="2971800" indent="-228600" eaLnBrk="0" fontAlgn="base" latinLnBrk="1" hangingPunct="0">
              <a:spcBef>
                <a:spcPct val="0"/>
              </a:spcBef>
              <a:spcAft>
                <a:spcPct val="0"/>
              </a:spcAft>
              <a:buFont typeface="Times" charset="0"/>
              <a:defRPr kumimoji="1" sz="1600" b="1" baseline="30000">
                <a:solidFill>
                  <a:schemeClr val="tx1"/>
                </a:solidFill>
                <a:latin typeface="Times" charset="0"/>
                <a:ea typeface="굴림" charset="0"/>
                <a:cs typeface="굴림" charset="0"/>
              </a:defRPr>
            </a:lvl7pPr>
            <a:lvl8pPr marL="3429000" indent="-228600" eaLnBrk="0" fontAlgn="base" latinLnBrk="1" hangingPunct="0">
              <a:spcBef>
                <a:spcPct val="0"/>
              </a:spcBef>
              <a:spcAft>
                <a:spcPct val="0"/>
              </a:spcAft>
              <a:buFont typeface="Times" charset="0"/>
              <a:defRPr kumimoji="1" sz="1600" b="1" baseline="30000">
                <a:solidFill>
                  <a:schemeClr val="tx1"/>
                </a:solidFill>
                <a:latin typeface="Times" charset="0"/>
                <a:ea typeface="굴림" charset="0"/>
                <a:cs typeface="굴림" charset="0"/>
              </a:defRPr>
            </a:lvl8pPr>
            <a:lvl9pPr marL="3886200" indent="-228600" eaLnBrk="0" fontAlgn="base" latinLnBrk="1" hangingPunct="0">
              <a:spcBef>
                <a:spcPct val="0"/>
              </a:spcBef>
              <a:spcAft>
                <a:spcPct val="0"/>
              </a:spcAft>
              <a:buFont typeface="Times" charset="0"/>
              <a:defRPr kumimoji="1" sz="1600" b="1" baseline="30000">
                <a:solidFill>
                  <a:schemeClr val="tx1"/>
                </a:solidFill>
                <a:latin typeface="Times" charset="0"/>
                <a:ea typeface="굴림" charset="0"/>
                <a:cs typeface="굴림" charset="0"/>
              </a:defRPr>
            </a:lvl9pPr>
          </a:lstStyle>
          <a:p>
            <a:pPr algn="r" eaLnBrk="1" latinLnBrk="0" hangingPunct="1">
              <a:buFontTx/>
              <a:buNone/>
            </a:pPr>
            <a:fld id="{3397580E-2399-F245-BB74-7A0DD302E153}" type="slidenum">
              <a:rPr kumimoji="0" lang="en-US" altLang="zh-CN" sz="1200" b="0" baseline="0">
                <a:latin typeface="Times New Roman" charset="0"/>
                <a:ea typeface="宋体" charset="0"/>
                <a:cs typeface="宋体" charset="0"/>
              </a:rPr>
              <a:pPr algn="r" eaLnBrk="1" latinLnBrk="0" hangingPunct="1">
                <a:buFontTx/>
                <a:buNone/>
              </a:pPr>
              <a:t>6</a:t>
            </a:fld>
            <a:endParaRPr kumimoji="0" lang="en-US" altLang="zh-CN" sz="1200" b="0" baseline="0">
              <a:latin typeface="Times New Roman" charset="0"/>
              <a:ea typeface="宋体" charset="0"/>
              <a:cs typeface="宋体" charset="0"/>
            </a:endParaRPr>
          </a:p>
        </p:txBody>
      </p:sp>
      <p:sp>
        <p:nvSpPr>
          <p:cNvPr id="13315" name="Rectangle 2"/>
          <p:cNvSpPr>
            <a:spLocks noGrp="1" noRot="1" noChangeAspect="1" noChangeArrowheads="1" noTextEdit="1"/>
          </p:cNvSpPr>
          <p:nvPr>
            <p:ph type="sldImg"/>
          </p:nvPr>
        </p:nvSpPr>
        <p:spPr>
          <a:solidFill>
            <a:srgbClr val="FFFFFF"/>
          </a:solidFill>
          <a:ln/>
        </p:spPr>
      </p:sp>
      <p:sp>
        <p:nvSpPr>
          <p:cNvPr id="13316"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r>
              <a:rPr lang="en-US">
                <a:ea typeface="ＭＳ Ｐゴシック" charset="0"/>
                <a:cs typeface="ＭＳ Ｐゴシック" charset="0"/>
              </a:rPr>
              <a:t>The</a:t>
            </a:r>
            <a:r>
              <a:rPr lang="en-US" baseline="0">
                <a:ea typeface="ＭＳ Ｐゴシック" charset="0"/>
                <a:cs typeface="ＭＳ Ｐゴシック" charset="0"/>
              </a:rPr>
              <a:t> analysis consists in correcting the model forecast with real observations (data assimilation)</a:t>
            </a:r>
            <a:endParaRPr lang="en-US">
              <a:ea typeface="ＭＳ Ｐゴシック" charset="0"/>
              <a:cs typeface="ＭＳ Ｐゴシック" charset="0"/>
            </a:endParaRPr>
          </a:p>
        </p:txBody>
      </p:sp>
    </p:spTree>
    <p:extLst>
      <p:ext uri="{BB962C8B-B14F-4D97-AF65-F5344CB8AC3E}">
        <p14:creationId xmlns:p14="http://schemas.microsoft.com/office/powerpoint/2010/main" val="15679768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FD46D5-96C9-D54F-9DC8-EC520A4924AE}" type="slidenum">
              <a:rPr lang="en-US"/>
              <a:pPr/>
              <a:t>52</a:t>
            </a:fld>
            <a:endParaRPr lang="en-US"/>
          </a:p>
        </p:txBody>
      </p:sp>
      <p:sp>
        <p:nvSpPr>
          <p:cNvPr id="1945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94563" name="Rectangle 3"/>
          <p:cNvSpPr>
            <a:spLocks noGrp="1" noChangeArrowheads="1"/>
          </p:cNvSpPr>
          <p:nvPr>
            <p:ph type="body" idx="1"/>
          </p:nvPr>
        </p:nvSpPr>
        <p:spPr/>
        <p:txBody>
          <a:bodyPr lIns="91430" tIns="45715" rIns="91430" bIns="45715"/>
          <a:lstStyle/>
          <a:p>
            <a:endParaRPr lang="en-US"/>
          </a:p>
        </p:txBody>
      </p:sp>
    </p:spTree>
    <p:extLst>
      <p:ext uri="{BB962C8B-B14F-4D97-AF65-F5344CB8AC3E}">
        <p14:creationId xmlns:p14="http://schemas.microsoft.com/office/powerpoint/2010/main" val="38934484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F4FB1D-7473-224F-B65E-853E22E23D53}" type="slidenum">
              <a:rPr lang="en-US"/>
              <a:pPr/>
              <a:t>53</a:t>
            </a:fld>
            <a:endParaRPr lang="en-US"/>
          </a:p>
        </p:txBody>
      </p:sp>
      <p:sp>
        <p:nvSpPr>
          <p:cNvPr id="34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48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519666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CD8FF9-96DC-CF4C-802F-4C2AEB0899CF}" type="slidenum">
              <a:rPr lang="en-US"/>
              <a:pPr/>
              <a:t>54</a:t>
            </a:fld>
            <a:endParaRPr lang="en-US"/>
          </a:p>
        </p:txBody>
      </p:sp>
      <p:sp>
        <p:nvSpPr>
          <p:cNvPr id="131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10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635839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CD8FF9-96DC-CF4C-802F-4C2AEB0899CF}" type="slidenum">
              <a:rPr lang="en-US"/>
              <a:pPr/>
              <a:t>55</a:t>
            </a:fld>
            <a:endParaRPr lang="en-US"/>
          </a:p>
        </p:txBody>
      </p:sp>
      <p:sp>
        <p:nvSpPr>
          <p:cNvPr id="131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1075" name="Rectangle 3"/>
          <p:cNvSpPr>
            <a:spLocks noGrp="1" noChangeArrowheads="1"/>
          </p:cNvSpPr>
          <p:nvPr>
            <p:ph type="body" idx="1"/>
          </p:nvPr>
        </p:nvSpPr>
        <p:spPr/>
        <p:txBody>
          <a:bodyPr/>
          <a:lstStyle/>
          <a:p>
            <a:r>
              <a:rPr lang="en-US"/>
              <a:t>… so once the orbits have been  determined well it is possible to determine atmospheric profiles. </a:t>
            </a:r>
          </a:p>
          <a:p>
            <a:r>
              <a:rPr lang="en-US"/>
              <a:t>The lower right panel on this slide shows a birds-eye view of the CHAMP satellite in LEO.  The white line indicates the ray to the GPS satellite, which is not shown and the white dot shows the location of the tangent point introduced in the top left panel.</a:t>
            </a:r>
          </a:p>
          <a:p>
            <a:r>
              <a:rPr lang="en-US"/>
              <a:t>As the tangent point descends through the atmosphere, the temperature profile is shown in the little panel to the right of the globe. </a:t>
            </a:r>
          </a:p>
          <a:p>
            <a:r>
              <a:rPr lang="en-US"/>
              <a:t>The temperature profiles are obtained in post processing.</a:t>
            </a:r>
          </a:p>
          <a:p>
            <a:endParaRPr lang="en-US"/>
          </a:p>
          <a:p>
            <a:r>
              <a:rPr lang="en-US"/>
              <a:t> </a:t>
            </a:r>
          </a:p>
        </p:txBody>
      </p:sp>
    </p:spTree>
    <p:extLst>
      <p:ext uri="{BB962C8B-B14F-4D97-AF65-F5344CB8AC3E}">
        <p14:creationId xmlns:p14="http://schemas.microsoft.com/office/powerpoint/2010/main" val="10982535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CD8FF9-96DC-CF4C-802F-4C2AEB0899CF}" type="slidenum">
              <a:rPr lang="en-US"/>
              <a:pPr/>
              <a:t>56</a:t>
            </a:fld>
            <a:endParaRPr lang="en-US"/>
          </a:p>
        </p:txBody>
      </p:sp>
      <p:sp>
        <p:nvSpPr>
          <p:cNvPr id="131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10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61694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CD8FF9-96DC-CF4C-802F-4C2AEB0899CF}" type="slidenum">
              <a:rPr lang="en-US"/>
              <a:pPr/>
              <a:t>57</a:t>
            </a:fld>
            <a:endParaRPr lang="en-US"/>
          </a:p>
        </p:txBody>
      </p:sp>
      <p:sp>
        <p:nvSpPr>
          <p:cNvPr id="131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10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904155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FD46D5-96C9-D54F-9DC8-EC520A4924AE}" type="slidenum">
              <a:rPr lang="en-US"/>
              <a:pPr/>
              <a:t>58</a:t>
            </a:fld>
            <a:endParaRPr lang="en-US"/>
          </a:p>
        </p:txBody>
      </p:sp>
      <p:sp>
        <p:nvSpPr>
          <p:cNvPr id="1945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94563" name="Rectangle 3"/>
          <p:cNvSpPr>
            <a:spLocks noGrp="1" noChangeArrowheads="1"/>
          </p:cNvSpPr>
          <p:nvPr>
            <p:ph type="body" idx="1"/>
          </p:nvPr>
        </p:nvSpPr>
        <p:spPr/>
        <p:txBody>
          <a:bodyPr lIns="91430" tIns="45715" rIns="91430" bIns="45715"/>
          <a:lstStyle/>
          <a:p>
            <a:endParaRPr lang="en-US"/>
          </a:p>
        </p:txBody>
      </p:sp>
    </p:spTree>
    <p:extLst>
      <p:ext uri="{BB962C8B-B14F-4D97-AF65-F5344CB8AC3E}">
        <p14:creationId xmlns:p14="http://schemas.microsoft.com/office/powerpoint/2010/main" val="31629386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793055-F8BB-8240-A1D3-93ECC03C49DB}" type="slidenum">
              <a:rPr lang="en-US" smtClean="0"/>
              <a:t>60</a:t>
            </a:fld>
            <a:endParaRPr lang="en-US" dirty="0"/>
          </a:p>
        </p:txBody>
      </p:sp>
    </p:spTree>
    <p:extLst>
      <p:ext uri="{BB962C8B-B14F-4D97-AF65-F5344CB8AC3E}">
        <p14:creationId xmlns:p14="http://schemas.microsoft.com/office/powerpoint/2010/main" val="33485137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CD8FF9-96DC-CF4C-802F-4C2AEB0899CF}" type="slidenum">
              <a:rPr lang="en-US"/>
              <a:pPr/>
              <a:t>61</a:t>
            </a:fld>
            <a:endParaRPr lang="en-US"/>
          </a:p>
        </p:txBody>
      </p:sp>
      <p:sp>
        <p:nvSpPr>
          <p:cNvPr id="131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10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354374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32568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a:t>
            </a:r>
            <a:r>
              <a:rPr lang="en-US" baseline="0"/>
              <a:t> forecast/analysis cycling scheme used on real-time numerical weather prediction model</a:t>
            </a:r>
            <a:endParaRPr lang="en-US"/>
          </a:p>
        </p:txBody>
      </p:sp>
      <p:sp>
        <p:nvSpPr>
          <p:cNvPr id="4" name="Slide Number Placeholder 3"/>
          <p:cNvSpPr>
            <a:spLocks noGrp="1"/>
          </p:cNvSpPr>
          <p:nvPr>
            <p:ph type="sldNum" sz="quarter" idx="10"/>
          </p:nvPr>
        </p:nvSpPr>
        <p:spPr/>
        <p:txBody>
          <a:bodyPr/>
          <a:lstStyle/>
          <a:p>
            <a:pPr>
              <a:defRPr/>
            </a:pPr>
            <a:fld id="{98B9348B-99C1-5842-964C-CEDDBECB6BAB}" type="slidenum">
              <a:rPr lang="en-US" smtClean="0"/>
              <a:pPr>
                <a:defRPr/>
              </a:pPr>
              <a:t>7</a:t>
            </a:fld>
            <a:endParaRPr lang="en-US"/>
          </a:p>
        </p:txBody>
      </p:sp>
    </p:spTree>
    <p:extLst>
      <p:ext uri="{BB962C8B-B14F-4D97-AF65-F5344CB8AC3E}">
        <p14:creationId xmlns:p14="http://schemas.microsoft.com/office/powerpoint/2010/main" val="12748158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F4FB1D-7473-224F-B65E-853E22E23D53}" type="slidenum">
              <a:rPr lang="en-US"/>
              <a:pPr/>
              <a:t>63</a:t>
            </a:fld>
            <a:endParaRPr lang="en-US"/>
          </a:p>
        </p:txBody>
      </p:sp>
      <p:sp>
        <p:nvSpPr>
          <p:cNvPr id="34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48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46110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F4FB1D-7473-224F-B65E-853E22E23D53}" type="slidenum">
              <a:rPr lang="en-US"/>
              <a:pPr/>
              <a:t>64</a:t>
            </a:fld>
            <a:endParaRPr lang="en-US"/>
          </a:p>
        </p:txBody>
      </p:sp>
      <p:sp>
        <p:nvSpPr>
          <p:cNvPr id="34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48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901468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793055-F8BB-8240-A1D3-93ECC03C49DB}" type="slidenum">
              <a:rPr lang="en-US" smtClean="0"/>
              <a:t>65</a:t>
            </a:fld>
            <a:endParaRPr lang="en-US"/>
          </a:p>
        </p:txBody>
      </p:sp>
    </p:spTree>
    <p:extLst>
      <p:ext uri="{BB962C8B-B14F-4D97-AF65-F5344CB8AC3E}">
        <p14:creationId xmlns:p14="http://schemas.microsoft.com/office/powerpoint/2010/main" val="955166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F4FB1D-7473-224F-B65E-853E22E23D53}" type="slidenum">
              <a:rPr lang="en-US"/>
              <a:pPr/>
              <a:t>66</a:t>
            </a:fld>
            <a:endParaRPr lang="en-US"/>
          </a:p>
        </p:txBody>
      </p:sp>
      <p:sp>
        <p:nvSpPr>
          <p:cNvPr id="34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48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770354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9" name="Google Shape;729;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F4FB1D-7473-224F-B65E-853E22E23D53}" type="slidenum">
              <a:rPr lang="en-US"/>
              <a:pPr/>
              <a:t>68</a:t>
            </a:fld>
            <a:endParaRPr lang="en-US"/>
          </a:p>
        </p:txBody>
      </p:sp>
      <p:sp>
        <p:nvSpPr>
          <p:cNvPr id="34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48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826294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F4FB1D-7473-224F-B65E-853E22E23D53}" type="slidenum">
              <a:rPr lang="en-US"/>
              <a:pPr/>
              <a:t>69</a:t>
            </a:fld>
            <a:endParaRPr lang="en-US"/>
          </a:p>
        </p:txBody>
      </p:sp>
      <p:sp>
        <p:nvSpPr>
          <p:cNvPr id="34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48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637170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2" name="Google Shape;692;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3" name="Google Shape;693;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387417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4072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Data assimilation corrects the model</a:t>
            </a:r>
            <a:r>
              <a:rPr lang="en-US" baseline="0"/>
              <a:t> trajectory based on the observation information. This is an animation, please use the presentation mode.</a:t>
            </a:r>
            <a:endParaRPr lang="en-US"/>
          </a:p>
        </p:txBody>
      </p:sp>
      <p:sp>
        <p:nvSpPr>
          <p:cNvPr id="4" name="Slide Number Placeholder 3"/>
          <p:cNvSpPr>
            <a:spLocks noGrp="1"/>
          </p:cNvSpPr>
          <p:nvPr>
            <p:ph type="sldNum" sz="quarter" idx="10"/>
          </p:nvPr>
        </p:nvSpPr>
        <p:spPr/>
        <p:txBody>
          <a:bodyPr/>
          <a:lstStyle/>
          <a:p>
            <a:pPr>
              <a:defRPr/>
            </a:pPr>
            <a:fld id="{98B9348B-99C1-5842-964C-CEDDBECB6BAB}" type="slidenum">
              <a:rPr lang="en-US" smtClean="0"/>
              <a:pPr>
                <a:defRPr/>
              </a:pPr>
              <a:t>8</a:t>
            </a:fld>
            <a:endParaRPr lang="en-US"/>
          </a:p>
        </p:txBody>
      </p:sp>
    </p:spTree>
    <p:extLst>
      <p:ext uri="{BB962C8B-B14F-4D97-AF65-F5344CB8AC3E}">
        <p14:creationId xmlns:p14="http://schemas.microsoft.com/office/powerpoint/2010/main" val="15879716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6" name="Google Shape;746;p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F4FB1D-7473-224F-B65E-853E22E23D53}" type="slidenum">
              <a:rPr lang="en-US"/>
              <a:pPr/>
              <a:t>79</a:t>
            </a:fld>
            <a:endParaRPr lang="en-US"/>
          </a:p>
        </p:txBody>
      </p:sp>
      <p:sp>
        <p:nvSpPr>
          <p:cNvPr id="34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48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138767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F4FB1D-7473-224F-B65E-853E22E23D53}" type="slidenum">
              <a:rPr lang="en-US"/>
              <a:pPr/>
              <a:t>80</a:t>
            </a:fld>
            <a:endParaRPr lang="en-US"/>
          </a:p>
        </p:txBody>
      </p:sp>
      <p:sp>
        <p:nvSpPr>
          <p:cNvPr id="34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48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089318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098" name="Notes Placeholder 2"/>
          <p:cNvSpPr>
            <a:spLocks noGrp="1"/>
          </p:cNvSpPr>
          <p:nvPr>
            <p:ph type="body" idx="1"/>
          </p:nvPr>
        </p:nvSpPr>
        <p:spPr bwMode="auto">
          <a:xfrm>
            <a:off x="685800" y="4343400"/>
            <a:ext cx="5486400" cy="4341813"/>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Autofit/>
          </a:bodyPr>
          <a:lstStyle/>
          <a:p>
            <a:endParaRPr lang="en-US" sz="900" b="0" kern="1200" dirty="0">
              <a:solidFill>
                <a:schemeClr val="tx1"/>
              </a:solidFill>
              <a:effectLst/>
              <a:latin typeface="+mn-lt"/>
              <a:ea typeface="ＭＳ Ｐゴシック" pitchFamily="-84" charset="-128"/>
              <a:cs typeface="ＭＳ Ｐゴシック" pitchFamily="-84" charset="-128"/>
            </a:endParaRPr>
          </a:p>
        </p:txBody>
      </p:sp>
      <p:sp>
        <p:nvSpPr>
          <p:cNvPr id="409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E4CBA7C1-85A6-104A-8D68-BC3E76634C6A}" type="slidenum">
              <a:rPr lang="en-US" altLang="en-US">
                <a:ea typeface="Arial Regular" charset="0"/>
              </a:rPr>
              <a:pPr>
                <a:spcBef>
                  <a:spcPct val="0"/>
                </a:spcBef>
              </a:pPr>
              <a:t>81</a:t>
            </a:fld>
            <a:endParaRPr lang="en-US" altLang="en-US" dirty="0">
              <a:ea typeface="Arial Regular" charset="0"/>
            </a:endParaRPr>
          </a:p>
        </p:txBody>
      </p:sp>
    </p:spTree>
    <p:extLst>
      <p:ext uri="{BB962C8B-B14F-4D97-AF65-F5344CB8AC3E}">
        <p14:creationId xmlns:p14="http://schemas.microsoft.com/office/powerpoint/2010/main" val="1689543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sz="1600" b="1" baseline="30000">
                <a:solidFill>
                  <a:schemeClr val="tx1"/>
                </a:solidFill>
                <a:latin typeface="Times" charset="0"/>
                <a:ea typeface="굴림" charset="0"/>
                <a:cs typeface="굴림" charset="0"/>
              </a:defRPr>
            </a:lvl1pPr>
            <a:lvl2pPr marL="742950" indent="-285750" eaLnBrk="0" hangingPunct="0">
              <a:defRPr kumimoji="1" sz="1600" b="1" baseline="30000">
                <a:solidFill>
                  <a:schemeClr val="tx1"/>
                </a:solidFill>
                <a:latin typeface="Times" charset="0"/>
                <a:ea typeface="굴림" charset="0"/>
                <a:cs typeface="굴림" charset="0"/>
              </a:defRPr>
            </a:lvl2pPr>
            <a:lvl3pPr marL="1143000" indent="-228600" eaLnBrk="0" hangingPunct="0">
              <a:defRPr kumimoji="1" sz="1600" b="1" baseline="30000">
                <a:solidFill>
                  <a:schemeClr val="tx1"/>
                </a:solidFill>
                <a:latin typeface="Times" charset="0"/>
                <a:ea typeface="굴림" charset="0"/>
                <a:cs typeface="굴림" charset="0"/>
              </a:defRPr>
            </a:lvl3pPr>
            <a:lvl4pPr marL="1600200" indent="-228600" eaLnBrk="0" hangingPunct="0">
              <a:defRPr kumimoji="1" sz="1600" b="1" baseline="30000">
                <a:solidFill>
                  <a:schemeClr val="tx1"/>
                </a:solidFill>
                <a:latin typeface="Times" charset="0"/>
                <a:ea typeface="굴림" charset="0"/>
                <a:cs typeface="굴림" charset="0"/>
              </a:defRPr>
            </a:lvl4pPr>
            <a:lvl5pPr marL="2057400" indent="-228600" eaLnBrk="0" hangingPunct="0">
              <a:defRPr kumimoji="1" sz="1600" b="1" baseline="30000">
                <a:solidFill>
                  <a:schemeClr val="tx1"/>
                </a:solidFill>
                <a:latin typeface="Times" charset="0"/>
                <a:ea typeface="굴림" charset="0"/>
                <a:cs typeface="굴림" charset="0"/>
              </a:defRPr>
            </a:lvl5pPr>
            <a:lvl6pPr marL="2514600" indent="-228600" eaLnBrk="0" fontAlgn="base" latinLnBrk="1" hangingPunct="0">
              <a:spcBef>
                <a:spcPct val="0"/>
              </a:spcBef>
              <a:spcAft>
                <a:spcPct val="0"/>
              </a:spcAft>
              <a:buFont typeface="Times" charset="0"/>
              <a:defRPr kumimoji="1" sz="1600" b="1" baseline="30000">
                <a:solidFill>
                  <a:schemeClr val="tx1"/>
                </a:solidFill>
                <a:latin typeface="Times" charset="0"/>
                <a:ea typeface="굴림" charset="0"/>
                <a:cs typeface="굴림" charset="0"/>
              </a:defRPr>
            </a:lvl6pPr>
            <a:lvl7pPr marL="2971800" indent="-228600" eaLnBrk="0" fontAlgn="base" latinLnBrk="1" hangingPunct="0">
              <a:spcBef>
                <a:spcPct val="0"/>
              </a:spcBef>
              <a:spcAft>
                <a:spcPct val="0"/>
              </a:spcAft>
              <a:buFont typeface="Times" charset="0"/>
              <a:defRPr kumimoji="1" sz="1600" b="1" baseline="30000">
                <a:solidFill>
                  <a:schemeClr val="tx1"/>
                </a:solidFill>
                <a:latin typeface="Times" charset="0"/>
                <a:ea typeface="굴림" charset="0"/>
                <a:cs typeface="굴림" charset="0"/>
              </a:defRPr>
            </a:lvl7pPr>
            <a:lvl8pPr marL="3429000" indent="-228600" eaLnBrk="0" fontAlgn="base" latinLnBrk="1" hangingPunct="0">
              <a:spcBef>
                <a:spcPct val="0"/>
              </a:spcBef>
              <a:spcAft>
                <a:spcPct val="0"/>
              </a:spcAft>
              <a:buFont typeface="Times" charset="0"/>
              <a:defRPr kumimoji="1" sz="1600" b="1" baseline="30000">
                <a:solidFill>
                  <a:schemeClr val="tx1"/>
                </a:solidFill>
                <a:latin typeface="Times" charset="0"/>
                <a:ea typeface="굴림" charset="0"/>
                <a:cs typeface="굴림" charset="0"/>
              </a:defRPr>
            </a:lvl8pPr>
            <a:lvl9pPr marL="3886200" indent="-228600" eaLnBrk="0" fontAlgn="base" latinLnBrk="1" hangingPunct="0">
              <a:spcBef>
                <a:spcPct val="0"/>
              </a:spcBef>
              <a:spcAft>
                <a:spcPct val="0"/>
              </a:spcAft>
              <a:buFont typeface="Times" charset="0"/>
              <a:defRPr kumimoji="1" sz="1600" b="1" baseline="30000">
                <a:solidFill>
                  <a:schemeClr val="tx1"/>
                </a:solidFill>
                <a:latin typeface="Times" charset="0"/>
                <a:ea typeface="굴림" charset="0"/>
                <a:cs typeface="굴림" charset="0"/>
              </a:defRPr>
            </a:lvl9pPr>
          </a:lstStyle>
          <a:p>
            <a:pPr eaLnBrk="1" hangingPunct="1"/>
            <a:fld id="{53D372DB-3896-CE4E-917F-16BC9D37B9CA}" type="slidenum">
              <a:rPr kumimoji="0" lang="en-US" altLang="zh-CN" sz="1200" b="0" baseline="0">
                <a:latin typeface="Times New Roman" charset="0"/>
                <a:ea typeface="宋体" charset="0"/>
                <a:cs typeface="宋体" charset="0"/>
              </a:rPr>
              <a:pPr eaLnBrk="1" hangingPunct="1"/>
              <a:t>9</a:t>
            </a:fld>
            <a:endParaRPr kumimoji="0" lang="en-US" altLang="zh-CN" sz="1200" b="0" baseline="0">
              <a:latin typeface="Times New Roman" charset="0"/>
              <a:ea typeface="宋体" charset="0"/>
              <a:cs typeface="宋体" charset="0"/>
            </a:endParaRPr>
          </a:p>
        </p:txBody>
      </p:sp>
      <p:sp>
        <p:nvSpPr>
          <p:cNvPr id="15362" name="Rectangle 2"/>
          <p:cNvSpPr>
            <a:spLocks noGrp="1" noRot="1" noChangeAspect="1" noChangeArrowheads="1"/>
          </p:cNvSpPr>
          <p:nvPr>
            <p:ph type="sldImg"/>
          </p:nvPr>
        </p:nvSpPr>
        <p:spPr>
          <a:solidFill>
            <a:srgbClr val="FFFFFF"/>
          </a:solidFill>
          <a:ln/>
        </p:spPr>
      </p:sp>
      <p:sp>
        <p:nvSpPr>
          <p:cNvPr id="15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ea typeface="ＭＳ Ｐゴシック" charset="0"/>
                <a:cs typeface="ＭＳ Ｐゴシック" charset="0"/>
              </a:rPr>
              <a:t>There usually</a:t>
            </a:r>
            <a:r>
              <a:rPr lang="en-US" baseline="0">
                <a:ea typeface="ＭＳ Ｐゴシック" charset="0"/>
                <a:cs typeface="ＭＳ Ｐゴシック" charset="0"/>
              </a:rPr>
              <a:t> 10 or 100 more model grid points (degrees of freedom) than observations</a:t>
            </a:r>
            <a:endParaRPr lang="en-US">
              <a:ea typeface="ＭＳ Ｐゴシック" charset="0"/>
              <a:cs typeface="ＭＳ Ｐゴシック" charset="0"/>
            </a:endParaRPr>
          </a:p>
        </p:txBody>
      </p:sp>
    </p:spTree>
    <p:extLst>
      <p:ext uri="{BB962C8B-B14F-4D97-AF65-F5344CB8AC3E}">
        <p14:creationId xmlns:p14="http://schemas.microsoft.com/office/powerpoint/2010/main" val="1573244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952629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4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67"/>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68"/>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68"/>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ext, and 2 Content" type="txAndTwoObj">
  <p:cSld name="TEXT_AND_TWO_OBJECTS">
    <p:spTree>
      <p:nvGrpSpPr>
        <p:cNvPr id="1" name="Shape 84"/>
        <p:cNvGrpSpPr/>
        <p:nvPr/>
      </p:nvGrpSpPr>
      <p:grpSpPr>
        <a:xfrm>
          <a:off x="0" y="0"/>
          <a:ext cx="0" cy="0"/>
          <a:chOff x="0" y="0"/>
          <a:chExt cx="0" cy="0"/>
        </a:xfrm>
      </p:grpSpPr>
      <p:sp>
        <p:nvSpPr>
          <p:cNvPr id="85" name="Google Shape;85;p69"/>
          <p:cNvSpPr txBox="1">
            <a:spLocks noGrp="1"/>
          </p:cNvSpPr>
          <p:nvPr>
            <p:ph type="title"/>
          </p:nvPr>
        </p:nvSpPr>
        <p:spPr>
          <a:xfrm>
            <a:off x="1103313" y="0"/>
            <a:ext cx="6937375" cy="10668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69"/>
          <p:cNvSpPr txBox="1">
            <a:spLocks noGrp="1"/>
          </p:cNvSpPr>
          <p:nvPr>
            <p:ph type="body" idx="1"/>
          </p:nvPr>
        </p:nvSpPr>
        <p:spPr>
          <a:xfrm>
            <a:off x="523875" y="1447800"/>
            <a:ext cx="3971925" cy="46482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7" name="Google Shape;87;p69"/>
          <p:cNvSpPr txBox="1">
            <a:spLocks noGrp="1"/>
          </p:cNvSpPr>
          <p:nvPr>
            <p:ph type="body" idx="2"/>
          </p:nvPr>
        </p:nvSpPr>
        <p:spPr>
          <a:xfrm>
            <a:off x="4648200" y="1447800"/>
            <a:ext cx="3971925" cy="22479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8" name="Google Shape;88;p69"/>
          <p:cNvSpPr txBox="1">
            <a:spLocks noGrp="1"/>
          </p:cNvSpPr>
          <p:nvPr>
            <p:ph type="body" idx="3"/>
          </p:nvPr>
        </p:nvSpPr>
        <p:spPr>
          <a:xfrm>
            <a:off x="4648200" y="3848100"/>
            <a:ext cx="3971925" cy="22479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9" name="Google Shape;89;p6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6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6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88888"/>
                </a:solidFill>
                <a:latin typeface="Calibri"/>
                <a:ea typeface="Calibri"/>
                <a:cs typeface="Calibri"/>
                <a:sym typeface="Calibri"/>
              </a:defRPr>
            </a:lvl1pPr>
            <a:lvl2pPr marL="0" lvl="1" indent="0" algn="r">
              <a:spcBef>
                <a:spcPts val="0"/>
              </a:spcBef>
              <a:buNone/>
              <a:defRPr sz="1200">
                <a:solidFill>
                  <a:srgbClr val="888888"/>
                </a:solidFill>
                <a:latin typeface="Calibri"/>
                <a:ea typeface="Calibri"/>
                <a:cs typeface="Calibri"/>
                <a:sym typeface="Calibri"/>
              </a:defRPr>
            </a:lvl2pPr>
            <a:lvl3pPr marL="0" lvl="2" indent="0" algn="r">
              <a:spcBef>
                <a:spcPts val="0"/>
              </a:spcBef>
              <a:buNone/>
              <a:defRPr sz="1200">
                <a:solidFill>
                  <a:srgbClr val="888888"/>
                </a:solidFill>
                <a:latin typeface="Calibri"/>
                <a:ea typeface="Calibri"/>
                <a:cs typeface="Calibri"/>
                <a:sym typeface="Calibri"/>
              </a:defRPr>
            </a:lvl3pPr>
            <a:lvl4pPr marL="0" lvl="3" indent="0" algn="r">
              <a:spcBef>
                <a:spcPts val="0"/>
              </a:spcBef>
              <a:buNone/>
              <a:defRPr sz="1200">
                <a:solidFill>
                  <a:srgbClr val="888888"/>
                </a:solidFill>
                <a:latin typeface="Calibri"/>
                <a:ea typeface="Calibri"/>
                <a:cs typeface="Calibri"/>
                <a:sym typeface="Calibri"/>
              </a:defRPr>
            </a:lvl4pPr>
            <a:lvl5pPr marL="0" lvl="4" indent="0" algn="r">
              <a:spcBef>
                <a:spcPts val="0"/>
              </a:spcBef>
              <a:buNone/>
              <a:defRPr sz="1200">
                <a:solidFill>
                  <a:srgbClr val="888888"/>
                </a:solidFill>
                <a:latin typeface="Calibri"/>
                <a:ea typeface="Calibri"/>
                <a:cs typeface="Calibri"/>
                <a:sym typeface="Calibri"/>
              </a:defRPr>
            </a:lvl5pPr>
            <a:lvl6pPr marL="0" lvl="5" indent="0" algn="r">
              <a:spcBef>
                <a:spcPts val="0"/>
              </a:spcBef>
              <a:buNone/>
              <a:defRPr sz="1200">
                <a:solidFill>
                  <a:srgbClr val="888888"/>
                </a:solidFill>
                <a:latin typeface="Calibri"/>
                <a:ea typeface="Calibri"/>
                <a:cs typeface="Calibri"/>
                <a:sym typeface="Calibri"/>
              </a:defRPr>
            </a:lvl6pPr>
            <a:lvl7pPr marL="0" lvl="6" indent="0" algn="r">
              <a:spcBef>
                <a:spcPts val="0"/>
              </a:spcBef>
              <a:buNone/>
              <a:defRPr sz="1200">
                <a:solidFill>
                  <a:srgbClr val="888888"/>
                </a:solidFill>
                <a:latin typeface="Calibri"/>
                <a:ea typeface="Calibri"/>
                <a:cs typeface="Calibri"/>
                <a:sym typeface="Calibri"/>
              </a:defRPr>
            </a:lvl7pPr>
            <a:lvl8pPr marL="0" lvl="7" indent="0" algn="r">
              <a:spcBef>
                <a:spcPts val="0"/>
              </a:spcBef>
              <a:buNone/>
              <a:defRPr sz="1200">
                <a:solidFill>
                  <a:srgbClr val="888888"/>
                </a:solidFill>
                <a:latin typeface="Calibri"/>
                <a:ea typeface="Calibri"/>
                <a:cs typeface="Calibri"/>
                <a:sym typeface="Calibri"/>
              </a:defRPr>
            </a:lvl8pPr>
            <a:lvl9pPr marL="0" lvl="8" indent="0" algn="r">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7"/>
        <p:cNvGrpSpPr/>
        <p:nvPr/>
      </p:nvGrpSpPr>
      <p:grpSpPr>
        <a:xfrm>
          <a:off x="0" y="0"/>
          <a:ext cx="0" cy="0"/>
          <a:chOff x="0" y="0"/>
          <a:chExt cx="0" cy="0"/>
        </a:xfrm>
      </p:grpSpPr>
      <p:sp>
        <p:nvSpPr>
          <p:cNvPr id="98" name="Google Shape;98;p46"/>
          <p:cNvSpPr txBox="1">
            <a:spLocks noGrp="1"/>
          </p:cNvSpPr>
          <p:nvPr>
            <p:ph type="title"/>
          </p:nvPr>
        </p:nvSpPr>
        <p:spPr>
          <a:xfrm>
            <a:off x="457200" y="13374"/>
            <a:ext cx="82296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4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0"/>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1"/>
        <p:cNvGrpSpPr/>
        <p:nvPr/>
      </p:nvGrpSpPr>
      <p:grpSpPr>
        <a:xfrm>
          <a:off x="0" y="0"/>
          <a:ext cx="0" cy="0"/>
          <a:chOff x="0" y="0"/>
          <a:chExt cx="0" cy="0"/>
        </a:xfrm>
      </p:grpSpPr>
      <p:sp>
        <p:nvSpPr>
          <p:cNvPr id="102" name="Google Shape;102;p48"/>
          <p:cNvSpPr txBox="1">
            <a:spLocks noGrp="1"/>
          </p:cNvSpPr>
          <p:nvPr>
            <p:ph type="title"/>
          </p:nvPr>
        </p:nvSpPr>
        <p:spPr>
          <a:xfrm>
            <a:off x="457200" y="13374"/>
            <a:ext cx="82296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103"/>
        <p:cNvGrpSpPr/>
        <p:nvPr/>
      </p:nvGrpSpPr>
      <p:grpSpPr>
        <a:xfrm>
          <a:off x="0" y="0"/>
          <a:ext cx="0" cy="0"/>
          <a:chOff x="0" y="0"/>
          <a:chExt cx="0" cy="0"/>
        </a:xfrm>
      </p:grpSpPr>
      <p:sp>
        <p:nvSpPr>
          <p:cNvPr id="104" name="Google Shape;104;p49"/>
          <p:cNvSpPr txBox="1">
            <a:spLocks noGrp="1"/>
          </p:cNvSpPr>
          <p:nvPr>
            <p:ph type="title"/>
          </p:nvPr>
        </p:nvSpPr>
        <p:spPr>
          <a:xfrm>
            <a:off x="0" y="3"/>
            <a:ext cx="7911548" cy="108467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200"/>
              <a:buFont typeface="Calibri"/>
              <a:buNone/>
              <a:defRPr sz="3200" b="1" i="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49"/>
          <p:cNvSpPr/>
          <p:nvPr/>
        </p:nvSpPr>
        <p:spPr>
          <a:xfrm>
            <a:off x="8732847" y="6549419"/>
            <a:ext cx="319318"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Calibri"/>
                <a:ea typeface="Calibri"/>
                <a:cs typeface="Calibri"/>
                <a:sym typeface="Calibri"/>
              </a:rPr>
              <a:t>‹#›</a:t>
            </a:fld>
            <a:endParaRPr sz="900" b="0" i="0" u="none" strike="noStrike" cap="none">
              <a:solidFill>
                <a:schemeClr val="dk1"/>
              </a:solidFill>
              <a:latin typeface="Calibri"/>
              <a:ea typeface="Calibri"/>
              <a:cs typeface="Calibri"/>
              <a:sym typeface="Calibri"/>
            </a:endParaRPr>
          </a:p>
        </p:txBody>
      </p:sp>
      <p:sp>
        <p:nvSpPr>
          <p:cNvPr id="106" name="Google Shape;106;p49"/>
          <p:cNvSpPr txBox="1">
            <a:spLocks noGrp="1"/>
          </p:cNvSpPr>
          <p:nvPr>
            <p:ph type="body" idx="1"/>
          </p:nvPr>
        </p:nvSpPr>
        <p:spPr>
          <a:xfrm>
            <a:off x="377687" y="1519839"/>
            <a:ext cx="8355160" cy="4866260"/>
          </a:xfrm>
          <a:prstGeom prst="rect">
            <a:avLst/>
          </a:prstGeom>
          <a:noFill/>
          <a:ln>
            <a:noFill/>
          </a:ln>
        </p:spPr>
        <p:txBody>
          <a:bodyPr spcFirstLastPara="1" wrap="square" lIns="91425" tIns="45700" rIns="91425" bIns="45700" anchor="t" anchorCtr="0">
            <a:noAutofit/>
          </a:bodyPr>
          <a:lstStyle>
            <a:lvl1pPr marL="457200" marR="0" lvl="0" indent="-361950" algn="l">
              <a:lnSpc>
                <a:spcPct val="90000"/>
              </a:lnSpc>
              <a:spcBef>
                <a:spcPts val="750"/>
              </a:spcBef>
              <a:spcAft>
                <a:spcPts val="0"/>
              </a:spcAft>
              <a:buClr>
                <a:srgbClr val="00B0F0"/>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285750" algn="l">
              <a:lnSpc>
                <a:spcPct val="90000"/>
              </a:lnSpc>
              <a:spcBef>
                <a:spcPts val="375"/>
              </a:spcBef>
              <a:spcAft>
                <a:spcPts val="0"/>
              </a:spcAft>
              <a:buClr>
                <a:srgbClr val="00B0F0"/>
              </a:buClr>
              <a:buSzPts val="900"/>
              <a:buFont typeface="Courier New"/>
              <a:buChar char="o"/>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07" name="Google Shape;107;p49"/>
          <p:cNvSpPr txBox="1">
            <a:spLocks noGrp="1"/>
          </p:cNvSpPr>
          <p:nvPr>
            <p:ph type="ftr" idx="11"/>
          </p:nvPr>
        </p:nvSpPr>
        <p:spPr>
          <a:xfrm>
            <a:off x="3253" y="6495121"/>
            <a:ext cx="8794239" cy="366183"/>
          </a:xfrm>
          <a:prstGeom prst="rect">
            <a:avLst/>
          </a:prstGeom>
          <a:gradFill>
            <a:gsLst>
              <a:gs pos="0">
                <a:schemeClr val="dk1"/>
              </a:gs>
              <a:gs pos="86000">
                <a:srgbClr val="FFFFFF"/>
              </a:gs>
              <a:gs pos="100000">
                <a:schemeClr val="lt1"/>
              </a:gs>
            </a:gsLst>
            <a:path path="circle">
              <a:fillToRect r="100000" b="100000"/>
            </a:path>
            <a:tileRect l="-100000" t="-100000"/>
          </a:grad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lt1"/>
              </a:buClr>
              <a:buSzPts val="1400"/>
              <a:buFont typeface="Calibri"/>
              <a:buNone/>
              <a:defRPr sz="1200">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
        <p:cNvGrpSpPr/>
        <p:nvPr/>
      </p:nvGrpSpPr>
      <p:grpSpPr>
        <a:xfrm>
          <a:off x="0" y="0"/>
          <a:ext cx="0" cy="0"/>
          <a:chOff x="0" y="0"/>
          <a:chExt cx="0" cy="0"/>
        </a:xfrm>
      </p:grpSpPr>
      <p:sp>
        <p:nvSpPr>
          <p:cNvPr id="109" name="Google Shape;109;p50"/>
          <p:cNvSpPr txBox="1">
            <a:spLocks noGrp="1"/>
          </p:cNvSpPr>
          <p:nvPr>
            <p:ph type="title"/>
          </p:nvPr>
        </p:nvSpPr>
        <p:spPr>
          <a:xfrm>
            <a:off x="457200" y="13374"/>
            <a:ext cx="82296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50"/>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11" name="Google Shape;111;p50"/>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112"/>
        <p:cNvGrpSpPr/>
        <p:nvPr/>
      </p:nvGrpSpPr>
      <p:grpSpPr>
        <a:xfrm>
          <a:off x="0" y="0"/>
          <a:ext cx="0" cy="0"/>
          <a:chOff x="0" y="0"/>
          <a:chExt cx="0" cy="0"/>
        </a:xfrm>
      </p:grpSpPr>
      <p:sp>
        <p:nvSpPr>
          <p:cNvPr id="113" name="Google Shape;113;p5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51"/>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5" name="Google Shape;115;p51"/>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6" name="Google Shape;116;p51"/>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7"/>
        <p:cNvGrpSpPr/>
        <p:nvPr/>
      </p:nvGrpSpPr>
      <p:grpSpPr>
        <a:xfrm>
          <a:off x="0" y="0"/>
          <a:ext cx="0" cy="0"/>
          <a:chOff x="0" y="0"/>
          <a:chExt cx="0" cy="0"/>
        </a:xfrm>
      </p:grpSpPr>
      <p:sp>
        <p:nvSpPr>
          <p:cNvPr id="118" name="Google Shape;118;p5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5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5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5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0"/>
        <p:cNvGrpSpPr/>
        <p:nvPr/>
      </p:nvGrpSpPr>
      <p:grpSpPr>
        <a:xfrm>
          <a:off x="0" y="0"/>
          <a:ext cx="0" cy="0"/>
          <a:chOff x="0" y="0"/>
          <a:chExt cx="0" cy="0"/>
        </a:xfrm>
      </p:grpSpPr>
      <p:sp>
        <p:nvSpPr>
          <p:cNvPr id="121" name="Google Shape;121;p5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lt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5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3"/>
        <p:cNvGrpSpPr/>
        <p:nvPr/>
      </p:nvGrpSpPr>
      <p:grpSpPr>
        <a:xfrm>
          <a:off x="0" y="0"/>
          <a:ext cx="0" cy="0"/>
          <a:chOff x="0" y="0"/>
          <a:chExt cx="0" cy="0"/>
        </a:xfrm>
      </p:grpSpPr>
      <p:sp>
        <p:nvSpPr>
          <p:cNvPr id="124" name="Google Shape;124;p54"/>
          <p:cNvSpPr txBox="1">
            <a:spLocks noGrp="1"/>
          </p:cNvSpPr>
          <p:nvPr>
            <p:ph type="title"/>
          </p:nvPr>
        </p:nvSpPr>
        <p:spPr>
          <a:xfrm>
            <a:off x="457200" y="13374"/>
            <a:ext cx="82296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4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 name="Google Shape;125;p5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26" name="Google Shape;126;p5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27" name="Google Shape;127;p5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28" name="Google Shape;128;p5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9"/>
        <p:cNvGrpSpPr/>
        <p:nvPr/>
      </p:nvGrpSpPr>
      <p:grpSpPr>
        <a:xfrm>
          <a:off x="0" y="0"/>
          <a:ext cx="0" cy="0"/>
          <a:chOff x="0" y="0"/>
          <a:chExt cx="0" cy="0"/>
        </a:xfrm>
      </p:grpSpPr>
      <p:sp>
        <p:nvSpPr>
          <p:cNvPr id="130" name="Google Shape;130;p5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5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32" name="Google Shape;132;p5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3"/>
        <p:cNvGrpSpPr/>
        <p:nvPr/>
      </p:nvGrpSpPr>
      <p:grpSpPr>
        <a:xfrm>
          <a:off x="0" y="0"/>
          <a:ext cx="0" cy="0"/>
          <a:chOff x="0" y="0"/>
          <a:chExt cx="0" cy="0"/>
        </a:xfrm>
      </p:grpSpPr>
      <p:sp>
        <p:nvSpPr>
          <p:cNvPr id="134" name="Google Shape;134;p5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56"/>
          <p:cNvSpPr>
            <a:spLocks noGrp="1"/>
          </p:cNvSpPr>
          <p:nvPr>
            <p:ph type="pic" idx="2"/>
          </p:nvPr>
        </p:nvSpPr>
        <p:spPr>
          <a:xfrm>
            <a:off x="1792288" y="612775"/>
            <a:ext cx="5486400" cy="4114800"/>
          </a:xfrm>
          <a:prstGeom prst="rect">
            <a:avLst/>
          </a:prstGeom>
          <a:noFill/>
          <a:ln>
            <a:noFill/>
          </a:ln>
        </p:spPr>
      </p:sp>
      <p:sp>
        <p:nvSpPr>
          <p:cNvPr id="136" name="Google Shape;136;p5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7"/>
        <p:cNvGrpSpPr/>
        <p:nvPr/>
      </p:nvGrpSpPr>
      <p:grpSpPr>
        <a:xfrm>
          <a:off x="0" y="0"/>
          <a:ext cx="0" cy="0"/>
          <a:chOff x="0" y="0"/>
          <a:chExt cx="0" cy="0"/>
        </a:xfrm>
      </p:grpSpPr>
      <p:sp>
        <p:nvSpPr>
          <p:cNvPr id="138" name="Google Shape;138;p57"/>
          <p:cNvSpPr txBox="1">
            <a:spLocks noGrp="1"/>
          </p:cNvSpPr>
          <p:nvPr>
            <p:ph type="title"/>
          </p:nvPr>
        </p:nvSpPr>
        <p:spPr>
          <a:xfrm>
            <a:off x="457200" y="13374"/>
            <a:ext cx="82296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p57"/>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0"/>
        <p:cNvGrpSpPr/>
        <p:nvPr/>
      </p:nvGrpSpPr>
      <p:grpSpPr>
        <a:xfrm>
          <a:off x="0" y="0"/>
          <a:ext cx="0" cy="0"/>
          <a:chOff x="0" y="0"/>
          <a:chExt cx="0" cy="0"/>
        </a:xfrm>
      </p:grpSpPr>
      <p:sp>
        <p:nvSpPr>
          <p:cNvPr id="141" name="Google Shape;141;p58"/>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58"/>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ex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GB"/>
          </a:p>
        </p:txBody>
      </p:sp>
      <p:sp>
        <p:nvSpPr>
          <p:cNvPr id="5" name="Text Placeholder 4"/>
          <p:cNvSpPr>
            <a:spLocks noGrp="1"/>
          </p:cNvSpPr>
          <p:nvPr>
            <p:ph type="body" sz="quarter" idx="11"/>
          </p:nvPr>
        </p:nvSpPr>
        <p:spPr>
          <a:xfrm>
            <a:off x="467544" y="1052736"/>
            <a:ext cx="8208912" cy="50405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81628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650" y="152400"/>
            <a:ext cx="69342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fld id="{6555674E-CBCA-2A43-87CF-B97FEC736FB9}" type="datetime1">
              <a:rPr lang="en-US" smtClean="0"/>
              <a:t>8/17/23</a:t>
            </a:fld>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7311AB9C-0B0B-FB45-BC3B-D0D35D811ADA}" type="slidenum">
              <a:rPr lang="en-US"/>
              <a:pPr/>
              <a:t>‹#›</a:t>
            </a:fld>
            <a:endParaRPr lang="en-US"/>
          </a:p>
        </p:txBody>
      </p:sp>
    </p:spTree>
    <p:extLst>
      <p:ext uri="{BB962C8B-B14F-4D97-AF65-F5344CB8AC3E}">
        <p14:creationId xmlns:p14="http://schemas.microsoft.com/office/powerpoint/2010/main" val="38145688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9pPr>
          </a:lstStyle>
          <a:p>
            <a:endParaRPr/>
          </a:p>
        </p:txBody>
      </p:sp>
      <p:sp>
        <p:nvSpPr>
          <p:cNvPr id="36" name="Google Shape;36;p5"/>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0"/>
              </a:spcBef>
              <a:spcAft>
                <a:spcPts val="0"/>
              </a:spcAft>
              <a:buSzPts val="1800"/>
              <a:buChar char="●"/>
              <a:defRPr/>
            </a:lvl1pPr>
            <a:lvl2pPr marL="914400" lvl="1" indent="-317500" algn="l">
              <a:lnSpc>
                <a:spcPct val="100000"/>
              </a:lnSpc>
              <a:spcBef>
                <a:spcPts val="1200"/>
              </a:spcBef>
              <a:spcAft>
                <a:spcPts val="0"/>
              </a:spcAft>
              <a:buSzPts val="1400"/>
              <a:buChar char="○"/>
              <a:defRPr/>
            </a:lvl2pPr>
            <a:lvl3pPr marL="1371600" lvl="2" indent="-317500" algn="l">
              <a:lnSpc>
                <a:spcPct val="100000"/>
              </a:lnSpc>
              <a:spcBef>
                <a:spcPts val="1200"/>
              </a:spcBef>
              <a:spcAft>
                <a:spcPts val="0"/>
              </a:spcAft>
              <a:buSzPts val="1400"/>
              <a:buChar char="■"/>
              <a:defRPr/>
            </a:lvl3pPr>
            <a:lvl4pPr marL="1828800" lvl="3" indent="-317500" algn="l">
              <a:lnSpc>
                <a:spcPct val="100000"/>
              </a:lnSpc>
              <a:spcBef>
                <a:spcPts val="1200"/>
              </a:spcBef>
              <a:spcAft>
                <a:spcPts val="0"/>
              </a:spcAft>
              <a:buSzPts val="1400"/>
              <a:buChar char="●"/>
              <a:defRPr/>
            </a:lvl4pPr>
            <a:lvl5pPr marL="2286000" lvl="4" indent="-317500" algn="l">
              <a:lnSpc>
                <a:spcPct val="100000"/>
              </a:lnSpc>
              <a:spcBef>
                <a:spcPts val="1200"/>
              </a:spcBef>
              <a:spcAft>
                <a:spcPts val="0"/>
              </a:spcAft>
              <a:buSzPts val="1400"/>
              <a:buChar char="○"/>
              <a:defRPr/>
            </a:lvl5pPr>
            <a:lvl6pPr marL="2743200" lvl="5" indent="-317500" algn="l">
              <a:lnSpc>
                <a:spcPct val="100000"/>
              </a:lnSpc>
              <a:spcBef>
                <a:spcPts val="1200"/>
              </a:spcBef>
              <a:spcAft>
                <a:spcPts val="0"/>
              </a:spcAft>
              <a:buSzPts val="1400"/>
              <a:buChar char="■"/>
              <a:defRPr/>
            </a:lvl6pPr>
            <a:lvl7pPr marL="3200400" lvl="6" indent="-317500" algn="l">
              <a:lnSpc>
                <a:spcPct val="100000"/>
              </a:lnSpc>
              <a:spcBef>
                <a:spcPts val="1200"/>
              </a:spcBef>
              <a:spcAft>
                <a:spcPts val="0"/>
              </a:spcAft>
              <a:buSzPts val="1400"/>
              <a:buChar char="●"/>
              <a:defRPr/>
            </a:lvl7pPr>
            <a:lvl8pPr marL="3657600" lvl="7" indent="-317500" algn="l">
              <a:lnSpc>
                <a:spcPct val="100000"/>
              </a:lnSpc>
              <a:spcBef>
                <a:spcPts val="1200"/>
              </a:spcBef>
              <a:spcAft>
                <a:spcPts val="0"/>
              </a:spcAft>
              <a:buSzPts val="1400"/>
              <a:buChar char="○"/>
              <a:defRPr/>
            </a:lvl8pPr>
            <a:lvl9pPr marL="4114800" lvl="8" indent="-317500" algn="l">
              <a:lnSpc>
                <a:spcPct val="100000"/>
              </a:lnSpc>
              <a:spcBef>
                <a:spcPts val="1200"/>
              </a:spcBef>
              <a:spcAft>
                <a:spcPts val="1200"/>
              </a:spcAft>
              <a:buSzPts val="1400"/>
              <a:buChar char="■"/>
              <a:defRPr/>
            </a:lvl9pPr>
          </a:lstStyle>
          <a:p>
            <a:endParaRPr/>
          </a:p>
        </p:txBody>
      </p:sp>
      <p:sp>
        <p:nvSpPr>
          <p:cNvPr id="37" name="Google Shape;37;p5"/>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53656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6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6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6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6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6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6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6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6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6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6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6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6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6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6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6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6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66"/>
          <p:cNvSpPr>
            <a:spLocks noGrp="1"/>
          </p:cNvSpPr>
          <p:nvPr>
            <p:ph type="pic" idx="2"/>
          </p:nvPr>
        </p:nvSpPr>
        <p:spPr>
          <a:xfrm>
            <a:off x="1792288" y="612775"/>
            <a:ext cx="5486400" cy="4114800"/>
          </a:xfrm>
          <a:prstGeom prst="rect">
            <a:avLst/>
          </a:prstGeom>
          <a:noFill/>
          <a:ln>
            <a:noFill/>
          </a:ln>
        </p:spPr>
      </p:sp>
      <p:sp>
        <p:nvSpPr>
          <p:cNvPr id="68" name="Google Shape;68;p6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2.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8">
            <a:alphaModFix/>
          </a:blip>
          <a:stretch>
            <a:fillRect/>
          </a:stretch>
        </a:blipFill>
        <a:effectLst/>
      </p:bgPr>
    </p:bg>
    <p:spTree>
      <p:nvGrpSpPr>
        <p:cNvPr id="1" name="Shape 92"/>
        <p:cNvGrpSpPr/>
        <p:nvPr/>
      </p:nvGrpSpPr>
      <p:grpSpPr>
        <a:xfrm>
          <a:off x="0" y="0"/>
          <a:ext cx="0" cy="0"/>
          <a:chOff x="0" y="0"/>
          <a:chExt cx="0" cy="0"/>
        </a:xfrm>
      </p:grpSpPr>
      <p:sp>
        <p:nvSpPr>
          <p:cNvPr id="93" name="Google Shape;93;p45"/>
          <p:cNvSpPr txBox="1">
            <a:spLocks noGrp="1"/>
          </p:cNvSpPr>
          <p:nvPr>
            <p:ph type="title"/>
          </p:nvPr>
        </p:nvSpPr>
        <p:spPr>
          <a:xfrm>
            <a:off x="457200" y="13374"/>
            <a:ext cx="8229600" cy="11430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4" name="Google Shape;94;p4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 name="Google Shape;95;p45"/>
          <p:cNvSpPr/>
          <p:nvPr/>
        </p:nvSpPr>
        <p:spPr>
          <a:xfrm>
            <a:off x="1" y="0"/>
            <a:ext cx="9144000" cy="1073426"/>
          </a:xfrm>
          <a:prstGeom prst="rect">
            <a:avLst/>
          </a:prstGeom>
          <a:solidFill>
            <a:schemeClr val="dk1">
              <a:alpha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96" name="Google Shape;96;p45" descr="JCSDA_transp.png"/>
          <p:cNvPicPr preferRelativeResize="0"/>
          <p:nvPr/>
        </p:nvPicPr>
        <p:blipFill rotWithShape="1">
          <a:blip r:embed="rId19">
            <a:alphaModFix/>
          </a:blip>
          <a:srcRect/>
          <a:stretch/>
        </p:blipFill>
        <p:spPr>
          <a:xfrm>
            <a:off x="7924800" y="0"/>
            <a:ext cx="1143000" cy="1143000"/>
          </a:xfrm>
          <a:prstGeom prst="rect">
            <a:avLst/>
          </a:prstGeom>
          <a:noFill/>
          <a:ln>
            <a:noFill/>
          </a:ln>
          <a:effectLst>
            <a:outerShdw blurRad="50800" dist="203200" dir="8100000" algn="tr" rotWithShape="0">
              <a:srgbClr val="000000">
                <a:alpha val="40000"/>
              </a:srgbClr>
            </a:outerShdw>
          </a:effectLst>
        </p:spPr>
      </p:pic>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hyperlink" Target="https://charts.ecmwf.int/products/plot_ensm_essential?area=Europe&amp;parameter=MSLP" TargetMode="Externa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15.xml"/><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45.gif"/><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45.gif"/><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49.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6.xml"/><Relationship Id="rId1" Type="http://schemas.openxmlformats.org/officeDocument/2006/relationships/slideLayout" Target="../slideLayouts/slideLayout17.xml"/><Relationship Id="rId6" Type="http://schemas.openxmlformats.org/officeDocument/2006/relationships/image" Target="../media/image52.png"/><Relationship Id="rId5" Type="http://schemas.openxmlformats.org/officeDocument/2006/relationships/oleObject" Target="../embeddings/oleObject2.bin"/><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13.xml"/><Relationship Id="rId5" Type="http://schemas.openxmlformats.org/officeDocument/2006/relationships/image" Target="../media/image58.png"/><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2.png"/><Relationship Id="rId7"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3.xml"/><Relationship Id="rId5" Type="http://schemas.openxmlformats.org/officeDocument/2006/relationships/image" Target="../media/image68.png"/><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7.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7.xml"/><Relationship Id="rId6" Type="http://schemas.openxmlformats.org/officeDocument/2006/relationships/image" Target="../media/image72.png"/><Relationship Id="rId5" Type="http://schemas.openxmlformats.org/officeDocument/2006/relationships/oleObject" Target="../embeddings/oleObject3.bin"/><Relationship Id="rId4" Type="http://schemas.openxmlformats.org/officeDocument/2006/relationships/image" Target="../media/image700.png"/></Relationships>
</file>

<file path=ppt/slides/_rels/slide5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2.xml"/><Relationship Id="rId1" Type="http://schemas.openxmlformats.org/officeDocument/2006/relationships/slideLayout" Target="../slideLayouts/slideLayout14.xml"/><Relationship Id="rId4" Type="http://schemas.openxmlformats.org/officeDocument/2006/relationships/image" Target="../media/image74.png"/></Relationships>
</file>

<file path=ppt/slides/_rels/slide5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82.png"/><Relationship Id="rId2" Type="http://schemas.openxmlformats.org/officeDocument/2006/relationships/notesSlide" Target="../notesSlides/notesSlide59.xml"/><Relationship Id="rId1" Type="http://schemas.openxmlformats.org/officeDocument/2006/relationships/slideLayout" Target="../slideLayouts/slideLayout13.xml"/><Relationship Id="rId6" Type="http://schemas.openxmlformats.org/officeDocument/2006/relationships/image" Target="../media/image210.png"/><Relationship Id="rId5" Type="http://schemas.openxmlformats.org/officeDocument/2006/relationships/image" Target="../media/image81.png"/><Relationship Id="rId4" Type="http://schemas.openxmlformats.org/officeDocument/2006/relationships/image" Target="../media/image80.png"/></Relationships>
</file>

<file path=ppt/slides/_rels/slide63.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60.xml"/><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0.png"/><Relationship Id="rId2" Type="http://schemas.openxmlformats.org/officeDocument/2006/relationships/notesSlide" Target="../notesSlides/notesSlide62.xml"/><Relationship Id="rId1" Type="http://schemas.openxmlformats.org/officeDocument/2006/relationships/slideLayout" Target="../slideLayouts/slideLayout13.xml"/><Relationship Id="rId6" Type="http://schemas.openxmlformats.org/officeDocument/2006/relationships/image" Target="../media/image140.png"/><Relationship Id="rId5" Type="http://schemas.openxmlformats.org/officeDocument/2006/relationships/image" Target="../media/image130.png"/><Relationship Id="rId4" Type="http://schemas.openxmlformats.org/officeDocument/2006/relationships/image" Target="../media/image120.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86.tiff"/><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8.xml"/><Relationship Id="rId1" Type="http://schemas.openxmlformats.org/officeDocument/2006/relationships/slideLayout" Target="../slideLayouts/slideLayout14.xml"/><Relationship Id="rId5" Type="http://schemas.openxmlformats.org/officeDocument/2006/relationships/image" Target="../media/image89.png"/><Relationship Id="rId4" Type="http://schemas.openxmlformats.org/officeDocument/2006/relationships/image" Target="../media/image88.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1.xml"/><Relationship Id="rId1" Type="http://schemas.openxmlformats.org/officeDocument/2006/relationships/slideLayout" Target="../slideLayouts/slideLayout27.xml"/><Relationship Id="rId5" Type="http://schemas.openxmlformats.org/officeDocument/2006/relationships/image" Target="../media/image92.emf"/><Relationship Id="rId4" Type="http://schemas.openxmlformats.org/officeDocument/2006/relationships/image" Target="../media/image91.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93.tiff"/><Relationship Id="rId2" Type="http://schemas.openxmlformats.org/officeDocument/2006/relationships/notesSlide" Target="../notesSlides/notesSlide72.xml"/><Relationship Id="rId1" Type="http://schemas.openxmlformats.org/officeDocument/2006/relationships/slideLayout" Target="../slideLayouts/slideLayout27.xml"/><Relationship Id="rId5" Type="http://schemas.openxmlformats.org/officeDocument/2006/relationships/image" Target="../media/image95.tiff"/><Relationship Id="rId4" Type="http://schemas.openxmlformats.org/officeDocument/2006/relationships/image" Target="../media/image94.tiff"/></Relationships>
</file>

<file path=ppt/slides/_rels/slide8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3.xml"/><Relationship Id="rId1" Type="http://schemas.openxmlformats.org/officeDocument/2006/relationships/slideLayout" Target="../slideLayouts/slideLayout19.xml"/><Relationship Id="rId5" Type="http://schemas.openxmlformats.org/officeDocument/2006/relationships/image" Target="../media/image98.png"/><Relationship Id="rId4" Type="http://schemas.openxmlformats.org/officeDocument/2006/relationships/image" Target="../media/image97.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
          <p:cNvSpPr/>
          <p:nvPr/>
        </p:nvSpPr>
        <p:spPr>
          <a:xfrm>
            <a:off x="0" y="0"/>
            <a:ext cx="9144000" cy="6858000"/>
          </a:xfrm>
          <a:prstGeom prst="rect">
            <a:avLst/>
          </a:prstGeom>
          <a:solidFill>
            <a:schemeClr val="dk1"/>
          </a:solidFill>
          <a:ln w="9525" cap="flat" cmpd="sng">
            <a:solidFill>
              <a:schemeClr val="dk1"/>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0" i="0" u="none" strike="noStrike" cap="none" dirty="0">
                <a:solidFill>
                  <a:schemeClr val="lt1"/>
                </a:solidFill>
                <a:latin typeface="Calibri"/>
                <a:ea typeface="Calibri"/>
                <a:cs typeface="Calibri"/>
                <a:sym typeface="Calibri"/>
              </a:rPr>
              <a:t> </a:t>
            </a:r>
            <a:endParaRPr sz="1051" b="0" i="0" u="none" strike="noStrike" cap="none" dirty="0">
              <a:solidFill>
                <a:schemeClr val="dk1"/>
              </a:solidFill>
              <a:latin typeface="Calibri"/>
              <a:ea typeface="Calibri"/>
              <a:cs typeface="Calibri"/>
              <a:sym typeface="Calibri"/>
            </a:endParaRPr>
          </a:p>
        </p:txBody>
      </p:sp>
      <p:sp>
        <p:nvSpPr>
          <p:cNvPr id="149" name="Google Shape;149;p1"/>
          <p:cNvSpPr/>
          <p:nvPr/>
        </p:nvSpPr>
        <p:spPr>
          <a:xfrm>
            <a:off x="1370873" y="1843092"/>
            <a:ext cx="3429000" cy="7386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br>
              <a:rPr lang="en-US" sz="2400" b="1" i="0" u="none" strike="noStrike" cap="none" dirty="0">
                <a:solidFill>
                  <a:schemeClr val="lt1"/>
                </a:solidFill>
                <a:latin typeface="Calibri"/>
                <a:ea typeface="Calibri"/>
                <a:cs typeface="Calibri"/>
                <a:sym typeface="Calibri"/>
              </a:rPr>
            </a:br>
            <a:endParaRPr sz="1800" b="0" i="0" u="none" strike="noStrike" cap="none" dirty="0">
              <a:solidFill>
                <a:schemeClr val="dk1"/>
              </a:solidFill>
              <a:latin typeface="Calibri"/>
              <a:ea typeface="Calibri"/>
              <a:cs typeface="Calibri"/>
              <a:sym typeface="Calibri"/>
            </a:endParaRPr>
          </a:p>
        </p:txBody>
      </p:sp>
      <p:pic>
        <p:nvPicPr>
          <p:cNvPr id="150" name="Google Shape;150;p1" descr="full_disk_ahi_true_color_20150819070000 (1).jpg"/>
          <p:cNvPicPr preferRelativeResize="0"/>
          <p:nvPr/>
        </p:nvPicPr>
        <p:blipFill rotWithShape="1">
          <a:blip r:embed="rId3">
            <a:alphaModFix/>
          </a:blip>
          <a:srcRect r="37416" b="24276"/>
          <a:stretch/>
        </p:blipFill>
        <p:spPr>
          <a:xfrm>
            <a:off x="4852003" y="1664852"/>
            <a:ext cx="4291997" cy="5193148"/>
          </a:xfrm>
          <a:prstGeom prst="rect">
            <a:avLst/>
          </a:prstGeom>
          <a:noFill/>
          <a:ln>
            <a:noFill/>
          </a:ln>
        </p:spPr>
      </p:pic>
      <p:sp>
        <p:nvSpPr>
          <p:cNvPr id="151" name="Google Shape;151;p1"/>
          <p:cNvSpPr txBox="1">
            <a:spLocks noGrp="1"/>
          </p:cNvSpPr>
          <p:nvPr>
            <p:ph type="ctrTitle"/>
          </p:nvPr>
        </p:nvSpPr>
        <p:spPr>
          <a:xfrm>
            <a:off x="98627" y="2375200"/>
            <a:ext cx="5780700" cy="4053000"/>
          </a:xfrm>
          <a:prstGeom prst="rect">
            <a:avLst/>
          </a:prstGeom>
          <a:gradFill>
            <a:gsLst>
              <a:gs pos="0">
                <a:schemeClr val="dk1"/>
              </a:gs>
              <a:gs pos="60000">
                <a:schemeClr val="dk1"/>
              </a:gs>
              <a:gs pos="100000">
                <a:srgbClr val="E0E8F4">
                  <a:alpha val="0"/>
                </a:srgbClr>
              </a:gs>
            </a:gsLst>
            <a:lin ang="0" scaled="0"/>
          </a:gradFill>
          <a:ln>
            <a:noFill/>
          </a:ln>
          <a:effectLst>
            <a:outerShdw blurRad="50800" dist="50800" dir="2700000" algn="tl" rotWithShape="0">
              <a:srgbClr val="000000">
                <a:alpha val="85098"/>
              </a:srgbClr>
            </a:outerShdw>
          </a:effectLst>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4400"/>
              <a:buFont typeface="Calibri"/>
              <a:buNone/>
            </a:pPr>
            <a:r>
              <a:rPr lang="en-US" b="1" dirty="0">
                <a:solidFill>
                  <a:schemeClr val="lt1"/>
                </a:solidFill>
              </a:rPr>
              <a:t>Introduction</a:t>
            </a:r>
            <a:r>
              <a:rPr lang="en-US" sz="4400" b="1" dirty="0">
                <a:solidFill>
                  <a:schemeClr val="lt1"/>
                </a:solidFill>
              </a:rPr>
              <a:t> </a:t>
            </a:r>
            <a:r>
              <a:rPr lang="en-US" b="1" dirty="0">
                <a:solidFill>
                  <a:schemeClr val="lt1"/>
                </a:solidFill>
              </a:rPr>
              <a:t>to</a:t>
            </a:r>
            <a:br>
              <a:rPr lang="en-US" b="1" dirty="0">
                <a:solidFill>
                  <a:schemeClr val="lt1"/>
                </a:solidFill>
              </a:rPr>
            </a:br>
            <a:r>
              <a:rPr lang="en-US" sz="4400" b="1" dirty="0">
                <a:solidFill>
                  <a:schemeClr val="lt1"/>
                </a:solidFill>
              </a:rPr>
              <a:t>Data Assimilation</a:t>
            </a:r>
            <a:br>
              <a:rPr lang="en-US" sz="4000" dirty="0">
                <a:solidFill>
                  <a:schemeClr val="lt1"/>
                </a:solidFill>
                <a:latin typeface="Calibri"/>
                <a:ea typeface="Calibri"/>
                <a:cs typeface="Calibri"/>
                <a:sym typeface="Calibri"/>
              </a:rPr>
            </a:br>
            <a:br>
              <a:rPr lang="en-US" sz="2000" dirty="0">
                <a:solidFill>
                  <a:schemeClr val="lt1"/>
                </a:solidFill>
                <a:latin typeface="Calibri"/>
                <a:ea typeface="Calibri"/>
                <a:cs typeface="Calibri"/>
                <a:sym typeface="Calibri"/>
              </a:rPr>
            </a:br>
            <a:r>
              <a:rPr lang="en-US" sz="2400" dirty="0">
                <a:solidFill>
                  <a:schemeClr val="lt1"/>
                </a:solidFill>
                <a:latin typeface="Calibri"/>
                <a:ea typeface="Calibri"/>
                <a:cs typeface="Calibri"/>
                <a:sym typeface="Calibri"/>
              </a:rPr>
              <a:t>Fran</a:t>
            </a:r>
            <a:r>
              <a:rPr lang="en-US" sz="2400" dirty="0">
                <a:solidFill>
                  <a:schemeClr val="bg1"/>
                </a:solidFill>
              </a:rPr>
              <a:t>ç</a:t>
            </a:r>
            <a:r>
              <a:rPr lang="en-US" sz="2400" dirty="0">
                <a:solidFill>
                  <a:schemeClr val="lt1"/>
                </a:solidFill>
                <a:latin typeface="Calibri"/>
                <a:ea typeface="Calibri"/>
                <a:cs typeface="Calibri"/>
                <a:sym typeface="Calibri"/>
              </a:rPr>
              <a:t>ois </a:t>
            </a:r>
            <a:r>
              <a:rPr lang="en-US" sz="2400" dirty="0" err="1">
                <a:solidFill>
                  <a:schemeClr val="lt1"/>
                </a:solidFill>
                <a:latin typeface="Calibri"/>
                <a:ea typeface="Calibri"/>
                <a:cs typeface="Calibri"/>
                <a:sym typeface="Calibri"/>
              </a:rPr>
              <a:t>Vandenberghe</a:t>
            </a:r>
            <a:br>
              <a:rPr lang="en-US" sz="2400" dirty="0">
                <a:solidFill>
                  <a:schemeClr val="lt1"/>
                </a:solidFill>
              </a:rPr>
            </a:br>
            <a:r>
              <a:rPr lang="en-US" sz="2400" dirty="0">
                <a:solidFill>
                  <a:schemeClr val="lt1"/>
                </a:solidFill>
                <a:latin typeface="Calibri"/>
                <a:ea typeface="Calibri"/>
                <a:cs typeface="Calibri"/>
                <a:sym typeface="Calibri"/>
              </a:rPr>
              <a:t>Hui Shao</a:t>
            </a:r>
            <a:br>
              <a:rPr lang="en-US" sz="2400" dirty="0">
                <a:solidFill>
                  <a:schemeClr val="lt1"/>
                </a:solidFill>
                <a:latin typeface="Calibri"/>
                <a:ea typeface="Calibri"/>
                <a:cs typeface="Calibri"/>
                <a:sym typeface="Calibri"/>
              </a:rPr>
            </a:br>
            <a:r>
              <a:rPr lang="en-US" sz="2400" dirty="0">
                <a:solidFill>
                  <a:schemeClr val="lt1"/>
                </a:solidFill>
                <a:latin typeface="Calibri"/>
                <a:ea typeface="Calibri"/>
                <a:cs typeface="Calibri"/>
                <a:sym typeface="Calibri"/>
              </a:rPr>
              <a:t> Hailing Zhang</a:t>
            </a:r>
            <a:br>
              <a:rPr lang="en-US" sz="2400" dirty="0">
                <a:solidFill>
                  <a:schemeClr val="lt1"/>
                </a:solidFill>
                <a:latin typeface="Calibri"/>
                <a:ea typeface="Calibri"/>
                <a:cs typeface="Calibri"/>
                <a:sym typeface="Calibri"/>
              </a:rPr>
            </a:br>
            <a:endParaRPr sz="2400" dirty="0">
              <a:solidFill>
                <a:schemeClr val="lt1"/>
              </a:solidFill>
              <a:latin typeface="Calibri"/>
              <a:ea typeface="Calibri"/>
              <a:cs typeface="Calibri"/>
              <a:sym typeface="Calibri"/>
            </a:endParaRPr>
          </a:p>
          <a:p>
            <a:pPr marL="0" lvl="0" indent="0" algn="ctr" rtl="0">
              <a:spcBef>
                <a:spcPts val="0"/>
              </a:spcBef>
              <a:spcAft>
                <a:spcPts val="0"/>
              </a:spcAft>
              <a:buClr>
                <a:schemeClr val="lt1"/>
              </a:buClr>
              <a:buSzPts val="4400"/>
              <a:buFont typeface="Calibri"/>
              <a:buNone/>
            </a:pPr>
            <a:r>
              <a:rPr lang="en-US" sz="2400" dirty="0">
                <a:solidFill>
                  <a:schemeClr val="lt1"/>
                </a:solidFill>
              </a:rPr>
              <a:t>Joint Center for Satellite Data Assimilation</a:t>
            </a:r>
            <a:br>
              <a:rPr lang="en-US" sz="2400" dirty="0">
                <a:solidFill>
                  <a:schemeClr val="lt1"/>
                </a:solidFill>
                <a:latin typeface="Calibri"/>
                <a:ea typeface="Calibri"/>
                <a:cs typeface="Calibri"/>
                <a:sym typeface="Calibri"/>
              </a:rPr>
            </a:br>
            <a:br>
              <a:rPr lang="en-US" sz="2400" dirty="0">
                <a:solidFill>
                  <a:schemeClr val="lt1"/>
                </a:solidFill>
              </a:rPr>
            </a:br>
            <a:br>
              <a:rPr lang="en-US" sz="2400" dirty="0">
                <a:solidFill>
                  <a:schemeClr val="lt1"/>
                </a:solidFill>
                <a:latin typeface="Calibri"/>
                <a:ea typeface="Calibri"/>
                <a:cs typeface="Calibri"/>
                <a:sym typeface="Calibri"/>
              </a:rPr>
            </a:br>
            <a:br>
              <a:rPr lang="en-US" sz="2400" dirty="0">
                <a:solidFill>
                  <a:schemeClr val="lt1"/>
                </a:solidFill>
                <a:latin typeface="Calibri"/>
                <a:ea typeface="Calibri"/>
                <a:cs typeface="Calibri"/>
                <a:sym typeface="Calibri"/>
              </a:rPr>
            </a:br>
            <a:br>
              <a:rPr lang="en-US" sz="2667" b="0" baseline="30000" dirty="0">
                <a:solidFill>
                  <a:schemeClr val="lt1"/>
                </a:solidFill>
                <a:latin typeface="Calibri"/>
                <a:ea typeface="Calibri"/>
                <a:cs typeface="Calibri"/>
                <a:sym typeface="Calibri"/>
              </a:rPr>
            </a:br>
            <a:br>
              <a:rPr lang="en-US" sz="2000" b="0" dirty="0">
                <a:solidFill>
                  <a:schemeClr val="lt1"/>
                </a:solidFill>
                <a:latin typeface="Calibri"/>
                <a:ea typeface="Calibri"/>
                <a:cs typeface="Calibri"/>
                <a:sym typeface="Calibri"/>
              </a:rPr>
            </a:br>
            <a:br>
              <a:rPr lang="en-US" sz="2133" b="0" dirty="0">
                <a:solidFill>
                  <a:srgbClr val="FF0000"/>
                </a:solidFill>
                <a:latin typeface="Calibri"/>
                <a:ea typeface="Calibri"/>
                <a:cs typeface="Calibri"/>
                <a:sym typeface="Calibri"/>
              </a:rPr>
            </a:br>
            <a:br>
              <a:rPr lang="en-US" sz="2000" b="0" dirty="0">
                <a:solidFill>
                  <a:srgbClr val="C00000"/>
                </a:solidFill>
                <a:latin typeface="Calibri"/>
                <a:ea typeface="Calibri"/>
                <a:cs typeface="Calibri"/>
                <a:sym typeface="Calibri"/>
              </a:rPr>
            </a:br>
            <a:br>
              <a:rPr lang="en-US" sz="4000" b="0" dirty="0">
                <a:solidFill>
                  <a:schemeClr val="lt1"/>
                </a:solidFill>
                <a:latin typeface="Calibri"/>
                <a:ea typeface="Calibri"/>
                <a:cs typeface="Calibri"/>
                <a:sym typeface="Calibri"/>
              </a:rPr>
            </a:br>
            <a:br>
              <a:rPr lang="en-US" sz="4000" dirty="0">
                <a:solidFill>
                  <a:schemeClr val="lt1"/>
                </a:solidFill>
                <a:latin typeface="Calibri"/>
                <a:ea typeface="Calibri"/>
                <a:cs typeface="Calibri"/>
                <a:sym typeface="Calibri"/>
              </a:rPr>
            </a:br>
            <a:br>
              <a:rPr lang="en-US" sz="4000" dirty="0">
                <a:solidFill>
                  <a:schemeClr val="lt1"/>
                </a:solidFill>
                <a:latin typeface="Calibri"/>
                <a:ea typeface="Calibri"/>
                <a:cs typeface="Calibri"/>
                <a:sym typeface="Calibri"/>
              </a:rPr>
            </a:br>
            <a:br>
              <a:rPr lang="en-US" sz="4000" i="1" dirty="0">
                <a:solidFill>
                  <a:schemeClr val="lt1"/>
                </a:solidFill>
                <a:latin typeface="Calibri"/>
                <a:ea typeface="Calibri"/>
                <a:cs typeface="Calibri"/>
                <a:sym typeface="Calibri"/>
              </a:rPr>
            </a:br>
            <a:endParaRPr sz="4000" dirty="0">
              <a:solidFill>
                <a:schemeClr val="lt1"/>
              </a:solidFill>
              <a:latin typeface="Calibri"/>
              <a:ea typeface="Calibri"/>
              <a:cs typeface="Calibri"/>
              <a:sym typeface="Calibri"/>
            </a:endParaRPr>
          </a:p>
        </p:txBody>
      </p:sp>
      <p:grpSp>
        <p:nvGrpSpPr>
          <p:cNvPr id="152" name="Google Shape;152;p1"/>
          <p:cNvGrpSpPr/>
          <p:nvPr/>
        </p:nvGrpSpPr>
        <p:grpSpPr>
          <a:xfrm>
            <a:off x="1681272" y="-74013"/>
            <a:ext cx="5903133" cy="1843089"/>
            <a:chOff x="1939848" y="241053"/>
            <a:chExt cx="5720052" cy="1785927"/>
          </a:xfrm>
        </p:grpSpPr>
        <p:sp>
          <p:nvSpPr>
            <p:cNvPr id="153" name="Google Shape;153;p1"/>
            <p:cNvSpPr/>
            <p:nvPr/>
          </p:nvSpPr>
          <p:spPr>
            <a:xfrm>
              <a:off x="1996897" y="747132"/>
              <a:ext cx="679435" cy="691082"/>
            </a:xfrm>
            <a:prstGeom prst="ellipse">
              <a:avLst/>
            </a:prstGeom>
            <a:solidFill>
              <a:schemeClr val="lt1"/>
            </a:solidFill>
            <a:ln w="9525" cap="flat" cmpd="sng">
              <a:solidFill>
                <a:schemeClr val="lt1"/>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54" name="Google Shape;154;p1"/>
            <p:cNvPicPr preferRelativeResize="0"/>
            <p:nvPr/>
          </p:nvPicPr>
          <p:blipFill rotWithShape="1">
            <a:blip r:embed="rId4">
              <a:alphaModFix/>
            </a:blip>
            <a:srcRect/>
            <a:stretch/>
          </p:blipFill>
          <p:spPr>
            <a:xfrm>
              <a:off x="1939848" y="241053"/>
              <a:ext cx="5720052" cy="1785927"/>
            </a:xfrm>
            <a:prstGeom prst="rect">
              <a:avLst/>
            </a:prstGeom>
            <a:noFill/>
            <a:ln>
              <a:noFill/>
            </a:ln>
          </p:spPr>
        </p:pic>
      </p:grpSp>
      <p:sp>
        <p:nvSpPr>
          <p:cNvPr id="155" name="Google Shape;155;p1"/>
          <p:cNvSpPr txBox="1"/>
          <p:nvPr/>
        </p:nvSpPr>
        <p:spPr>
          <a:xfrm>
            <a:off x="594645" y="6132836"/>
            <a:ext cx="4532526"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rgbClr val="BFBFBF"/>
                </a:solidFill>
                <a:latin typeface="Calibri"/>
                <a:ea typeface="Calibri"/>
                <a:cs typeface="Calibri"/>
                <a:sym typeface="Calibri"/>
              </a:rPr>
              <a:t>UCAR/COSMIC </a:t>
            </a:r>
            <a:r>
              <a:rPr lang="en-US" sz="1200">
                <a:solidFill>
                  <a:srgbClr val="BFBFBF"/>
                </a:solidFill>
                <a:latin typeface="Calibri"/>
                <a:ea typeface="Calibri"/>
                <a:cs typeface="Calibri"/>
                <a:sym typeface="Calibri"/>
              </a:rPr>
              <a:t>ACCESS</a:t>
            </a:r>
            <a:r>
              <a:rPr lang="en-US" sz="1200" b="0" i="0" u="none" strike="noStrike" cap="none">
                <a:solidFill>
                  <a:srgbClr val="BFBFBF"/>
                </a:solidFill>
                <a:latin typeface="Calibri"/>
                <a:ea typeface="Calibri"/>
                <a:cs typeface="Calibri"/>
                <a:sym typeface="Calibri"/>
              </a:rPr>
              <a:t> Workshop, 15 -18 August 2023 , Boulder, CO</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
          <p:cNvSpPr txBox="1">
            <a:spLocks noGrp="1"/>
          </p:cNvSpPr>
          <p:nvPr>
            <p:ph type="title"/>
          </p:nvPr>
        </p:nvSpPr>
        <p:spPr>
          <a:xfrm>
            <a:off x="457200" y="13374"/>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4000"/>
              <a:buFont typeface="Calibri"/>
              <a:buNone/>
            </a:pPr>
            <a:r>
              <a:rPr lang="en-US"/>
              <a:t>Outline</a:t>
            </a:r>
            <a:endParaRPr/>
          </a:p>
        </p:txBody>
      </p:sp>
      <p:sp>
        <p:nvSpPr>
          <p:cNvPr id="162" name="Google Shape;162;p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lnSpcReduction="10000"/>
          </a:bodyPr>
          <a:lstStyle/>
          <a:p>
            <a:pPr marL="342900" lvl="0" indent="-342900" algn="l" rtl="0">
              <a:spcBef>
                <a:spcPts val="0"/>
              </a:spcBef>
              <a:spcAft>
                <a:spcPts val="0"/>
              </a:spcAft>
              <a:buClr>
                <a:schemeClr val="bg1">
                  <a:lumMod val="65000"/>
                </a:schemeClr>
              </a:buClr>
              <a:buSzPts val="3200"/>
              <a:buChar char="•"/>
            </a:pPr>
            <a:r>
              <a:rPr lang="en-US">
                <a:solidFill>
                  <a:schemeClr val="bg1">
                    <a:lumMod val="75000"/>
                  </a:schemeClr>
                </a:solidFill>
              </a:rPr>
              <a:t>Numerical Weather Prediction</a:t>
            </a:r>
          </a:p>
          <a:p>
            <a:pPr marL="342900" lvl="0" indent="-342900" algn="l" rtl="0">
              <a:spcBef>
                <a:spcPts val="0"/>
              </a:spcBef>
              <a:spcAft>
                <a:spcPts val="0"/>
              </a:spcAft>
              <a:buClr>
                <a:schemeClr val="tx1"/>
              </a:buClr>
              <a:buSzPts val="3200"/>
              <a:buChar char="•"/>
            </a:pPr>
            <a:r>
              <a:rPr lang="en-US">
                <a:solidFill>
                  <a:schemeClr val="tx1"/>
                </a:solidFill>
              </a:rPr>
              <a:t>Observations</a:t>
            </a:r>
            <a:endParaRPr>
              <a:solidFill>
                <a:schemeClr val="tx1"/>
              </a:solidFill>
            </a:endParaRPr>
          </a:p>
          <a:p>
            <a:pPr marL="342900" lvl="0" indent="-342900" algn="l" rtl="0">
              <a:spcBef>
                <a:spcPts val="640"/>
              </a:spcBef>
              <a:spcAft>
                <a:spcPts val="0"/>
              </a:spcAft>
              <a:buClr>
                <a:schemeClr val="bg1">
                  <a:lumMod val="65000"/>
                </a:schemeClr>
              </a:buClr>
              <a:buSzPts val="3200"/>
              <a:buChar char="•"/>
            </a:pPr>
            <a:r>
              <a:rPr lang="en-US">
                <a:solidFill>
                  <a:schemeClr val="bg1">
                    <a:lumMod val="75000"/>
                  </a:schemeClr>
                </a:solidFill>
              </a:rPr>
              <a:t>Models</a:t>
            </a:r>
            <a:endParaRPr>
              <a:solidFill>
                <a:schemeClr val="bg1">
                  <a:lumMod val="75000"/>
                </a:schemeClr>
              </a:solidFill>
            </a:endParaRPr>
          </a:p>
          <a:p>
            <a:pPr marL="342900" lvl="0" indent="-342900" algn="l" rtl="0">
              <a:spcBef>
                <a:spcPts val="640"/>
              </a:spcBef>
              <a:spcAft>
                <a:spcPts val="0"/>
              </a:spcAft>
              <a:buClr>
                <a:schemeClr val="bg1">
                  <a:lumMod val="65000"/>
                </a:schemeClr>
              </a:buClr>
              <a:buSzPts val="3200"/>
              <a:buChar char="•"/>
            </a:pPr>
            <a:r>
              <a:rPr lang="en-US">
                <a:solidFill>
                  <a:schemeClr val="bg1">
                    <a:lumMod val="75000"/>
                  </a:schemeClr>
                </a:solidFill>
              </a:rPr>
              <a:t>Data assimilation methods explained using Bayes Theorem</a:t>
            </a:r>
            <a:endParaRPr>
              <a:solidFill>
                <a:schemeClr val="bg1">
                  <a:lumMod val="75000"/>
                </a:schemeClr>
              </a:solidFill>
            </a:endParaRPr>
          </a:p>
          <a:p>
            <a:pPr marL="342900" lvl="0" indent="-342900" algn="l" rtl="0">
              <a:spcBef>
                <a:spcPts val="640"/>
              </a:spcBef>
              <a:spcAft>
                <a:spcPts val="0"/>
              </a:spcAft>
              <a:buClr>
                <a:schemeClr val="bg1">
                  <a:lumMod val="65000"/>
                </a:schemeClr>
              </a:buClr>
              <a:buSzPts val="3200"/>
              <a:buChar char="•"/>
            </a:pPr>
            <a:r>
              <a:rPr lang="en-US">
                <a:solidFill>
                  <a:schemeClr val="bg1">
                    <a:lumMod val="75000"/>
                  </a:schemeClr>
                </a:solidFill>
              </a:rPr>
              <a:t>Components of data assimilation system</a:t>
            </a:r>
            <a:endParaRPr>
              <a:solidFill>
                <a:schemeClr val="bg1">
                  <a:lumMod val="75000"/>
                </a:schemeClr>
              </a:solidFill>
            </a:endParaRPr>
          </a:p>
          <a:p>
            <a:pPr marL="342900" lvl="0" indent="-342900" algn="l" rtl="0">
              <a:spcBef>
                <a:spcPts val="640"/>
              </a:spcBef>
              <a:spcAft>
                <a:spcPts val="0"/>
              </a:spcAft>
              <a:buClr>
                <a:schemeClr val="bg1">
                  <a:lumMod val="65000"/>
                </a:schemeClr>
              </a:buClr>
              <a:buSzPts val="3200"/>
              <a:buChar char="•"/>
            </a:pPr>
            <a:r>
              <a:rPr lang="en-US">
                <a:solidFill>
                  <a:schemeClr val="bg1">
                    <a:lumMod val="75000"/>
                  </a:schemeClr>
                </a:solidFill>
              </a:rPr>
              <a:t>JEDI data assimilation system (used in the hands-on session)</a:t>
            </a:r>
          </a:p>
          <a:p>
            <a:pPr marL="342900" lvl="0" indent="-342900" algn="l" rtl="0">
              <a:spcBef>
                <a:spcPts val="640"/>
              </a:spcBef>
              <a:spcAft>
                <a:spcPts val="0"/>
              </a:spcAft>
              <a:buClr>
                <a:schemeClr val="bg1">
                  <a:lumMod val="65000"/>
                </a:schemeClr>
              </a:buClr>
              <a:buSzPts val="3200"/>
              <a:buChar char="•"/>
            </a:pPr>
            <a:r>
              <a:rPr lang="en-US">
                <a:solidFill>
                  <a:schemeClr val="bg1">
                    <a:lumMod val="75000"/>
                  </a:schemeClr>
                </a:solidFill>
              </a:rPr>
              <a:t>GNSS Radio Occultation assimilation</a:t>
            </a:r>
            <a:endParaRPr>
              <a:solidFill>
                <a:schemeClr val="bg1">
                  <a:lumMod val="75000"/>
                </a:schemeClr>
              </a:solidFill>
            </a:endParaRPr>
          </a:p>
        </p:txBody>
      </p:sp>
      <p:pic>
        <p:nvPicPr>
          <p:cNvPr id="163" name="Google Shape;163;p2" descr="JCSDA_transp.png"/>
          <p:cNvPicPr preferRelativeResize="0"/>
          <p:nvPr/>
        </p:nvPicPr>
        <p:blipFill rotWithShape="1">
          <a:blip r:embed="rId3">
            <a:alphaModFix/>
          </a:blip>
          <a:srcRect/>
          <a:stretch/>
        </p:blipFill>
        <p:spPr>
          <a:xfrm>
            <a:off x="7924800" y="0"/>
            <a:ext cx="1143000" cy="1143000"/>
          </a:xfrm>
          <a:prstGeom prst="rect">
            <a:avLst/>
          </a:prstGeom>
          <a:noFill/>
          <a:ln>
            <a:noFill/>
          </a:ln>
          <a:effectLst>
            <a:outerShdw blurRad="50800" dist="203200" dir="8100000" algn="tr" rotWithShape="0">
              <a:srgbClr val="000000">
                <a:alpha val="40000"/>
              </a:srgbClr>
            </a:outerShdw>
          </a:effectLst>
        </p:spPr>
      </p:pic>
    </p:spTree>
    <p:extLst>
      <p:ext uri="{BB962C8B-B14F-4D97-AF65-F5344CB8AC3E}">
        <p14:creationId xmlns:p14="http://schemas.microsoft.com/office/powerpoint/2010/main" val="786851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4"/>
          <p:cNvSpPr txBox="1">
            <a:spLocks noGrp="1"/>
          </p:cNvSpPr>
          <p:nvPr>
            <p:ph type="title"/>
          </p:nvPr>
        </p:nvSpPr>
        <p:spPr>
          <a:xfrm>
            <a:off x="457200" y="13374"/>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4000"/>
              <a:buFont typeface="Calibri"/>
              <a:buNone/>
            </a:pPr>
            <a:r>
              <a:rPr lang="en-US"/>
              <a:t>Global observing system</a:t>
            </a:r>
            <a:endParaRPr/>
          </a:p>
        </p:txBody>
      </p:sp>
      <p:pic>
        <p:nvPicPr>
          <p:cNvPr id="178" name="Google Shape;178;p4" descr="JCSDA_transp.png"/>
          <p:cNvPicPr preferRelativeResize="0"/>
          <p:nvPr/>
        </p:nvPicPr>
        <p:blipFill rotWithShape="1">
          <a:blip r:embed="rId3">
            <a:alphaModFix/>
          </a:blip>
          <a:srcRect/>
          <a:stretch/>
        </p:blipFill>
        <p:spPr>
          <a:xfrm>
            <a:off x="7924800" y="0"/>
            <a:ext cx="1143000" cy="1143000"/>
          </a:xfrm>
          <a:prstGeom prst="rect">
            <a:avLst/>
          </a:prstGeom>
          <a:noFill/>
          <a:ln>
            <a:noFill/>
          </a:ln>
          <a:effectLst>
            <a:outerShdw blurRad="50800" dist="203200" dir="8100000" algn="tr" rotWithShape="0">
              <a:srgbClr val="000000">
                <a:alpha val="40000"/>
              </a:srgbClr>
            </a:outerShdw>
          </a:effectLst>
        </p:spPr>
      </p:pic>
      <p:sp>
        <p:nvSpPr>
          <p:cNvPr id="179" name="Google Shape;179;p4"/>
          <p:cNvSpPr txBox="1"/>
          <p:nvPr/>
        </p:nvSpPr>
        <p:spPr>
          <a:xfrm>
            <a:off x="4572000" y="3963066"/>
            <a:ext cx="3579826"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dk1"/>
                </a:solidFill>
                <a:latin typeface="Calibri"/>
                <a:ea typeface="Calibri"/>
                <a:cs typeface="Calibri"/>
                <a:sym typeface="Calibri"/>
              </a:rPr>
              <a:t>https://public.wmo.int/en/programmes/global-observing-system</a:t>
            </a:r>
            <a:endParaRPr/>
          </a:p>
        </p:txBody>
      </p:sp>
      <p:sp>
        <p:nvSpPr>
          <p:cNvPr id="180" name="Google Shape;180;p4"/>
          <p:cNvSpPr txBox="1">
            <a:spLocks noGrp="1"/>
          </p:cNvSpPr>
          <p:nvPr>
            <p:ph type="body" idx="1"/>
          </p:nvPr>
        </p:nvSpPr>
        <p:spPr>
          <a:xfrm>
            <a:off x="750446" y="4665354"/>
            <a:ext cx="3755877" cy="45259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1800"/>
              <a:buChar char="•"/>
            </a:pPr>
            <a:r>
              <a:rPr lang="en-US" sz="1800"/>
              <a:t>In-Situ observations:</a:t>
            </a:r>
            <a:endParaRPr/>
          </a:p>
          <a:p>
            <a:pPr marL="400050" lvl="1" indent="0" algn="l" rtl="0">
              <a:spcBef>
                <a:spcPts val="360"/>
              </a:spcBef>
              <a:spcAft>
                <a:spcPts val="0"/>
              </a:spcAft>
              <a:buClr>
                <a:schemeClr val="dk1"/>
              </a:buClr>
              <a:buSzPts val="1800"/>
              <a:buNone/>
            </a:pPr>
            <a:r>
              <a:rPr lang="en-US" sz="1800"/>
              <a:t>Direct measurement of state variables, but irregular in space and time</a:t>
            </a:r>
            <a:endParaRPr/>
          </a:p>
          <a:p>
            <a:pPr marL="342900" lvl="0" indent="-228600" algn="l" rtl="0">
              <a:spcBef>
                <a:spcPts val="360"/>
              </a:spcBef>
              <a:spcAft>
                <a:spcPts val="0"/>
              </a:spcAft>
              <a:buClr>
                <a:schemeClr val="dk1"/>
              </a:buClr>
              <a:buSzPts val="1800"/>
              <a:buNone/>
            </a:pPr>
            <a:endParaRPr sz="1800"/>
          </a:p>
          <a:p>
            <a:pPr marL="457200" lvl="1" indent="0" algn="l" rtl="0">
              <a:spcBef>
                <a:spcPts val="360"/>
              </a:spcBef>
              <a:spcAft>
                <a:spcPts val="0"/>
              </a:spcAft>
              <a:buClr>
                <a:schemeClr val="dk1"/>
              </a:buClr>
              <a:buSzPts val="1800"/>
              <a:buNone/>
            </a:pPr>
            <a:endParaRPr sz="1800"/>
          </a:p>
        </p:txBody>
      </p:sp>
      <p:sp>
        <p:nvSpPr>
          <p:cNvPr id="181" name="Google Shape;181;p4"/>
          <p:cNvSpPr txBox="1"/>
          <p:nvPr/>
        </p:nvSpPr>
        <p:spPr>
          <a:xfrm>
            <a:off x="102358" y="1546175"/>
            <a:ext cx="4690395" cy="2081980"/>
          </a:xfrm>
          <a:prstGeom prst="rect">
            <a:avLst/>
          </a:prstGeom>
          <a:noFill/>
          <a:ln>
            <a:noFill/>
          </a:ln>
        </p:spPr>
        <p:txBody>
          <a:bodyPr spcFirstLastPara="1" wrap="square" lIns="91425" tIns="45700" rIns="91425" bIns="45700" anchor="t" anchorCtr="0">
            <a:normAutofit fontScale="92500" lnSpcReduction="10000"/>
          </a:bodyPr>
          <a:lstStyle/>
          <a:p>
            <a:pPr marL="742950" marR="0" lvl="1" indent="-285750" algn="l" rtl="0">
              <a:spcBef>
                <a:spcPts val="0"/>
              </a:spcBef>
              <a:spcAft>
                <a:spcPts val="0"/>
              </a:spcAft>
              <a:buClr>
                <a:schemeClr val="dk1"/>
              </a:buClr>
              <a:buSzPct val="100000"/>
              <a:buFont typeface="Arial"/>
              <a:buChar char="–"/>
            </a:pPr>
            <a:r>
              <a:rPr lang="en-US" sz="1800" b="0" i="0" u="none" strike="noStrike" cap="none">
                <a:solidFill>
                  <a:schemeClr val="dk1"/>
                </a:solidFill>
                <a:latin typeface="Calibri"/>
                <a:ea typeface="Calibri"/>
                <a:cs typeface="Calibri"/>
                <a:sym typeface="Calibri"/>
              </a:rPr>
              <a:t>Surface observations</a:t>
            </a:r>
            <a:endParaRPr/>
          </a:p>
          <a:p>
            <a:pPr marL="742950" marR="0" lvl="1" indent="-285750" algn="l" rtl="0">
              <a:spcBef>
                <a:spcPts val="333"/>
              </a:spcBef>
              <a:spcAft>
                <a:spcPts val="0"/>
              </a:spcAft>
              <a:buClr>
                <a:schemeClr val="dk1"/>
              </a:buClr>
              <a:buSzPct val="100000"/>
              <a:buFont typeface="Arial"/>
              <a:buChar char="–"/>
            </a:pPr>
            <a:r>
              <a:rPr lang="en-US" sz="1800" b="0" i="0" u="none" strike="noStrike" cap="none">
                <a:solidFill>
                  <a:schemeClr val="dk1"/>
                </a:solidFill>
                <a:latin typeface="Calibri"/>
                <a:ea typeface="Calibri"/>
                <a:cs typeface="Calibri"/>
                <a:sym typeface="Calibri"/>
              </a:rPr>
              <a:t>Upper-air observations</a:t>
            </a:r>
            <a:endParaRPr/>
          </a:p>
          <a:p>
            <a:pPr marL="742950" marR="0" lvl="1" indent="-285750" algn="l" rtl="0">
              <a:spcBef>
                <a:spcPts val="333"/>
              </a:spcBef>
              <a:spcAft>
                <a:spcPts val="0"/>
              </a:spcAft>
              <a:buClr>
                <a:schemeClr val="dk1"/>
              </a:buClr>
              <a:buSzPct val="100000"/>
              <a:buFont typeface="Arial"/>
              <a:buChar char="–"/>
            </a:pPr>
            <a:r>
              <a:rPr lang="en-US" sz="1800" b="0" i="0" u="none" strike="noStrike" cap="none">
                <a:solidFill>
                  <a:schemeClr val="dk1"/>
                </a:solidFill>
                <a:latin typeface="Calibri"/>
                <a:ea typeface="Calibri"/>
                <a:cs typeface="Calibri"/>
                <a:sym typeface="Calibri"/>
              </a:rPr>
              <a:t>Marine observations</a:t>
            </a:r>
            <a:endParaRPr/>
          </a:p>
          <a:p>
            <a:pPr marL="742950" marR="0" lvl="1" indent="-285750" algn="l" rtl="0">
              <a:spcBef>
                <a:spcPts val="333"/>
              </a:spcBef>
              <a:spcAft>
                <a:spcPts val="0"/>
              </a:spcAft>
              <a:buClr>
                <a:schemeClr val="dk1"/>
              </a:buClr>
              <a:buSzPct val="100000"/>
              <a:buFont typeface="Arial"/>
              <a:buChar char="–"/>
            </a:pPr>
            <a:r>
              <a:rPr lang="en-US" sz="1800" b="0" i="0" u="none" strike="noStrike" cap="none">
                <a:solidFill>
                  <a:schemeClr val="dk1"/>
                </a:solidFill>
                <a:latin typeface="Calibri"/>
                <a:ea typeface="Calibri"/>
                <a:cs typeface="Calibri"/>
                <a:sym typeface="Calibri"/>
              </a:rPr>
              <a:t>Aircraft-based observations</a:t>
            </a:r>
            <a:endParaRPr/>
          </a:p>
          <a:p>
            <a:pPr marL="742950" marR="0" lvl="1" indent="-285750" algn="l" rtl="0">
              <a:spcBef>
                <a:spcPts val="333"/>
              </a:spcBef>
              <a:spcAft>
                <a:spcPts val="0"/>
              </a:spcAft>
              <a:buClr>
                <a:schemeClr val="dk1"/>
              </a:buClr>
              <a:buSzPct val="100000"/>
              <a:buFont typeface="Arial"/>
              <a:buChar char="–"/>
            </a:pPr>
            <a:r>
              <a:rPr lang="en-US" sz="1800" b="0" i="0" u="none" strike="noStrike" cap="none">
                <a:solidFill>
                  <a:schemeClr val="dk1"/>
                </a:solidFill>
                <a:latin typeface="Calibri"/>
                <a:ea typeface="Calibri"/>
                <a:cs typeface="Calibri"/>
                <a:sym typeface="Calibri"/>
              </a:rPr>
              <a:t>Satellite observations</a:t>
            </a:r>
            <a:endParaRPr/>
          </a:p>
          <a:p>
            <a:pPr marL="742950" marR="0" lvl="1" indent="-285750" algn="l" rtl="0">
              <a:spcBef>
                <a:spcPts val="333"/>
              </a:spcBef>
              <a:spcAft>
                <a:spcPts val="0"/>
              </a:spcAft>
              <a:buClr>
                <a:schemeClr val="dk1"/>
              </a:buClr>
              <a:buSzPct val="100000"/>
              <a:buFont typeface="Arial"/>
              <a:buChar char="–"/>
            </a:pPr>
            <a:r>
              <a:rPr lang="en-US" sz="1800" b="0" i="0" u="none" strike="noStrike" cap="none">
                <a:solidFill>
                  <a:schemeClr val="dk1"/>
                </a:solidFill>
                <a:latin typeface="Calibri"/>
                <a:ea typeface="Calibri"/>
                <a:cs typeface="Calibri"/>
                <a:sym typeface="Calibri"/>
              </a:rPr>
              <a:t>Weather Radar observations</a:t>
            </a:r>
            <a:endParaRPr/>
          </a:p>
          <a:p>
            <a:pPr marL="742950" marR="0" lvl="1" indent="-285750" algn="l" rtl="0">
              <a:spcBef>
                <a:spcPts val="333"/>
              </a:spcBef>
              <a:spcAft>
                <a:spcPts val="0"/>
              </a:spcAft>
              <a:buClr>
                <a:schemeClr val="dk1"/>
              </a:buClr>
              <a:buSzPct val="100000"/>
              <a:buFont typeface="Arial"/>
              <a:buChar char="–"/>
            </a:pPr>
            <a:r>
              <a:rPr lang="en-US" sz="1800" b="0" i="0" u="none" strike="noStrike" cap="none">
                <a:solidFill>
                  <a:schemeClr val="dk1"/>
                </a:solidFill>
                <a:latin typeface="Calibri"/>
                <a:ea typeface="Calibri"/>
                <a:cs typeface="Calibri"/>
                <a:sym typeface="Calibri"/>
              </a:rPr>
              <a:t>Other observation platforms</a:t>
            </a:r>
            <a:endParaRPr/>
          </a:p>
        </p:txBody>
      </p:sp>
      <p:pic>
        <p:nvPicPr>
          <p:cNvPr id="182" name="Google Shape;182;p4" descr="GOS"/>
          <p:cNvPicPr preferRelativeResize="0"/>
          <p:nvPr/>
        </p:nvPicPr>
        <p:blipFill rotWithShape="1">
          <a:blip r:embed="rId4">
            <a:alphaModFix/>
          </a:blip>
          <a:srcRect/>
          <a:stretch/>
        </p:blipFill>
        <p:spPr>
          <a:xfrm>
            <a:off x="3922662" y="1133540"/>
            <a:ext cx="4522837" cy="2861992"/>
          </a:xfrm>
          <a:prstGeom prst="rect">
            <a:avLst/>
          </a:prstGeom>
          <a:noFill/>
          <a:ln>
            <a:noFill/>
          </a:ln>
        </p:spPr>
      </p:pic>
      <p:sp>
        <p:nvSpPr>
          <p:cNvPr id="183" name="Google Shape;183;p4"/>
          <p:cNvSpPr txBox="1"/>
          <p:nvPr/>
        </p:nvSpPr>
        <p:spPr>
          <a:xfrm>
            <a:off x="4572000" y="4654033"/>
            <a:ext cx="3873499"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Remote sensing:</a:t>
            </a:r>
            <a:endParaRPr/>
          </a:p>
          <a:p>
            <a:pPr marL="400050" marR="0" lvl="1" indent="0" algn="l" rtl="0">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Indirect measurement, e.g., radiance, reflectivity, bending angle, refraction, etc.</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772400" cy="1143000"/>
          </a:xfrm>
        </p:spPr>
        <p:txBody>
          <a:bodyPr/>
          <a:lstStyle/>
          <a:p>
            <a:r>
              <a:rPr lang="en-US"/>
              <a:t>Upper-air observations</a:t>
            </a:r>
          </a:p>
        </p:txBody>
      </p:sp>
      <p:pic>
        <p:nvPicPr>
          <p:cNvPr id="4" name="Picture 3" descr="ECMWFRadiosondes.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25" y="0"/>
            <a:ext cx="9129975" cy="6858000"/>
          </a:xfrm>
          <a:prstGeom prst="rect">
            <a:avLst/>
          </a:prstGeom>
        </p:spPr>
      </p:pic>
    </p:spTree>
    <p:extLst>
      <p:ext uri="{BB962C8B-B14F-4D97-AF65-F5344CB8AC3E}">
        <p14:creationId xmlns:p14="http://schemas.microsoft.com/office/powerpoint/2010/main" val="2190732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5"/>
          <p:cNvPicPr preferRelativeResize="0"/>
          <p:nvPr/>
        </p:nvPicPr>
        <p:blipFill rotWithShape="1">
          <a:blip r:embed="rId3">
            <a:alphaModFix/>
          </a:blip>
          <a:srcRect/>
          <a:stretch/>
        </p:blipFill>
        <p:spPr>
          <a:xfrm>
            <a:off x="497151" y="1546788"/>
            <a:ext cx="3658894" cy="2814534"/>
          </a:xfrm>
          <a:prstGeom prst="rect">
            <a:avLst/>
          </a:prstGeom>
          <a:noFill/>
          <a:ln>
            <a:noFill/>
          </a:ln>
        </p:spPr>
      </p:pic>
      <p:pic>
        <p:nvPicPr>
          <p:cNvPr id="189" name="Google Shape;189;p5"/>
          <p:cNvPicPr preferRelativeResize="0"/>
          <p:nvPr/>
        </p:nvPicPr>
        <p:blipFill rotWithShape="1">
          <a:blip r:embed="rId4">
            <a:alphaModFix/>
          </a:blip>
          <a:srcRect/>
          <a:stretch/>
        </p:blipFill>
        <p:spPr>
          <a:xfrm>
            <a:off x="4442574" y="1546788"/>
            <a:ext cx="3577892" cy="2794534"/>
          </a:xfrm>
          <a:prstGeom prst="rect">
            <a:avLst/>
          </a:prstGeom>
          <a:noFill/>
          <a:ln>
            <a:noFill/>
          </a:ln>
        </p:spPr>
      </p:pic>
      <p:sp>
        <p:nvSpPr>
          <p:cNvPr id="190" name="Google Shape;190;p5"/>
          <p:cNvSpPr txBox="1"/>
          <p:nvPr/>
        </p:nvSpPr>
        <p:spPr>
          <a:xfrm>
            <a:off x="957130" y="4477996"/>
            <a:ext cx="734175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NOAA-20 captured these two images of North America five days apart (January 11, 2018 and January 16, 2018). The difference in temperature between the two dates is more than 54 degrees Fahrenheit (30 degrees Celsius), which was confirmed by the surface temperature observations.</a:t>
            </a:r>
            <a:endParaRPr/>
          </a:p>
        </p:txBody>
      </p:sp>
      <p:sp>
        <p:nvSpPr>
          <p:cNvPr id="191" name="Google Shape;191;p5"/>
          <p:cNvSpPr txBox="1"/>
          <p:nvPr/>
        </p:nvSpPr>
        <p:spPr>
          <a:xfrm>
            <a:off x="457200" y="13374"/>
            <a:ext cx="8229600" cy="1143000"/>
          </a:xfrm>
          <a:prstGeom prst="rect">
            <a:avLst/>
          </a:prstGeom>
          <a:noFill/>
          <a:ln>
            <a:noFill/>
          </a:ln>
        </p:spPr>
        <p:txBody>
          <a:bodyPr spcFirstLastPara="1" wrap="square" lIns="91425" tIns="45700" rIns="91425" bIns="45700" anchor="ctr" anchorCtr="0">
            <a:normAutofit/>
          </a:bodyPr>
          <a:lstStyle/>
          <a:p>
            <a:pPr marL="0" marR="0" lvl="0" indent="0" algn="l" rtl="0">
              <a:spcBef>
                <a:spcPts val="0"/>
              </a:spcBef>
              <a:spcAft>
                <a:spcPts val="0"/>
              </a:spcAft>
              <a:buClr>
                <a:schemeClr val="lt1"/>
              </a:buClr>
              <a:buSzPts val="4000"/>
              <a:buFont typeface="Calibri"/>
              <a:buNone/>
            </a:pPr>
            <a:r>
              <a:rPr lang="en-US" sz="4000" b="1" dirty="0">
                <a:solidFill>
                  <a:schemeClr val="lt1"/>
                </a:solidFill>
                <a:latin typeface="Calibri"/>
                <a:ea typeface="Calibri"/>
                <a:cs typeface="Calibri"/>
                <a:sym typeface="Calibri"/>
              </a:rPr>
              <a:t>Satellite Observations (ATMS)</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772400" cy="1143000"/>
          </a:xfrm>
        </p:spPr>
        <p:txBody>
          <a:bodyPr/>
          <a:lstStyle/>
          <a:p>
            <a:r>
              <a:rPr lang="en-US"/>
              <a:t>The satellite era:1979-present</a:t>
            </a:r>
          </a:p>
        </p:txBody>
      </p:sp>
      <p:grpSp>
        <p:nvGrpSpPr>
          <p:cNvPr id="5" name="Group 4"/>
          <p:cNvGrpSpPr/>
          <p:nvPr/>
        </p:nvGrpSpPr>
        <p:grpSpPr>
          <a:xfrm>
            <a:off x="304800" y="2667000"/>
            <a:ext cx="8186682" cy="2710036"/>
            <a:chOff x="899592" y="3258989"/>
            <a:chExt cx="8186682" cy="2710036"/>
          </a:xfrm>
        </p:grpSpPr>
        <p:sp>
          <p:nvSpPr>
            <p:cNvPr id="6" name="Freeform 3"/>
            <p:cNvSpPr>
              <a:spLocks/>
            </p:cNvSpPr>
            <p:nvPr/>
          </p:nvSpPr>
          <p:spPr bwMode="auto">
            <a:xfrm>
              <a:off x="6635428" y="3297736"/>
              <a:ext cx="2022199" cy="2279042"/>
            </a:xfrm>
            <a:custGeom>
              <a:avLst/>
              <a:gdLst/>
              <a:ahLst/>
              <a:cxnLst>
                <a:cxn ang="0">
                  <a:pos x="33" y="2588"/>
                </a:cxn>
                <a:cxn ang="0">
                  <a:pos x="49" y="2035"/>
                </a:cxn>
                <a:cxn ang="0">
                  <a:pos x="329" y="1951"/>
                </a:cxn>
                <a:cxn ang="0">
                  <a:pos x="488" y="1890"/>
                </a:cxn>
                <a:cxn ang="0">
                  <a:pos x="670" y="1784"/>
                </a:cxn>
                <a:cxn ang="0">
                  <a:pos x="769" y="1527"/>
                </a:cxn>
                <a:cxn ang="0">
                  <a:pos x="1110" y="1322"/>
                </a:cxn>
                <a:cxn ang="0">
                  <a:pos x="1408" y="998"/>
                </a:cxn>
                <a:cxn ang="0">
                  <a:pos x="1602" y="481"/>
                </a:cxn>
                <a:cxn ang="0">
                  <a:pos x="1724" y="0"/>
                </a:cxn>
                <a:cxn ang="0">
                  <a:pos x="1716" y="2558"/>
                </a:cxn>
              </a:cxnLst>
              <a:rect l="0" t="0" r="r" b="b"/>
              <a:pathLst>
                <a:path w="1724" h="2588">
                  <a:moveTo>
                    <a:pt x="33" y="2588"/>
                  </a:moveTo>
                  <a:cubicBezTo>
                    <a:pt x="37" y="2496"/>
                    <a:pt x="0" y="2141"/>
                    <a:pt x="49" y="2035"/>
                  </a:cubicBezTo>
                  <a:lnTo>
                    <a:pt x="329" y="1951"/>
                  </a:lnTo>
                  <a:cubicBezTo>
                    <a:pt x="402" y="1927"/>
                    <a:pt x="431" y="1918"/>
                    <a:pt x="488" y="1890"/>
                  </a:cubicBezTo>
                  <a:cubicBezTo>
                    <a:pt x="545" y="1862"/>
                    <a:pt x="623" y="1845"/>
                    <a:pt x="670" y="1784"/>
                  </a:cubicBezTo>
                  <a:cubicBezTo>
                    <a:pt x="717" y="1723"/>
                    <a:pt x="696" y="1604"/>
                    <a:pt x="769" y="1527"/>
                  </a:cubicBezTo>
                  <a:cubicBezTo>
                    <a:pt x="842" y="1450"/>
                    <a:pt x="1004" y="1410"/>
                    <a:pt x="1110" y="1322"/>
                  </a:cubicBezTo>
                  <a:cubicBezTo>
                    <a:pt x="1216" y="1234"/>
                    <a:pt x="1326" y="1138"/>
                    <a:pt x="1408" y="998"/>
                  </a:cubicBezTo>
                  <a:cubicBezTo>
                    <a:pt x="1490" y="858"/>
                    <a:pt x="1549" y="647"/>
                    <a:pt x="1602" y="481"/>
                  </a:cubicBezTo>
                  <a:lnTo>
                    <a:pt x="1724" y="0"/>
                  </a:lnTo>
                  <a:lnTo>
                    <a:pt x="1716" y="2558"/>
                  </a:lnTo>
                </a:path>
              </a:pathLst>
            </a:custGeom>
            <a:solidFill>
              <a:srgbClr val="993300"/>
            </a:solidFill>
            <a:ln w="19050" cmpd="sng">
              <a:noFill/>
              <a:round/>
              <a:headEnd/>
              <a:tailEnd/>
            </a:ln>
            <a:effectLst/>
          </p:spPr>
          <p:txBody>
            <a:bodyPr/>
            <a:lstStyle/>
            <a:p>
              <a:endParaRPr lang="en-GB"/>
            </a:p>
          </p:txBody>
        </p:sp>
        <p:sp>
          <p:nvSpPr>
            <p:cNvPr id="7" name="Freeform 4"/>
            <p:cNvSpPr>
              <a:spLocks/>
            </p:cNvSpPr>
            <p:nvPr/>
          </p:nvSpPr>
          <p:spPr bwMode="auto">
            <a:xfrm>
              <a:off x="3369881" y="4699682"/>
              <a:ext cx="5287746" cy="903515"/>
            </a:xfrm>
            <a:custGeom>
              <a:avLst/>
              <a:gdLst/>
              <a:ahLst/>
              <a:cxnLst>
                <a:cxn ang="0">
                  <a:pos x="642" y="1026"/>
                </a:cxn>
                <a:cxn ang="0">
                  <a:pos x="650" y="847"/>
                </a:cxn>
                <a:cxn ang="0">
                  <a:pos x="1082" y="787"/>
                </a:cxn>
                <a:cxn ang="0">
                  <a:pos x="1158" y="756"/>
                </a:cxn>
                <a:cxn ang="0">
                  <a:pos x="1651" y="677"/>
                </a:cxn>
                <a:cxn ang="0">
                  <a:pos x="2188" y="632"/>
                </a:cxn>
                <a:cxn ang="0">
                  <a:pos x="2468" y="541"/>
                </a:cxn>
                <a:cxn ang="0">
                  <a:pos x="3466" y="359"/>
                </a:cxn>
                <a:cxn ang="0">
                  <a:pos x="4053" y="265"/>
                </a:cxn>
                <a:cxn ang="0">
                  <a:pos x="4424" y="60"/>
                </a:cxn>
                <a:cxn ang="0">
                  <a:pos x="4508" y="0"/>
                </a:cxn>
                <a:cxn ang="0">
                  <a:pos x="4500" y="973"/>
                </a:cxn>
                <a:cxn ang="0">
                  <a:pos x="642" y="1026"/>
                </a:cxn>
              </a:cxnLst>
              <a:rect l="0" t="0" r="r" b="b"/>
              <a:pathLst>
                <a:path w="4508" h="1026">
                  <a:moveTo>
                    <a:pt x="642" y="1026"/>
                  </a:moveTo>
                  <a:cubicBezTo>
                    <a:pt x="0" y="1005"/>
                    <a:pt x="577" y="887"/>
                    <a:pt x="650" y="847"/>
                  </a:cubicBezTo>
                  <a:cubicBezTo>
                    <a:pt x="723" y="807"/>
                    <a:pt x="997" y="802"/>
                    <a:pt x="1082" y="787"/>
                  </a:cubicBezTo>
                  <a:cubicBezTo>
                    <a:pt x="1167" y="772"/>
                    <a:pt x="1063" y="774"/>
                    <a:pt x="1158" y="756"/>
                  </a:cubicBezTo>
                  <a:cubicBezTo>
                    <a:pt x="1253" y="738"/>
                    <a:pt x="1479" y="698"/>
                    <a:pt x="1651" y="677"/>
                  </a:cubicBezTo>
                  <a:cubicBezTo>
                    <a:pt x="1823" y="656"/>
                    <a:pt x="2052" y="655"/>
                    <a:pt x="2188" y="632"/>
                  </a:cubicBezTo>
                  <a:cubicBezTo>
                    <a:pt x="2324" y="609"/>
                    <a:pt x="2255" y="586"/>
                    <a:pt x="2468" y="541"/>
                  </a:cubicBezTo>
                  <a:cubicBezTo>
                    <a:pt x="2681" y="496"/>
                    <a:pt x="3202" y="405"/>
                    <a:pt x="3466" y="359"/>
                  </a:cubicBezTo>
                  <a:cubicBezTo>
                    <a:pt x="3730" y="313"/>
                    <a:pt x="3893" y="315"/>
                    <a:pt x="4053" y="265"/>
                  </a:cubicBezTo>
                  <a:cubicBezTo>
                    <a:pt x="4213" y="215"/>
                    <a:pt x="4348" y="104"/>
                    <a:pt x="4424" y="60"/>
                  </a:cubicBezTo>
                  <a:lnTo>
                    <a:pt x="4508" y="0"/>
                  </a:lnTo>
                  <a:lnTo>
                    <a:pt x="4500" y="973"/>
                  </a:lnTo>
                  <a:lnTo>
                    <a:pt x="642" y="1026"/>
                  </a:lnTo>
                  <a:close/>
                </a:path>
              </a:pathLst>
            </a:custGeom>
            <a:solidFill>
              <a:srgbClr val="FF9933"/>
            </a:solidFill>
            <a:ln w="19050" cmpd="sng">
              <a:noFill/>
              <a:round/>
              <a:headEnd/>
              <a:tailEnd/>
            </a:ln>
            <a:effectLst/>
          </p:spPr>
          <p:txBody>
            <a:bodyPr/>
            <a:lstStyle/>
            <a:p>
              <a:endParaRPr lang="en-GB"/>
            </a:p>
          </p:txBody>
        </p:sp>
        <p:sp>
          <p:nvSpPr>
            <p:cNvPr id="8" name="Freeform 5"/>
            <p:cNvSpPr>
              <a:spLocks/>
            </p:cNvSpPr>
            <p:nvPr/>
          </p:nvSpPr>
          <p:spPr bwMode="auto">
            <a:xfrm>
              <a:off x="899592" y="5213228"/>
              <a:ext cx="7758035" cy="406846"/>
            </a:xfrm>
            <a:custGeom>
              <a:avLst/>
              <a:gdLst>
                <a:gd name="connsiteX0" fmla="*/ 0 w 10000"/>
                <a:gd name="connsiteY0" fmla="*/ 10000 h 10000"/>
                <a:gd name="connsiteX1" fmla="*/ 0 w 10000"/>
                <a:gd name="connsiteY1" fmla="*/ 7714 h 10000"/>
                <a:gd name="connsiteX2" fmla="*/ 1678 w 10000"/>
                <a:gd name="connsiteY2" fmla="*/ 6234 h 10000"/>
                <a:gd name="connsiteX3" fmla="*/ 3267 w 10000"/>
                <a:gd name="connsiteY3" fmla="*/ 5260 h 10000"/>
                <a:gd name="connsiteX4" fmla="*/ 5417 w 10000"/>
                <a:gd name="connsiteY4" fmla="*/ 4286 h 10000"/>
                <a:gd name="connsiteX5" fmla="*/ 7755 w 10000"/>
                <a:gd name="connsiteY5" fmla="*/ 2316 h 10000"/>
                <a:gd name="connsiteX6" fmla="*/ 9169 w 10000"/>
                <a:gd name="connsiteY6" fmla="*/ 1017 h 10000"/>
                <a:gd name="connsiteX7" fmla="*/ 10000 w 10000"/>
                <a:gd name="connsiteY7" fmla="*/ 0 h 10000"/>
                <a:gd name="connsiteX8" fmla="*/ 10000 w 10000"/>
                <a:gd name="connsiteY8" fmla="*/ 9264 h 10000"/>
                <a:gd name="connsiteX9" fmla="*/ 0 w 10000"/>
                <a:gd name="connsiteY9" fmla="*/ 10000 h 10000"/>
                <a:gd name="connsiteX0" fmla="*/ 0 w 10000"/>
                <a:gd name="connsiteY0" fmla="*/ 10000 h 10000"/>
                <a:gd name="connsiteX1" fmla="*/ 0 w 10000"/>
                <a:gd name="connsiteY1" fmla="*/ 7714 h 10000"/>
                <a:gd name="connsiteX2" fmla="*/ 1671 w 10000"/>
                <a:gd name="connsiteY2" fmla="*/ 7714 h 10000"/>
                <a:gd name="connsiteX3" fmla="*/ 3267 w 10000"/>
                <a:gd name="connsiteY3" fmla="*/ 5260 h 10000"/>
                <a:gd name="connsiteX4" fmla="*/ 5417 w 10000"/>
                <a:gd name="connsiteY4" fmla="*/ 4286 h 10000"/>
                <a:gd name="connsiteX5" fmla="*/ 7755 w 10000"/>
                <a:gd name="connsiteY5" fmla="*/ 2316 h 10000"/>
                <a:gd name="connsiteX6" fmla="*/ 9169 w 10000"/>
                <a:gd name="connsiteY6" fmla="*/ 1017 h 10000"/>
                <a:gd name="connsiteX7" fmla="*/ 10000 w 10000"/>
                <a:gd name="connsiteY7" fmla="*/ 0 h 10000"/>
                <a:gd name="connsiteX8" fmla="*/ 10000 w 10000"/>
                <a:gd name="connsiteY8" fmla="*/ 9264 h 10000"/>
                <a:gd name="connsiteX9" fmla="*/ 0 w 10000"/>
                <a:gd name="connsiteY9" fmla="*/ 10000 h 10000"/>
                <a:gd name="connsiteX0" fmla="*/ 0 w 10000"/>
                <a:gd name="connsiteY0" fmla="*/ 10000 h 10000"/>
                <a:gd name="connsiteX1" fmla="*/ 0 w 10000"/>
                <a:gd name="connsiteY1" fmla="*/ 7714 h 10000"/>
                <a:gd name="connsiteX2" fmla="*/ 1671 w 10000"/>
                <a:gd name="connsiteY2" fmla="*/ 7714 h 10000"/>
                <a:gd name="connsiteX3" fmla="*/ 3249 w 10000"/>
                <a:gd name="connsiteY3" fmla="*/ 5944 h 10000"/>
                <a:gd name="connsiteX4" fmla="*/ 5417 w 10000"/>
                <a:gd name="connsiteY4" fmla="*/ 4286 h 10000"/>
                <a:gd name="connsiteX5" fmla="*/ 7755 w 10000"/>
                <a:gd name="connsiteY5" fmla="*/ 2316 h 10000"/>
                <a:gd name="connsiteX6" fmla="*/ 9169 w 10000"/>
                <a:gd name="connsiteY6" fmla="*/ 1017 h 10000"/>
                <a:gd name="connsiteX7" fmla="*/ 10000 w 10000"/>
                <a:gd name="connsiteY7" fmla="*/ 0 h 10000"/>
                <a:gd name="connsiteX8" fmla="*/ 10000 w 10000"/>
                <a:gd name="connsiteY8" fmla="*/ 9264 h 10000"/>
                <a:gd name="connsiteX9" fmla="*/ 0 w 10000"/>
                <a:gd name="connsiteY9" fmla="*/ 10000 h 10000"/>
                <a:gd name="connsiteX0" fmla="*/ 0 w 10000"/>
                <a:gd name="connsiteY0" fmla="*/ 10000 h 10000"/>
                <a:gd name="connsiteX1" fmla="*/ 0 w 10000"/>
                <a:gd name="connsiteY1" fmla="*/ 7714 h 10000"/>
                <a:gd name="connsiteX2" fmla="*/ 1671 w 10000"/>
                <a:gd name="connsiteY2" fmla="*/ 7714 h 10000"/>
                <a:gd name="connsiteX3" fmla="*/ 3249 w 10000"/>
                <a:gd name="connsiteY3" fmla="*/ 5944 h 10000"/>
                <a:gd name="connsiteX4" fmla="*/ 5417 w 10000"/>
                <a:gd name="connsiteY4" fmla="*/ 4286 h 10000"/>
                <a:gd name="connsiteX5" fmla="*/ 7755 w 10000"/>
                <a:gd name="connsiteY5" fmla="*/ 2316 h 10000"/>
                <a:gd name="connsiteX6" fmla="*/ 9169 w 10000"/>
                <a:gd name="connsiteY6" fmla="*/ 1017 h 10000"/>
                <a:gd name="connsiteX7" fmla="*/ 10000 w 10000"/>
                <a:gd name="connsiteY7" fmla="*/ 0 h 10000"/>
                <a:gd name="connsiteX8" fmla="*/ 10000 w 10000"/>
                <a:gd name="connsiteY8" fmla="*/ 9264 h 10000"/>
                <a:gd name="connsiteX9" fmla="*/ 0 w 10000"/>
                <a:gd name="connsiteY9" fmla="*/ 10000 h 10000"/>
                <a:gd name="connsiteX0" fmla="*/ 0 w 10000"/>
                <a:gd name="connsiteY0" fmla="*/ 10000 h 10000"/>
                <a:gd name="connsiteX1" fmla="*/ 0 w 10000"/>
                <a:gd name="connsiteY1" fmla="*/ 7714 h 10000"/>
                <a:gd name="connsiteX2" fmla="*/ 1671 w 10000"/>
                <a:gd name="connsiteY2" fmla="*/ 7714 h 10000"/>
                <a:gd name="connsiteX3" fmla="*/ 3249 w 10000"/>
                <a:gd name="connsiteY3" fmla="*/ 5944 h 10000"/>
                <a:gd name="connsiteX4" fmla="*/ 5417 w 10000"/>
                <a:gd name="connsiteY4" fmla="*/ 4286 h 10000"/>
                <a:gd name="connsiteX5" fmla="*/ 7755 w 10000"/>
                <a:gd name="connsiteY5" fmla="*/ 2316 h 10000"/>
                <a:gd name="connsiteX6" fmla="*/ 9169 w 10000"/>
                <a:gd name="connsiteY6" fmla="*/ 1017 h 10000"/>
                <a:gd name="connsiteX7" fmla="*/ 10000 w 10000"/>
                <a:gd name="connsiteY7" fmla="*/ 0 h 10000"/>
                <a:gd name="connsiteX8" fmla="*/ 10000 w 10000"/>
                <a:gd name="connsiteY8" fmla="*/ 9264 h 10000"/>
                <a:gd name="connsiteX9" fmla="*/ 0 w 10000"/>
                <a:gd name="connsiteY9" fmla="*/ 10000 h 10000"/>
                <a:gd name="connsiteX0" fmla="*/ 0 w 10000"/>
                <a:gd name="connsiteY0" fmla="*/ 10000 h 10000"/>
                <a:gd name="connsiteX1" fmla="*/ 0 w 10000"/>
                <a:gd name="connsiteY1" fmla="*/ 7714 h 10000"/>
                <a:gd name="connsiteX2" fmla="*/ 1671 w 10000"/>
                <a:gd name="connsiteY2" fmla="*/ 7714 h 10000"/>
                <a:gd name="connsiteX3" fmla="*/ 3249 w 10000"/>
                <a:gd name="connsiteY3" fmla="*/ 5944 h 10000"/>
                <a:gd name="connsiteX4" fmla="*/ 5417 w 10000"/>
                <a:gd name="connsiteY4" fmla="*/ 4286 h 10000"/>
                <a:gd name="connsiteX5" fmla="*/ 7755 w 10000"/>
                <a:gd name="connsiteY5" fmla="*/ 2316 h 10000"/>
                <a:gd name="connsiteX6" fmla="*/ 9169 w 10000"/>
                <a:gd name="connsiteY6" fmla="*/ 1017 h 10000"/>
                <a:gd name="connsiteX7" fmla="*/ 10000 w 10000"/>
                <a:gd name="connsiteY7" fmla="*/ 0 h 10000"/>
                <a:gd name="connsiteX8" fmla="*/ 10000 w 10000"/>
                <a:gd name="connsiteY8" fmla="*/ 9264 h 10000"/>
                <a:gd name="connsiteX9" fmla="*/ 0 w 10000"/>
                <a:gd name="connsiteY9" fmla="*/ 10000 h 10000"/>
                <a:gd name="connsiteX0" fmla="*/ 0 w 10000"/>
                <a:gd name="connsiteY0" fmla="*/ 10000 h 10000"/>
                <a:gd name="connsiteX1" fmla="*/ 0 w 10000"/>
                <a:gd name="connsiteY1" fmla="*/ 7714 h 10000"/>
                <a:gd name="connsiteX2" fmla="*/ 1671 w 10000"/>
                <a:gd name="connsiteY2" fmla="*/ 7714 h 10000"/>
                <a:gd name="connsiteX3" fmla="*/ 3249 w 10000"/>
                <a:gd name="connsiteY3" fmla="*/ 5944 h 10000"/>
                <a:gd name="connsiteX4" fmla="*/ 5417 w 10000"/>
                <a:gd name="connsiteY4" fmla="*/ 4286 h 10000"/>
                <a:gd name="connsiteX5" fmla="*/ 7755 w 10000"/>
                <a:gd name="connsiteY5" fmla="*/ 2316 h 10000"/>
                <a:gd name="connsiteX6" fmla="*/ 9169 w 10000"/>
                <a:gd name="connsiteY6" fmla="*/ 1017 h 10000"/>
                <a:gd name="connsiteX7" fmla="*/ 10000 w 10000"/>
                <a:gd name="connsiteY7" fmla="*/ 0 h 10000"/>
                <a:gd name="connsiteX8" fmla="*/ 10000 w 10000"/>
                <a:gd name="connsiteY8" fmla="*/ 9264 h 10000"/>
                <a:gd name="connsiteX9" fmla="*/ 0 w 10000"/>
                <a:gd name="connsiteY9" fmla="*/ 10000 h 10000"/>
                <a:gd name="connsiteX0" fmla="*/ 0 w 10000"/>
                <a:gd name="connsiteY0" fmla="*/ 10000 h 10000"/>
                <a:gd name="connsiteX1" fmla="*/ 0 w 10000"/>
                <a:gd name="connsiteY1" fmla="*/ 7714 h 10000"/>
                <a:gd name="connsiteX2" fmla="*/ 1671 w 10000"/>
                <a:gd name="connsiteY2" fmla="*/ 7714 h 10000"/>
                <a:gd name="connsiteX3" fmla="*/ 3249 w 10000"/>
                <a:gd name="connsiteY3" fmla="*/ 5944 h 10000"/>
                <a:gd name="connsiteX4" fmla="*/ 5417 w 10000"/>
                <a:gd name="connsiteY4" fmla="*/ 4286 h 10000"/>
                <a:gd name="connsiteX5" fmla="*/ 7755 w 10000"/>
                <a:gd name="connsiteY5" fmla="*/ 2316 h 10000"/>
                <a:gd name="connsiteX6" fmla="*/ 9169 w 10000"/>
                <a:gd name="connsiteY6" fmla="*/ 1017 h 10000"/>
                <a:gd name="connsiteX7" fmla="*/ 10000 w 10000"/>
                <a:gd name="connsiteY7" fmla="*/ 0 h 10000"/>
                <a:gd name="connsiteX8" fmla="*/ 10000 w 10000"/>
                <a:gd name="connsiteY8" fmla="*/ 9264 h 10000"/>
                <a:gd name="connsiteX9" fmla="*/ 0 w 10000"/>
                <a:gd name="connsiteY9" fmla="*/ 10000 h 10000"/>
                <a:gd name="connsiteX0" fmla="*/ 0 w 10000"/>
                <a:gd name="connsiteY0" fmla="*/ 10000 h 10000"/>
                <a:gd name="connsiteX1" fmla="*/ 0 w 10000"/>
                <a:gd name="connsiteY1" fmla="*/ 7714 h 10000"/>
                <a:gd name="connsiteX2" fmla="*/ 1671 w 10000"/>
                <a:gd name="connsiteY2" fmla="*/ 7714 h 10000"/>
                <a:gd name="connsiteX3" fmla="*/ 3249 w 10000"/>
                <a:gd name="connsiteY3" fmla="*/ 5944 h 10000"/>
                <a:gd name="connsiteX4" fmla="*/ 5417 w 10000"/>
                <a:gd name="connsiteY4" fmla="*/ 4286 h 10000"/>
                <a:gd name="connsiteX5" fmla="*/ 7755 w 10000"/>
                <a:gd name="connsiteY5" fmla="*/ 2316 h 10000"/>
                <a:gd name="connsiteX6" fmla="*/ 9169 w 10000"/>
                <a:gd name="connsiteY6" fmla="*/ 1017 h 10000"/>
                <a:gd name="connsiteX7" fmla="*/ 10000 w 10000"/>
                <a:gd name="connsiteY7" fmla="*/ 0 h 10000"/>
                <a:gd name="connsiteX8" fmla="*/ 10000 w 10000"/>
                <a:gd name="connsiteY8" fmla="*/ 9264 h 10000"/>
                <a:gd name="connsiteX9" fmla="*/ 0 w 10000"/>
                <a:gd name="connsiteY9" fmla="*/ 10000 h 10000"/>
                <a:gd name="connsiteX0" fmla="*/ 0 w 10000"/>
                <a:gd name="connsiteY0" fmla="*/ 10000 h 10000"/>
                <a:gd name="connsiteX1" fmla="*/ 0 w 10000"/>
                <a:gd name="connsiteY1" fmla="*/ 7714 h 10000"/>
                <a:gd name="connsiteX2" fmla="*/ 1671 w 10000"/>
                <a:gd name="connsiteY2" fmla="*/ 7714 h 10000"/>
                <a:gd name="connsiteX3" fmla="*/ 3249 w 10000"/>
                <a:gd name="connsiteY3" fmla="*/ 5944 h 10000"/>
                <a:gd name="connsiteX4" fmla="*/ 5417 w 10000"/>
                <a:gd name="connsiteY4" fmla="*/ 4286 h 10000"/>
                <a:gd name="connsiteX5" fmla="*/ 7755 w 10000"/>
                <a:gd name="connsiteY5" fmla="*/ 2316 h 10000"/>
                <a:gd name="connsiteX6" fmla="*/ 9169 w 10000"/>
                <a:gd name="connsiteY6" fmla="*/ 1017 h 10000"/>
                <a:gd name="connsiteX7" fmla="*/ 10000 w 10000"/>
                <a:gd name="connsiteY7" fmla="*/ 0 h 10000"/>
                <a:gd name="connsiteX8" fmla="*/ 10000 w 10000"/>
                <a:gd name="connsiteY8" fmla="*/ 9264 h 10000"/>
                <a:gd name="connsiteX9" fmla="*/ 0 w 10000"/>
                <a:gd name="connsiteY9" fmla="*/ 10000 h 10000"/>
                <a:gd name="connsiteX0" fmla="*/ 0 w 10000"/>
                <a:gd name="connsiteY0" fmla="*/ 10000 h 10000"/>
                <a:gd name="connsiteX1" fmla="*/ 0 w 10000"/>
                <a:gd name="connsiteY1" fmla="*/ 7472 h 10000"/>
                <a:gd name="connsiteX2" fmla="*/ 1671 w 10000"/>
                <a:gd name="connsiteY2" fmla="*/ 7714 h 10000"/>
                <a:gd name="connsiteX3" fmla="*/ 3249 w 10000"/>
                <a:gd name="connsiteY3" fmla="*/ 5944 h 10000"/>
                <a:gd name="connsiteX4" fmla="*/ 5417 w 10000"/>
                <a:gd name="connsiteY4" fmla="*/ 4286 h 10000"/>
                <a:gd name="connsiteX5" fmla="*/ 7755 w 10000"/>
                <a:gd name="connsiteY5" fmla="*/ 2316 h 10000"/>
                <a:gd name="connsiteX6" fmla="*/ 9169 w 10000"/>
                <a:gd name="connsiteY6" fmla="*/ 1017 h 10000"/>
                <a:gd name="connsiteX7" fmla="*/ 10000 w 10000"/>
                <a:gd name="connsiteY7" fmla="*/ 0 h 10000"/>
                <a:gd name="connsiteX8" fmla="*/ 10000 w 10000"/>
                <a:gd name="connsiteY8" fmla="*/ 9264 h 10000"/>
                <a:gd name="connsiteX9" fmla="*/ 0 w 10000"/>
                <a:gd name="connsiteY9" fmla="*/ 10000 h 10000"/>
                <a:gd name="connsiteX0" fmla="*/ 0 w 10000"/>
                <a:gd name="connsiteY0" fmla="*/ 10000 h 10000"/>
                <a:gd name="connsiteX1" fmla="*/ 0 w 10000"/>
                <a:gd name="connsiteY1" fmla="*/ 7472 h 10000"/>
                <a:gd name="connsiteX2" fmla="*/ 1671 w 10000"/>
                <a:gd name="connsiteY2" fmla="*/ 7472 h 10000"/>
                <a:gd name="connsiteX3" fmla="*/ 3249 w 10000"/>
                <a:gd name="connsiteY3" fmla="*/ 5944 h 10000"/>
                <a:gd name="connsiteX4" fmla="*/ 5417 w 10000"/>
                <a:gd name="connsiteY4" fmla="*/ 4286 h 10000"/>
                <a:gd name="connsiteX5" fmla="*/ 7755 w 10000"/>
                <a:gd name="connsiteY5" fmla="*/ 2316 h 10000"/>
                <a:gd name="connsiteX6" fmla="*/ 9169 w 10000"/>
                <a:gd name="connsiteY6" fmla="*/ 1017 h 10000"/>
                <a:gd name="connsiteX7" fmla="*/ 10000 w 10000"/>
                <a:gd name="connsiteY7" fmla="*/ 0 h 10000"/>
                <a:gd name="connsiteX8" fmla="*/ 10000 w 10000"/>
                <a:gd name="connsiteY8" fmla="*/ 9264 h 10000"/>
                <a:gd name="connsiteX9" fmla="*/ 0 w 10000"/>
                <a:gd name="connsiteY9" fmla="*/ 10000 h 10000"/>
                <a:gd name="connsiteX0" fmla="*/ 0 w 10000"/>
                <a:gd name="connsiteY0" fmla="*/ 10000 h 10000"/>
                <a:gd name="connsiteX1" fmla="*/ 0 w 10000"/>
                <a:gd name="connsiteY1" fmla="*/ 7472 h 10000"/>
                <a:gd name="connsiteX2" fmla="*/ 1671 w 10000"/>
                <a:gd name="connsiteY2" fmla="*/ 7472 h 10000"/>
                <a:gd name="connsiteX3" fmla="*/ 3249 w 10000"/>
                <a:gd name="connsiteY3" fmla="*/ 5944 h 10000"/>
                <a:gd name="connsiteX4" fmla="*/ 5417 w 10000"/>
                <a:gd name="connsiteY4" fmla="*/ 4286 h 10000"/>
                <a:gd name="connsiteX5" fmla="*/ 7755 w 10000"/>
                <a:gd name="connsiteY5" fmla="*/ 2316 h 10000"/>
                <a:gd name="connsiteX6" fmla="*/ 9169 w 10000"/>
                <a:gd name="connsiteY6" fmla="*/ 1017 h 10000"/>
                <a:gd name="connsiteX7" fmla="*/ 10000 w 10000"/>
                <a:gd name="connsiteY7" fmla="*/ 0 h 10000"/>
                <a:gd name="connsiteX8" fmla="*/ 10000 w 10000"/>
                <a:gd name="connsiteY8" fmla="*/ 9264 h 10000"/>
                <a:gd name="connsiteX9" fmla="*/ 0 w 10000"/>
                <a:gd name="connsiteY9"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10000">
                  <a:moveTo>
                    <a:pt x="0" y="10000"/>
                  </a:moveTo>
                  <a:lnTo>
                    <a:pt x="0" y="7472"/>
                  </a:lnTo>
                  <a:cubicBezTo>
                    <a:pt x="526" y="7923"/>
                    <a:pt x="1114" y="7472"/>
                    <a:pt x="1671" y="7472"/>
                  </a:cubicBezTo>
                  <a:cubicBezTo>
                    <a:pt x="2237" y="6718"/>
                    <a:pt x="2625" y="6475"/>
                    <a:pt x="3249" y="5944"/>
                  </a:cubicBezTo>
                  <a:cubicBezTo>
                    <a:pt x="3873" y="5413"/>
                    <a:pt x="4666" y="4891"/>
                    <a:pt x="5417" y="4286"/>
                  </a:cubicBezTo>
                  <a:cubicBezTo>
                    <a:pt x="6168" y="3681"/>
                    <a:pt x="7130" y="2857"/>
                    <a:pt x="7755" y="2316"/>
                  </a:cubicBezTo>
                  <a:cubicBezTo>
                    <a:pt x="8380" y="1775"/>
                    <a:pt x="8796" y="1407"/>
                    <a:pt x="9169" y="1017"/>
                  </a:cubicBezTo>
                  <a:lnTo>
                    <a:pt x="10000" y="0"/>
                  </a:lnTo>
                  <a:lnTo>
                    <a:pt x="10000" y="9264"/>
                  </a:lnTo>
                  <a:lnTo>
                    <a:pt x="0" y="10000"/>
                  </a:lnTo>
                  <a:close/>
                </a:path>
              </a:pathLst>
            </a:custGeom>
            <a:solidFill>
              <a:srgbClr val="808000"/>
            </a:solidFill>
            <a:ln w="19050" cmpd="sng">
              <a:noFill/>
              <a:round/>
              <a:headEnd/>
              <a:tailEnd/>
            </a:ln>
            <a:effectLst/>
          </p:spPr>
          <p:txBody>
            <a:bodyPr/>
            <a:lstStyle/>
            <a:p>
              <a:endParaRPr lang="en-GB"/>
            </a:p>
          </p:txBody>
        </p:sp>
        <p:sp>
          <p:nvSpPr>
            <p:cNvPr id="9" name="Freeform 6"/>
            <p:cNvSpPr>
              <a:spLocks/>
            </p:cNvSpPr>
            <p:nvPr/>
          </p:nvSpPr>
          <p:spPr bwMode="auto">
            <a:xfrm>
              <a:off x="899593" y="5575016"/>
              <a:ext cx="7759208" cy="45719"/>
            </a:xfrm>
            <a:custGeom>
              <a:avLst/>
              <a:gdLst/>
              <a:ahLst/>
              <a:cxnLst>
                <a:cxn ang="0">
                  <a:pos x="0" y="46"/>
                </a:cxn>
                <a:cxn ang="0">
                  <a:pos x="4853" y="0"/>
                </a:cxn>
              </a:cxnLst>
              <a:rect l="0" t="0" r="r" b="b"/>
              <a:pathLst>
                <a:path w="4853" h="46">
                  <a:moveTo>
                    <a:pt x="0" y="46"/>
                  </a:moveTo>
                  <a:lnTo>
                    <a:pt x="4853" y="0"/>
                  </a:lnTo>
                </a:path>
              </a:pathLst>
            </a:custGeom>
            <a:noFill/>
            <a:ln w="19050">
              <a:solidFill>
                <a:schemeClr val="tx1"/>
              </a:solidFill>
              <a:round/>
              <a:headEnd/>
              <a:tailEnd/>
            </a:ln>
            <a:effectLst/>
          </p:spPr>
          <p:txBody>
            <a:bodyPr/>
            <a:lstStyle/>
            <a:p>
              <a:endParaRPr lang="en-GB"/>
            </a:p>
          </p:txBody>
        </p:sp>
        <p:sp>
          <p:nvSpPr>
            <p:cNvPr id="10" name="Line 7"/>
            <p:cNvSpPr>
              <a:spLocks noChangeShapeType="1"/>
            </p:cNvSpPr>
            <p:nvPr/>
          </p:nvSpPr>
          <p:spPr bwMode="auto">
            <a:xfrm>
              <a:off x="2966379" y="5615525"/>
              <a:ext cx="0" cy="101271"/>
            </a:xfrm>
            <a:prstGeom prst="line">
              <a:avLst/>
            </a:prstGeom>
            <a:noFill/>
            <a:ln w="19050">
              <a:solidFill>
                <a:schemeClr val="tx1"/>
              </a:solidFill>
              <a:round/>
              <a:headEnd/>
              <a:tailEnd/>
            </a:ln>
            <a:effectLst/>
          </p:spPr>
          <p:txBody>
            <a:bodyPr/>
            <a:lstStyle/>
            <a:p>
              <a:endParaRPr lang="en-GB"/>
            </a:p>
          </p:txBody>
        </p:sp>
        <p:sp>
          <p:nvSpPr>
            <p:cNvPr id="11" name="Line 9"/>
            <p:cNvSpPr>
              <a:spLocks noChangeShapeType="1"/>
            </p:cNvSpPr>
            <p:nvPr/>
          </p:nvSpPr>
          <p:spPr bwMode="auto">
            <a:xfrm>
              <a:off x="8658800" y="3258989"/>
              <a:ext cx="0" cy="2436673"/>
            </a:xfrm>
            <a:prstGeom prst="line">
              <a:avLst/>
            </a:prstGeom>
            <a:noFill/>
            <a:ln w="19050">
              <a:solidFill>
                <a:schemeClr val="tx1"/>
              </a:solidFill>
              <a:round/>
              <a:headEnd/>
              <a:tailEnd/>
            </a:ln>
            <a:effectLst/>
          </p:spPr>
          <p:txBody>
            <a:bodyPr/>
            <a:lstStyle/>
            <a:p>
              <a:endParaRPr lang="en-GB"/>
            </a:p>
          </p:txBody>
        </p:sp>
        <p:sp>
          <p:nvSpPr>
            <p:cNvPr id="12" name="Line 10"/>
            <p:cNvSpPr>
              <a:spLocks noChangeShapeType="1"/>
            </p:cNvSpPr>
            <p:nvPr/>
          </p:nvSpPr>
          <p:spPr bwMode="auto">
            <a:xfrm>
              <a:off x="4721141" y="5615525"/>
              <a:ext cx="0" cy="80136"/>
            </a:xfrm>
            <a:prstGeom prst="line">
              <a:avLst/>
            </a:prstGeom>
            <a:noFill/>
            <a:ln w="19050">
              <a:solidFill>
                <a:schemeClr val="tx1"/>
              </a:solidFill>
              <a:round/>
              <a:headEnd/>
              <a:tailEnd/>
            </a:ln>
            <a:effectLst/>
          </p:spPr>
          <p:txBody>
            <a:bodyPr/>
            <a:lstStyle/>
            <a:p>
              <a:endParaRPr lang="en-GB"/>
            </a:p>
          </p:txBody>
        </p:sp>
        <p:sp>
          <p:nvSpPr>
            <p:cNvPr id="13" name="Line 11"/>
            <p:cNvSpPr>
              <a:spLocks noChangeShapeType="1"/>
            </p:cNvSpPr>
            <p:nvPr/>
          </p:nvSpPr>
          <p:spPr bwMode="auto">
            <a:xfrm>
              <a:off x="5998505" y="5589107"/>
              <a:ext cx="0" cy="105674"/>
            </a:xfrm>
            <a:prstGeom prst="line">
              <a:avLst/>
            </a:prstGeom>
            <a:noFill/>
            <a:ln w="19050">
              <a:solidFill>
                <a:schemeClr val="tx1"/>
              </a:solidFill>
              <a:round/>
              <a:headEnd/>
              <a:tailEnd/>
            </a:ln>
            <a:effectLst/>
          </p:spPr>
          <p:txBody>
            <a:bodyPr/>
            <a:lstStyle/>
            <a:p>
              <a:endParaRPr lang="en-GB"/>
            </a:p>
          </p:txBody>
        </p:sp>
        <p:sp>
          <p:nvSpPr>
            <p:cNvPr id="14" name="Line 12"/>
            <p:cNvSpPr>
              <a:spLocks noChangeShapeType="1"/>
            </p:cNvSpPr>
            <p:nvPr/>
          </p:nvSpPr>
          <p:spPr bwMode="auto">
            <a:xfrm>
              <a:off x="7488176" y="5575017"/>
              <a:ext cx="0" cy="120645"/>
            </a:xfrm>
            <a:prstGeom prst="line">
              <a:avLst/>
            </a:prstGeom>
            <a:noFill/>
            <a:ln w="19050">
              <a:solidFill>
                <a:schemeClr val="tx1"/>
              </a:solidFill>
              <a:round/>
              <a:headEnd/>
              <a:tailEnd/>
            </a:ln>
            <a:effectLst/>
          </p:spPr>
          <p:txBody>
            <a:bodyPr/>
            <a:lstStyle/>
            <a:p>
              <a:endParaRPr lang="en-GB"/>
            </a:p>
          </p:txBody>
        </p:sp>
        <p:sp>
          <p:nvSpPr>
            <p:cNvPr id="15" name="Text Box 13"/>
            <p:cNvSpPr txBox="1">
              <a:spLocks noChangeArrowheads="1"/>
            </p:cNvSpPr>
            <p:nvPr/>
          </p:nvSpPr>
          <p:spPr bwMode="auto">
            <a:xfrm>
              <a:off x="2696209" y="5661248"/>
              <a:ext cx="550151" cy="307777"/>
            </a:xfrm>
            <a:prstGeom prst="rect">
              <a:avLst/>
            </a:prstGeom>
            <a:noFill/>
            <a:ln w="9525">
              <a:noFill/>
              <a:miter lim="800000"/>
              <a:headEnd/>
              <a:tailEnd/>
            </a:ln>
            <a:effectLst/>
          </p:spPr>
          <p:txBody>
            <a:bodyPr wrap="none">
              <a:spAutoFit/>
            </a:bodyPr>
            <a:lstStyle/>
            <a:p>
              <a:pPr eaLnBrk="1" hangingPunct="1"/>
              <a:r>
                <a:rPr lang="en-GB" sz="1400"/>
                <a:t>1900</a:t>
              </a:r>
              <a:endParaRPr lang="en-US" sz="1400"/>
            </a:p>
          </p:txBody>
        </p:sp>
        <p:sp>
          <p:nvSpPr>
            <p:cNvPr id="16" name="Text Box 14"/>
            <p:cNvSpPr txBox="1">
              <a:spLocks noChangeArrowheads="1"/>
            </p:cNvSpPr>
            <p:nvPr/>
          </p:nvSpPr>
          <p:spPr bwMode="auto">
            <a:xfrm>
              <a:off x="8375408" y="5661248"/>
              <a:ext cx="548648" cy="307777"/>
            </a:xfrm>
            <a:prstGeom prst="rect">
              <a:avLst/>
            </a:prstGeom>
            <a:noFill/>
            <a:ln w="9525">
              <a:noFill/>
              <a:miter lim="800000"/>
              <a:headEnd/>
              <a:tailEnd/>
            </a:ln>
            <a:effectLst/>
          </p:spPr>
          <p:txBody>
            <a:bodyPr wrap="none">
              <a:spAutoFit/>
            </a:bodyPr>
            <a:lstStyle/>
            <a:p>
              <a:pPr eaLnBrk="1" hangingPunct="1"/>
              <a:r>
                <a:rPr lang="en-GB" sz="1400"/>
                <a:t>2012</a:t>
              </a:r>
              <a:endParaRPr lang="en-US" sz="1800"/>
            </a:p>
          </p:txBody>
        </p:sp>
        <p:sp>
          <p:nvSpPr>
            <p:cNvPr id="17" name="Text Box 15"/>
            <p:cNvSpPr txBox="1">
              <a:spLocks noChangeArrowheads="1"/>
            </p:cNvSpPr>
            <p:nvPr/>
          </p:nvSpPr>
          <p:spPr bwMode="auto">
            <a:xfrm>
              <a:off x="7212080" y="5661248"/>
              <a:ext cx="550151" cy="307777"/>
            </a:xfrm>
            <a:prstGeom prst="rect">
              <a:avLst/>
            </a:prstGeom>
            <a:noFill/>
            <a:ln w="9525">
              <a:noFill/>
              <a:miter lim="800000"/>
              <a:headEnd/>
              <a:tailEnd/>
            </a:ln>
            <a:effectLst/>
          </p:spPr>
          <p:txBody>
            <a:bodyPr wrap="none">
              <a:spAutoFit/>
            </a:bodyPr>
            <a:lstStyle/>
            <a:p>
              <a:pPr eaLnBrk="1" hangingPunct="1"/>
              <a:r>
                <a:rPr lang="en-GB" sz="1400"/>
                <a:t>1979</a:t>
              </a:r>
              <a:endParaRPr lang="en-US" sz="1800"/>
            </a:p>
          </p:txBody>
        </p:sp>
        <p:sp>
          <p:nvSpPr>
            <p:cNvPr id="18" name="Text Box 16"/>
            <p:cNvSpPr txBox="1">
              <a:spLocks noChangeArrowheads="1"/>
            </p:cNvSpPr>
            <p:nvPr/>
          </p:nvSpPr>
          <p:spPr bwMode="auto">
            <a:xfrm>
              <a:off x="5730377" y="5661248"/>
              <a:ext cx="550151" cy="307777"/>
            </a:xfrm>
            <a:prstGeom prst="rect">
              <a:avLst/>
            </a:prstGeom>
            <a:noFill/>
            <a:ln w="9525">
              <a:noFill/>
              <a:miter lim="800000"/>
              <a:headEnd/>
              <a:tailEnd/>
            </a:ln>
            <a:effectLst/>
          </p:spPr>
          <p:txBody>
            <a:bodyPr wrap="none">
              <a:spAutoFit/>
            </a:bodyPr>
            <a:lstStyle/>
            <a:p>
              <a:pPr eaLnBrk="1" hangingPunct="1"/>
              <a:r>
                <a:rPr lang="en-GB" sz="1400"/>
                <a:t>1957</a:t>
              </a:r>
              <a:endParaRPr lang="en-US" sz="1800"/>
            </a:p>
          </p:txBody>
        </p:sp>
        <p:sp>
          <p:nvSpPr>
            <p:cNvPr id="19" name="Text Box 17"/>
            <p:cNvSpPr txBox="1">
              <a:spLocks noChangeArrowheads="1"/>
            </p:cNvSpPr>
            <p:nvPr/>
          </p:nvSpPr>
          <p:spPr bwMode="auto">
            <a:xfrm>
              <a:off x="4453897" y="5661248"/>
              <a:ext cx="550151" cy="307777"/>
            </a:xfrm>
            <a:prstGeom prst="rect">
              <a:avLst/>
            </a:prstGeom>
            <a:noFill/>
            <a:ln w="9525">
              <a:noFill/>
              <a:miter lim="800000"/>
              <a:headEnd/>
              <a:tailEnd/>
            </a:ln>
            <a:effectLst/>
          </p:spPr>
          <p:txBody>
            <a:bodyPr wrap="none">
              <a:spAutoFit/>
            </a:bodyPr>
            <a:lstStyle/>
            <a:p>
              <a:pPr eaLnBrk="1" hangingPunct="1"/>
              <a:r>
                <a:rPr lang="en-GB" sz="1400"/>
                <a:t>1938</a:t>
              </a:r>
              <a:endParaRPr lang="en-US" sz="1800"/>
            </a:p>
          </p:txBody>
        </p:sp>
        <p:sp>
          <p:nvSpPr>
            <p:cNvPr id="20" name="Text Box 18"/>
            <p:cNvSpPr txBox="1">
              <a:spLocks noChangeArrowheads="1"/>
            </p:cNvSpPr>
            <p:nvPr/>
          </p:nvSpPr>
          <p:spPr bwMode="auto">
            <a:xfrm>
              <a:off x="1691680" y="5157192"/>
              <a:ext cx="866263" cy="369332"/>
            </a:xfrm>
            <a:prstGeom prst="rect">
              <a:avLst/>
            </a:prstGeom>
            <a:noFill/>
            <a:ln w="9525">
              <a:noFill/>
              <a:miter lim="800000"/>
              <a:headEnd/>
              <a:tailEnd/>
            </a:ln>
            <a:effectLst/>
          </p:spPr>
          <p:txBody>
            <a:bodyPr wrap="none">
              <a:spAutoFit/>
            </a:bodyPr>
            <a:lstStyle/>
            <a:p>
              <a:pPr eaLnBrk="1" hangingPunct="1"/>
              <a:r>
                <a:rPr lang="en-GB" sz="1800">
                  <a:solidFill>
                    <a:schemeClr val="accent3">
                      <a:lumMod val="50000"/>
                    </a:schemeClr>
                  </a:solidFill>
                </a:rPr>
                <a:t>surface</a:t>
              </a:r>
              <a:endParaRPr lang="en-US" sz="1800">
                <a:solidFill>
                  <a:schemeClr val="accent3">
                    <a:lumMod val="50000"/>
                  </a:schemeClr>
                </a:solidFill>
              </a:endParaRPr>
            </a:p>
          </p:txBody>
        </p:sp>
        <p:sp>
          <p:nvSpPr>
            <p:cNvPr id="21" name="Text Box 19"/>
            <p:cNvSpPr txBox="1">
              <a:spLocks noChangeArrowheads="1"/>
            </p:cNvSpPr>
            <p:nvPr/>
          </p:nvSpPr>
          <p:spPr bwMode="auto">
            <a:xfrm>
              <a:off x="4840425" y="4941168"/>
              <a:ext cx="1059906" cy="369332"/>
            </a:xfrm>
            <a:prstGeom prst="rect">
              <a:avLst/>
            </a:prstGeom>
            <a:noFill/>
            <a:ln w="9525">
              <a:noFill/>
              <a:miter lim="800000"/>
              <a:headEnd/>
              <a:tailEnd/>
            </a:ln>
            <a:effectLst/>
          </p:spPr>
          <p:txBody>
            <a:bodyPr wrap="none">
              <a:spAutoFit/>
            </a:bodyPr>
            <a:lstStyle/>
            <a:p>
              <a:pPr eaLnBrk="1" hangingPunct="1"/>
              <a:r>
                <a:rPr lang="en-GB" sz="1800">
                  <a:solidFill>
                    <a:srgbClr val="A27B00"/>
                  </a:solidFill>
                </a:rPr>
                <a:t>upper-air</a:t>
              </a:r>
              <a:endParaRPr lang="en-US" sz="1800">
                <a:solidFill>
                  <a:srgbClr val="A27B00"/>
                </a:solidFill>
              </a:endParaRPr>
            </a:p>
          </p:txBody>
        </p:sp>
        <p:sp>
          <p:nvSpPr>
            <p:cNvPr id="22" name="Text Box 20"/>
            <p:cNvSpPr txBox="1">
              <a:spLocks noChangeArrowheads="1"/>
            </p:cNvSpPr>
            <p:nvPr/>
          </p:nvSpPr>
          <p:spPr bwMode="auto">
            <a:xfrm>
              <a:off x="6803409" y="4221088"/>
              <a:ext cx="1011111" cy="369332"/>
            </a:xfrm>
            <a:prstGeom prst="rect">
              <a:avLst/>
            </a:prstGeom>
            <a:noFill/>
            <a:ln w="9525">
              <a:noFill/>
              <a:miter lim="800000"/>
              <a:headEnd/>
              <a:tailEnd/>
            </a:ln>
            <a:effectLst/>
          </p:spPr>
          <p:txBody>
            <a:bodyPr wrap="none">
              <a:spAutoFit/>
            </a:bodyPr>
            <a:lstStyle/>
            <a:p>
              <a:pPr eaLnBrk="1" hangingPunct="1"/>
              <a:r>
                <a:rPr lang="en-GB" sz="1800">
                  <a:solidFill>
                    <a:schemeClr val="accent2">
                      <a:lumMod val="75000"/>
                    </a:schemeClr>
                  </a:solidFill>
                </a:rPr>
                <a:t>satellites</a:t>
              </a:r>
              <a:endParaRPr lang="en-US" sz="1800">
                <a:solidFill>
                  <a:schemeClr val="accent2">
                    <a:lumMod val="75000"/>
                  </a:schemeClr>
                </a:solidFill>
              </a:endParaRPr>
            </a:p>
          </p:txBody>
        </p:sp>
        <p:sp>
          <p:nvSpPr>
            <p:cNvPr id="23" name="Text Box 21"/>
            <p:cNvSpPr txBox="1">
              <a:spLocks noChangeArrowheads="1"/>
            </p:cNvSpPr>
            <p:nvPr/>
          </p:nvSpPr>
          <p:spPr bwMode="auto">
            <a:xfrm rot="5400000">
              <a:off x="8085326" y="3993249"/>
              <a:ext cx="1632563" cy="369332"/>
            </a:xfrm>
            <a:prstGeom prst="rect">
              <a:avLst/>
            </a:prstGeom>
            <a:noFill/>
            <a:ln w="9525">
              <a:noFill/>
              <a:miter lim="800000"/>
              <a:headEnd/>
              <a:tailEnd/>
            </a:ln>
            <a:effectLst/>
          </p:spPr>
          <p:txBody>
            <a:bodyPr wrap="none">
              <a:spAutoFit/>
            </a:bodyPr>
            <a:lstStyle/>
            <a:p>
              <a:pPr eaLnBrk="1" hangingPunct="1"/>
              <a:r>
                <a:rPr lang="en-GB" sz="1800"/>
                <a:t>log(</a:t>
              </a:r>
              <a:r>
                <a:rPr lang="en-GB" sz="1800">
                  <a:solidFill>
                    <a:srgbClr val="0070C0"/>
                  </a:solidFill>
                </a:rPr>
                <a:t>data count</a:t>
              </a:r>
              <a:r>
                <a:rPr lang="en-GB" sz="1800"/>
                <a:t>)</a:t>
              </a:r>
              <a:endParaRPr lang="en-US" sz="1800"/>
            </a:p>
          </p:txBody>
        </p:sp>
      </p:grpSp>
    </p:spTree>
    <p:extLst>
      <p:ext uri="{BB962C8B-B14F-4D97-AF65-F5344CB8AC3E}">
        <p14:creationId xmlns:p14="http://schemas.microsoft.com/office/powerpoint/2010/main" val="2976444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772400" cy="1143000"/>
          </a:xfrm>
        </p:spPr>
        <p:txBody>
          <a:bodyPr/>
          <a:lstStyle/>
          <a:p>
            <a:r>
              <a:rPr lang="en-US"/>
              <a:t>Satellite Missions since 1996</a:t>
            </a:r>
          </a:p>
        </p:txBody>
      </p:sp>
      <p:pic>
        <p:nvPicPr>
          <p:cNvPr id="4" name="Picture 2">
            <a:extLst>
              <a:ext uri="{FF2B5EF4-FFF2-40B4-BE49-F238E27FC236}">
                <a16:creationId xmlns:a16="http://schemas.microsoft.com/office/drawing/2014/main" id="{2C5BDD04-62B4-9307-6928-B1B74AF77E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9460" y="1174156"/>
            <a:ext cx="7054811" cy="524991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27DCD821-FE40-19DE-2B0B-C7B51A3F3231}"/>
              </a:ext>
            </a:extLst>
          </p:cNvPr>
          <p:cNvSpPr txBox="1"/>
          <p:nvPr/>
        </p:nvSpPr>
        <p:spPr>
          <a:xfrm>
            <a:off x="7037333" y="6475511"/>
            <a:ext cx="2106667" cy="307777"/>
          </a:xfrm>
          <a:prstGeom prst="rect">
            <a:avLst/>
          </a:prstGeom>
          <a:noFill/>
        </p:spPr>
        <p:txBody>
          <a:bodyPr wrap="none" rtlCol="0">
            <a:spAutoFit/>
          </a:bodyPr>
          <a:lstStyle/>
          <a:p>
            <a:r>
              <a:rPr lang="en-US"/>
              <a:t>From S. Healy, ECMWF</a:t>
            </a:r>
          </a:p>
        </p:txBody>
      </p:sp>
    </p:spTree>
    <p:extLst>
      <p:ext uri="{BB962C8B-B14F-4D97-AF65-F5344CB8AC3E}">
        <p14:creationId xmlns:p14="http://schemas.microsoft.com/office/powerpoint/2010/main" val="2351960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76600" y="5486400"/>
            <a:ext cx="5715000" cy="830997"/>
          </a:xfrm>
          <a:prstGeom prst="rect">
            <a:avLst/>
          </a:prstGeom>
          <a:noFill/>
        </p:spPr>
        <p:txBody>
          <a:bodyPr wrap="square">
            <a:spAutoFit/>
          </a:bodyPr>
          <a:lstStyle/>
          <a:p>
            <a:pPr algn="ctr">
              <a:defRPr/>
            </a:pPr>
            <a:r>
              <a:rPr lang="en-US"/>
              <a:t>Climate Forecast System Reanalysis</a:t>
            </a:r>
          </a:p>
          <a:p>
            <a:pPr algn="ctr">
              <a:defRPr/>
            </a:pPr>
            <a:r>
              <a:rPr lang="en-US"/>
              <a:t> mean </a:t>
            </a:r>
            <a:r>
              <a:rPr lang="en-US" err="1"/>
              <a:t>precipitable</a:t>
            </a:r>
            <a:r>
              <a:rPr lang="en-US"/>
              <a:t> water analysis increment</a:t>
            </a:r>
          </a:p>
        </p:txBody>
      </p:sp>
      <p:grpSp>
        <p:nvGrpSpPr>
          <p:cNvPr id="2" name="Group 1"/>
          <p:cNvGrpSpPr/>
          <p:nvPr/>
        </p:nvGrpSpPr>
        <p:grpSpPr>
          <a:xfrm>
            <a:off x="3429000" y="1447800"/>
            <a:ext cx="5029200" cy="3976688"/>
            <a:chOff x="1905000" y="990600"/>
            <a:chExt cx="5029200" cy="3976688"/>
          </a:xfrm>
        </p:grpSpPr>
        <p:pic>
          <p:nvPicPr>
            <p:cNvPr id="6" name="Picture 2" descr="C:\Documents and Settings\Arun Kumar\Desktop\Attachments\04Nov2011\CFSR-Nov11\CPC-Papers\PWA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905000" y="990600"/>
              <a:ext cx="5029200" cy="397668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7" name="Text Box 7"/>
            <p:cNvSpPr txBox="1">
              <a:spLocks noChangeArrowheads="1"/>
            </p:cNvSpPr>
            <p:nvPr/>
          </p:nvSpPr>
          <p:spPr bwMode="auto">
            <a:xfrm>
              <a:off x="4267200" y="2057400"/>
              <a:ext cx="12192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nSpc>
                  <a:spcPct val="100000"/>
                </a:lnSpc>
                <a:spcBef>
                  <a:spcPct val="50000"/>
                </a:spcBef>
                <a:buFontTx/>
                <a:buNone/>
              </a:pPr>
              <a:r>
                <a:rPr lang="en-US" sz="1000" b="1">
                  <a:solidFill>
                    <a:srgbClr val="FF0000"/>
                  </a:solidFill>
                </a:rPr>
                <a:t>NOAA 15 --&gt;</a:t>
              </a:r>
            </a:p>
          </p:txBody>
        </p:sp>
        <p:sp>
          <p:nvSpPr>
            <p:cNvPr id="8" name="Text Box 8"/>
            <p:cNvSpPr txBox="1">
              <a:spLocks noChangeArrowheads="1"/>
            </p:cNvSpPr>
            <p:nvPr/>
          </p:nvSpPr>
          <p:spPr bwMode="auto">
            <a:xfrm>
              <a:off x="4648200" y="1524000"/>
              <a:ext cx="12192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nSpc>
                  <a:spcPct val="100000"/>
                </a:lnSpc>
                <a:spcBef>
                  <a:spcPct val="50000"/>
                </a:spcBef>
                <a:buFontTx/>
                <a:buNone/>
              </a:pPr>
              <a:r>
                <a:rPr lang="en-US" sz="1000" b="1">
                  <a:solidFill>
                    <a:srgbClr val="FF0000"/>
                  </a:solidFill>
                </a:rPr>
                <a:t>NOAA 16 --&gt;</a:t>
              </a:r>
            </a:p>
          </p:txBody>
        </p:sp>
      </p:grpSp>
      <p:sp>
        <p:nvSpPr>
          <p:cNvPr id="9" name="Rectangle 3"/>
          <p:cNvSpPr txBox="1">
            <a:spLocks noChangeArrowheads="1"/>
          </p:cNvSpPr>
          <p:nvPr/>
        </p:nvSpPr>
        <p:spPr>
          <a:xfrm>
            <a:off x="0" y="1752600"/>
            <a:ext cx="3657600" cy="4038599"/>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r>
              <a:rPr lang="en-US" sz="2800"/>
              <a:t>TOVS &gt; ATOVS </a:t>
            </a:r>
          </a:p>
          <a:p>
            <a:pPr lvl="1"/>
            <a:r>
              <a:rPr lang="en-US" sz="2400"/>
              <a:t>AMSU-A</a:t>
            </a:r>
          </a:p>
          <a:p>
            <a:pPr lvl="1"/>
            <a:r>
              <a:rPr lang="en-US" sz="2400"/>
              <a:t>NOAA-15 Oct 1998</a:t>
            </a:r>
          </a:p>
          <a:p>
            <a:pPr lvl="1"/>
            <a:r>
              <a:rPr lang="en-US" sz="2400"/>
              <a:t>NOAA-16 Feb 2001</a:t>
            </a:r>
          </a:p>
          <a:p>
            <a:pPr lvl="1"/>
            <a:endParaRPr lang="en-US" sz="2400"/>
          </a:p>
        </p:txBody>
      </p:sp>
      <p:sp>
        <p:nvSpPr>
          <p:cNvPr id="3" name="Slide Number Placeholder 2"/>
          <p:cNvSpPr>
            <a:spLocks noGrp="1"/>
          </p:cNvSpPr>
          <p:nvPr>
            <p:ph type="sldNum" sz="quarter" idx="12"/>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Times"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a:lstStyle>
          <a:p>
            <a:pPr>
              <a:defRPr/>
            </a:pPr>
            <a:fld id="{4C8C041E-27D8-0F41-A6C0-3F4E50374E97}" type="slidenum">
              <a:rPr lang="en-US" altLang="en-US" smtClean="0">
                <a:latin typeface="Arial" panose="020B0604020202020204" pitchFamily="34" charset="0"/>
              </a:rPr>
              <a:pPr>
                <a:defRPr/>
              </a:pPr>
              <a:t>16</a:t>
            </a:fld>
            <a:endParaRPr lang="en-US" altLang="en-US">
              <a:latin typeface="Arial" panose="020B0604020202020204" pitchFamily="34" charset="0"/>
            </a:endParaRPr>
          </a:p>
        </p:txBody>
      </p:sp>
      <p:sp>
        <p:nvSpPr>
          <p:cNvPr id="4" name="Google Shape;210;p7">
            <a:extLst>
              <a:ext uri="{FF2B5EF4-FFF2-40B4-BE49-F238E27FC236}">
                <a16:creationId xmlns:a16="http://schemas.microsoft.com/office/drawing/2014/main" id="{17C9BB35-176A-DB72-112B-959739134AD5}"/>
              </a:ext>
            </a:extLst>
          </p:cNvPr>
          <p:cNvSpPr txBox="1">
            <a:spLocks noGrp="1"/>
          </p:cNvSpPr>
          <p:nvPr>
            <p:ph type="title"/>
          </p:nvPr>
        </p:nvSpPr>
        <p:spPr>
          <a:xfrm>
            <a:off x="457200" y="13374"/>
            <a:ext cx="8534400" cy="1143000"/>
          </a:xfrm>
          <a:prstGeom prst="rect">
            <a:avLst/>
          </a:prstGeom>
          <a:noFill/>
          <a:ln>
            <a:noFill/>
          </a:ln>
        </p:spPr>
        <p:txBody>
          <a:bodyPr spcFirstLastPara="1" wrap="square" lIns="91425" tIns="45700" rIns="91425" bIns="45700" anchor="ctr" anchorCtr="0">
            <a:normAutofit/>
          </a:bodyPr>
          <a:lstStyle/>
          <a:p>
            <a:pPr lvl="0">
              <a:buSzPts val="3600"/>
            </a:pPr>
            <a:r>
              <a:rPr lang="en-US" sz="3600" dirty="0"/>
              <a:t>Sensors Calibration</a:t>
            </a:r>
            <a:endParaRPr dirty="0"/>
          </a:p>
        </p:txBody>
      </p:sp>
    </p:spTree>
    <p:extLst>
      <p:ext uri="{BB962C8B-B14F-4D97-AF65-F5344CB8AC3E}">
        <p14:creationId xmlns:p14="http://schemas.microsoft.com/office/powerpoint/2010/main" val="42373220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7"/>
          <p:cNvPicPr preferRelativeResize="0"/>
          <p:nvPr/>
        </p:nvPicPr>
        <p:blipFill rotWithShape="1">
          <a:blip r:embed="rId3">
            <a:alphaModFix/>
          </a:blip>
          <a:srcRect/>
          <a:stretch/>
        </p:blipFill>
        <p:spPr>
          <a:xfrm>
            <a:off x="4724399" y="1246454"/>
            <a:ext cx="4101019" cy="2423329"/>
          </a:xfrm>
          <a:prstGeom prst="rect">
            <a:avLst/>
          </a:prstGeom>
          <a:noFill/>
          <a:ln>
            <a:noFill/>
          </a:ln>
        </p:spPr>
      </p:pic>
      <p:sp>
        <p:nvSpPr>
          <p:cNvPr id="210" name="Google Shape;210;p7"/>
          <p:cNvSpPr txBox="1">
            <a:spLocks noGrp="1"/>
          </p:cNvSpPr>
          <p:nvPr>
            <p:ph type="title"/>
          </p:nvPr>
        </p:nvSpPr>
        <p:spPr>
          <a:xfrm>
            <a:off x="457200" y="13374"/>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r>
              <a:rPr lang="en-US" sz="3600" dirty="0"/>
              <a:t>Limitations of observations</a:t>
            </a:r>
            <a:endParaRPr dirty="0"/>
          </a:p>
        </p:txBody>
      </p:sp>
      <p:sp>
        <p:nvSpPr>
          <p:cNvPr id="211" name="Google Shape;211;p7"/>
          <p:cNvSpPr txBox="1">
            <a:spLocks noGrp="1"/>
          </p:cNvSpPr>
          <p:nvPr>
            <p:ph type="body" idx="1"/>
          </p:nvPr>
        </p:nvSpPr>
        <p:spPr>
          <a:xfrm>
            <a:off x="318581" y="1415629"/>
            <a:ext cx="4940840" cy="2153806"/>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2000"/>
              <a:buChar char="•"/>
            </a:pPr>
            <a:r>
              <a:rPr lang="en-US" sz="2000"/>
              <a:t>Only observe part of the state (spatial and temporal)</a:t>
            </a:r>
            <a:endParaRPr/>
          </a:p>
          <a:p>
            <a:pPr marL="342900" lvl="0" indent="-342900" algn="l" rtl="0">
              <a:spcBef>
                <a:spcPts val="400"/>
              </a:spcBef>
              <a:spcAft>
                <a:spcPts val="0"/>
              </a:spcAft>
              <a:buClr>
                <a:schemeClr val="dk1"/>
              </a:buClr>
              <a:buSzPts val="2000"/>
              <a:buChar char="•"/>
            </a:pPr>
            <a:r>
              <a:rPr lang="en-US" sz="2000"/>
              <a:t>Observe a nonlinear function of the state, e.g., radiance, bending angle</a:t>
            </a:r>
            <a:endParaRPr/>
          </a:p>
          <a:p>
            <a:pPr marL="342900" lvl="0" indent="-342900" algn="l" rtl="0">
              <a:spcBef>
                <a:spcPts val="400"/>
              </a:spcBef>
              <a:spcAft>
                <a:spcPts val="0"/>
              </a:spcAft>
              <a:buClr>
                <a:schemeClr val="dk1"/>
              </a:buClr>
              <a:buSzPts val="2000"/>
              <a:buChar char="•"/>
            </a:pPr>
            <a:r>
              <a:rPr lang="en-US" sz="2000"/>
              <a:t>Observations are not perfect: uncertainties and biases</a:t>
            </a:r>
            <a:endParaRPr/>
          </a:p>
          <a:p>
            <a:pPr marL="742950" lvl="1" indent="-215900" algn="l" rtl="0">
              <a:spcBef>
                <a:spcPts val="400"/>
              </a:spcBef>
              <a:spcAft>
                <a:spcPts val="0"/>
              </a:spcAft>
              <a:buClr>
                <a:schemeClr val="dk1"/>
              </a:buClr>
              <a:buSzPts val="2000"/>
              <a:buNone/>
            </a:pPr>
            <a:endParaRPr sz="2000"/>
          </a:p>
          <a:p>
            <a:pPr marL="342900" lvl="0" indent="-215900" algn="l" rtl="0">
              <a:spcBef>
                <a:spcPts val="400"/>
              </a:spcBef>
              <a:spcAft>
                <a:spcPts val="0"/>
              </a:spcAft>
              <a:buClr>
                <a:schemeClr val="dk1"/>
              </a:buClr>
              <a:buSzPts val="2000"/>
              <a:buNone/>
            </a:pPr>
            <a:endParaRPr sz="2000"/>
          </a:p>
        </p:txBody>
      </p:sp>
      <p:pic>
        <p:nvPicPr>
          <p:cNvPr id="212" name="Google Shape;212;p7" descr="JCSDA_transp.png"/>
          <p:cNvPicPr preferRelativeResize="0"/>
          <p:nvPr/>
        </p:nvPicPr>
        <p:blipFill rotWithShape="1">
          <a:blip r:embed="rId4">
            <a:alphaModFix/>
          </a:blip>
          <a:srcRect/>
          <a:stretch/>
        </p:blipFill>
        <p:spPr>
          <a:xfrm>
            <a:off x="7924800" y="0"/>
            <a:ext cx="1143000" cy="1143000"/>
          </a:xfrm>
          <a:prstGeom prst="rect">
            <a:avLst/>
          </a:prstGeom>
          <a:noFill/>
          <a:ln>
            <a:noFill/>
          </a:ln>
          <a:effectLst>
            <a:outerShdw blurRad="50800" dist="203200" dir="8100000" algn="tr" rotWithShape="0">
              <a:srgbClr val="000000">
                <a:alpha val="40000"/>
              </a:srgbClr>
            </a:outerShdw>
          </a:effectLst>
        </p:spPr>
      </p:pic>
      <p:sp>
        <p:nvSpPr>
          <p:cNvPr id="213" name="Google Shape;213;p7"/>
          <p:cNvSpPr/>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14" name="Google Shape;214;p7"/>
          <p:cNvPicPr preferRelativeResize="0"/>
          <p:nvPr/>
        </p:nvPicPr>
        <p:blipFill rotWithShape="1">
          <a:blip r:embed="rId5">
            <a:alphaModFix/>
          </a:blip>
          <a:srcRect/>
          <a:stretch/>
        </p:blipFill>
        <p:spPr>
          <a:xfrm>
            <a:off x="214278" y="3828690"/>
            <a:ext cx="4315025" cy="2549788"/>
          </a:xfrm>
          <a:prstGeom prst="rect">
            <a:avLst/>
          </a:prstGeom>
          <a:noFill/>
          <a:ln>
            <a:noFill/>
          </a:ln>
        </p:spPr>
      </p:pic>
      <p:pic>
        <p:nvPicPr>
          <p:cNvPr id="215" name="Google Shape;215;p7"/>
          <p:cNvPicPr preferRelativeResize="0"/>
          <p:nvPr/>
        </p:nvPicPr>
        <p:blipFill rotWithShape="1">
          <a:blip r:embed="rId6">
            <a:alphaModFix/>
          </a:blip>
          <a:srcRect/>
          <a:stretch/>
        </p:blipFill>
        <p:spPr>
          <a:xfrm>
            <a:off x="4614696" y="3828690"/>
            <a:ext cx="4315026" cy="254978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8"/>
          <p:cNvSpPr txBox="1">
            <a:spLocks noGrp="1"/>
          </p:cNvSpPr>
          <p:nvPr>
            <p:ph type="title"/>
          </p:nvPr>
        </p:nvSpPr>
        <p:spPr>
          <a:xfrm>
            <a:off x="0" y="857252"/>
            <a:ext cx="7911600" cy="813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Calibri"/>
              <a:buNone/>
            </a:pPr>
            <a:r>
              <a:rPr lang="en-US"/>
              <a:t>   Experiment Monitoring</a:t>
            </a:r>
            <a:endParaRPr/>
          </a:p>
        </p:txBody>
      </p:sp>
      <p:sp>
        <p:nvSpPr>
          <p:cNvPr id="221" name="Google Shape;221;p8"/>
          <p:cNvSpPr txBox="1"/>
          <p:nvPr/>
        </p:nvSpPr>
        <p:spPr>
          <a:xfrm>
            <a:off x="2384967" y="4722206"/>
            <a:ext cx="1162500" cy="400200"/>
          </a:xfrm>
          <a:prstGeom prst="rect">
            <a:avLst/>
          </a:prstGeom>
          <a:gradFill>
            <a:gsLst>
              <a:gs pos="0">
                <a:srgbClr val="51AB2A"/>
              </a:gs>
              <a:gs pos="100000">
                <a:srgbClr val="203E13"/>
              </a:gs>
            </a:gsLst>
            <a:path path="circle">
              <a:fillToRect l="50000" t="50000" r="50000" b="50000"/>
            </a:path>
            <a:tileRect/>
          </a:grad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US" sz="1400">
                <a:solidFill>
                  <a:schemeClr val="lt1"/>
                </a:solidFill>
                <a:latin typeface="Roboto Black"/>
                <a:ea typeface="Roboto Black"/>
                <a:cs typeface="Roboto Black"/>
                <a:sym typeface="Roboto Black"/>
              </a:rPr>
              <a:t>ATMS</a:t>
            </a:r>
            <a:endParaRPr sz="1000">
              <a:solidFill>
                <a:schemeClr val="lt1"/>
              </a:solidFill>
              <a:latin typeface="Roboto Black"/>
              <a:ea typeface="Roboto Black"/>
              <a:cs typeface="Roboto Black"/>
              <a:sym typeface="Roboto Black"/>
            </a:endParaRPr>
          </a:p>
        </p:txBody>
      </p:sp>
      <p:pic>
        <p:nvPicPr>
          <p:cNvPr id="222" name="Google Shape;222;p8"/>
          <p:cNvPicPr preferRelativeResize="0"/>
          <p:nvPr/>
        </p:nvPicPr>
        <p:blipFill rotWithShape="1">
          <a:blip r:embed="rId3">
            <a:alphaModFix/>
          </a:blip>
          <a:srcRect/>
          <a:stretch/>
        </p:blipFill>
        <p:spPr>
          <a:xfrm>
            <a:off x="4428766" y="2030765"/>
            <a:ext cx="3948097" cy="2493160"/>
          </a:xfrm>
          <a:prstGeom prst="rect">
            <a:avLst/>
          </a:prstGeom>
          <a:noFill/>
          <a:ln>
            <a:noFill/>
          </a:ln>
        </p:spPr>
      </p:pic>
      <p:sp>
        <p:nvSpPr>
          <p:cNvPr id="223" name="Google Shape;223;p8"/>
          <p:cNvSpPr txBox="1"/>
          <p:nvPr/>
        </p:nvSpPr>
        <p:spPr>
          <a:xfrm>
            <a:off x="5997172" y="4722206"/>
            <a:ext cx="1162500" cy="400200"/>
          </a:xfrm>
          <a:prstGeom prst="rect">
            <a:avLst/>
          </a:prstGeom>
          <a:gradFill>
            <a:gsLst>
              <a:gs pos="0">
                <a:srgbClr val="51AB2A"/>
              </a:gs>
              <a:gs pos="100000">
                <a:srgbClr val="203E13"/>
              </a:gs>
            </a:gsLst>
            <a:path path="circle">
              <a:fillToRect l="50000" t="50000" r="50000" b="50000"/>
            </a:path>
            <a:tileRect/>
          </a:grad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US" sz="1400">
                <a:solidFill>
                  <a:schemeClr val="lt1"/>
                </a:solidFill>
                <a:latin typeface="Roboto Black"/>
                <a:ea typeface="Roboto Black"/>
                <a:cs typeface="Roboto Black"/>
                <a:sym typeface="Roboto Black"/>
              </a:rPr>
              <a:t>AMSU-A</a:t>
            </a:r>
            <a:endParaRPr sz="1000">
              <a:solidFill>
                <a:schemeClr val="lt1"/>
              </a:solidFill>
              <a:latin typeface="Roboto Black"/>
              <a:ea typeface="Roboto Black"/>
              <a:cs typeface="Roboto Black"/>
              <a:sym typeface="Roboto Black"/>
            </a:endParaRPr>
          </a:p>
        </p:txBody>
      </p:sp>
      <p:pic>
        <p:nvPicPr>
          <p:cNvPr id="224" name="Google Shape;224;p8"/>
          <p:cNvPicPr preferRelativeResize="0"/>
          <p:nvPr/>
        </p:nvPicPr>
        <p:blipFill rotWithShape="1">
          <a:blip r:embed="rId4">
            <a:alphaModFix/>
          </a:blip>
          <a:srcRect/>
          <a:stretch/>
        </p:blipFill>
        <p:spPr>
          <a:xfrm>
            <a:off x="940340" y="2023063"/>
            <a:ext cx="3948097" cy="2493160"/>
          </a:xfrm>
          <a:prstGeom prst="rect">
            <a:avLst/>
          </a:prstGeom>
          <a:noFill/>
          <a:ln>
            <a:noFill/>
          </a:ln>
        </p:spPr>
      </p:pic>
      <p:sp>
        <p:nvSpPr>
          <p:cNvPr id="225" name="Google Shape;225;p8"/>
          <p:cNvSpPr txBox="1"/>
          <p:nvPr/>
        </p:nvSpPr>
        <p:spPr>
          <a:xfrm>
            <a:off x="533202" y="1217165"/>
            <a:ext cx="7734300" cy="5541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US" sz="1400" b="1">
                <a:solidFill>
                  <a:schemeClr val="dk1"/>
                </a:solidFill>
                <a:latin typeface="Arial"/>
                <a:ea typeface="Arial"/>
                <a:cs typeface="Arial"/>
                <a:sym typeface="Arial"/>
              </a:rPr>
              <a:t>Microwave Sounders ATMS and AMSU-A show stable global fits</a:t>
            </a:r>
            <a:endParaRPr sz="1400" b="1">
              <a:solidFill>
                <a:schemeClr val="dk1"/>
              </a:solidFill>
              <a:latin typeface="Arial"/>
              <a:ea typeface="Arial"/>
              <a:cs typeface="Arial"/>
              <a:sym typeface="Arial"/>
            </a:endParaRPr>
          </a:p>
          <a:p>
            <a:pPr marL="0" marR="0" lvl="0" indent="0" algn="ctr" rtl="0">
              <a:spcBef>
                <a:spcPts val="0"/>
              </a:spcBef>
              <a:spcAft>
                <a:spcPts val="0"/>
              </a:spcAft>
              <a:buNone/>
            </a:pPr>
            <a:r>
              <a:rPr lang="en-US" sz="1000">
                <a:solidFill>
                  <a:schemeClr val="dk1"/>
                </a:solidFill>
                <a:latin typeface="Arial"/>
                <a:ea typeface="Arial"/>
                <a:cs typeface="Arial"/>
                <a:sym typeface="Arial"/>
              </a:rPr>
              <a:t>fit to background (red) and analysis (gray-dashed); un-bias corrected (blue); stdv of fit to background (red shading)</a:t>
            </a:r>
            <a:endParaRPr sz="1400">
              <a:solidFill>
                <a:srgbClr val="000000"/>
              </a:solidFill>
              <a:latin typeface="Arial"/>
              <a:ea typeface="Arial"/>
              <a:cs typeface="Arial"/>
              <a:sym typeface="Arial"/>
            </a:endParaRPr>
          </a:p>
        </p:txBody>
      </p:sp>
      <p:sp>
        <p:nvSpPr>
          <p:cNvPr id="226" name="Google Shape;226;p8"/>
          <p:cNvSpPr txBox="1"/>
          <p:nvPr/>
        </p:nvSpPr>
        <p:spPr>
          <a:xfrm>
            <a:off x="457200" y="13374"/>
            <a:ext cx="8229600" cy="11430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3200"/>
              <a:buFont typeface="Calibri"/>
              <a:buNone/>
            </a:pPr>
            <a:r>
              <a:rPr lang="en-US" sz="3600" b="1" i="0">
                <a:solidFill>
                  <a:schemeClr val="lt1"/>
                </a:solidFill>
                <a:latin typeface="Calibri"/>
                <a:ea typeface="Calibri"/>
                <a:cs typeface="Calibri"/>
                <a:sym typeface="Calibri"/>
              </a:rPr>
              <a:t>Observation bias</a:t>
            </a:r>
            <a:endParaRPr/>
          </a:p>
        </p:txBody>
      </p:sp>
      <p:sp>
        <p:nvSpPr>
          <p:cNvPr id="227" name="Google Shape;227;p8"/>
          <p:cNvSpPr txBox="1"/>
          <p:nvPr/>
        </p:nvSpPr>
        <p:spPr>
          <a:xfrm>
            <a:off x="3586898" y="3422708"/>
            <a:ext cx="2370777"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0000FF"/>
                </a:solidFill>
                <a:latin typeface="Calibri"/>
                <a:ea typeface="Calibri"/>
                <a:cs typeface="Calibri"/>
                <a:sym typeface="Calibri"/>
              </a:rPr>
              <a:t>O-B before bias correction</a:t>
            </a:r>
            <a:endParaRPr/>
          </a:p>
        </p:txBody>
      </p:sp>
      <p:sp>
        <p:nvSpPr>
          <p:cNvPr id="228" name="Google Shape;228;p8"/>
          <p:cNvSpPr txBox="1"/>
          <p:nvPr/>
        </p:nvSpPr>
        <p:spPr>
          <a:xfrm>
            <a:off x="3547467" y="2404990"/>
            <a:ext cx="222387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FF0000"/>
                </a:solidFill>
                <a:latin typeface="Calibri"/>
                <a:ea typeface="Calibri"/>
                <a:cs typeface="Calibri"/>
                <a:sym typeface="Calibri"/>
              </a:rPr>
              <a:t>O-B after bias correction</a:t>
            </a:r>
            <a:endParaRPr/>
          </a:p>
        </p:txBody>
      </p:sp>
      <p:sp>
        <p:nvSpPr>
          <p:cNvPr id="229" name="Google Shape;229;p8"/>
          <p:cNvSpPr txBox="1"/>
          <p:nvPr/>
        </p:nvSpPr>
        <p:spPr>
          <a:xfrm>
            <a:off x="4502858" y="3065413"/>
            <a:ext cx="502061"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7F7F7F"/>
                </a:solidFill>
                <a:latin typeface="Calibri"/>
                <a:ea typeface="Calibri"/>
                <a:cs typeface="Calibri"/>
                <a:sym typeface="Calibri"/>
              </a:rPr>
              <a:t>O-A</a:t>
            </a:r>
            <a:endParaRPr/>
          </a:p>
        </p:txBody>
      </p:sp>
      <p:sp>
        <p:nvSpPr>
          <p:cNvPr id="230" name="Google Shape;230;p8"/>
          <p:cNvSpPr txBox="1"/>
          <p:nvPr/>
        </p:nvSpPr>
        <p:spPr>
          <a:xfrm>
            <a:off x="1036793" y="5757490"/>
            <a:ext cx="357796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O-B: Observation minus Background</a:t>
            </a:r>
            <a:endParaRPr/>
          </a:p>
        </p:txBody>
      </p:sp>
      <p:sp>
        <p:nvSpPr>
          <p:cNvPr id="231" name="Google Shape;231;p8"/>
          <p:cNvSpPr txBox="1"/>
          <p:nvPr/>
        </p:nvSpPr>
        <p:spPr>
          <a:xfrm>
            <a:off x="4804079" y="5761439"/>
            <a:ext cx="322851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O-A: Observation minus Analysis</a:t>
            </a:r>
            <a:endParaRPr/>
          </a:p>
        </p:txBody>
      </p:sp>
      <p:cxnSp>
        <p:nvCxnSpPr>
          <p:cNvPr id="232" name="Google Shape;232;p8"/>
          <p:cNvCxnSpPr>
            <a:stCxn id="227" idx="1"/>
          </p:cNvCxnSpPr>
          <p:nvPr/>
        </p:nvCxnSpPr>
        <p:spPr>
          <a:xfrm flipH="1">
            <a:off x="3411098" y="3591985"/>
            <a:ext cx="175800" cy="117600"/>
          </a:xfrm>
          <a:prstGeom prst="straightConnector1">
            <a:avLst/>
          </a:prstGeom>
          <a:noFill/>
          <a:ln w="25400" cap="flat" cmpd="sng">
            <a:solidFill>
              <a:srgbClr val="0000FF"/>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233" name="Google Shape;233;p8"/>
          <p:cNvCxnSpPr/>
          <p:nvPr/>
        </p:nvCxnSpPr>
        <p:spPr>
          <a:xfrm>
            <a:off x="5834433" y="3661896"/>
            <a:ext cx="223291" cy="140524"/>
          </a:xfrm>
          <a:prstGeom prst="straightConnector1">
            <a:avLst/>
          </a:prstGeom>
          <a:noFill/>
          <a:ln w="25400" cap="flat" cmpd="sng">
            <a:solidFill>
              <a:srgbClr val="0000FF"/>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234" name="Google Shape;234;p8"/>
          <p:cNvCxnSpPr/>
          <p:nvPr/>
        </p:nvCxnSpPr>
        <p:spPr>
          <a:xfrm>
            <a:off x="5455055" y="2685335"/>
            <a:ext cx="275250" cy="190182"/>
          </a:xfrm>
          <a:prstGeom prst="straightConnector1">
            <a:avLst/>
          </a:prstGeom>
          <a:noFill/>
          <a:ln w="254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235" name="Google Shape;235;p8"/>
          <p:cNvCxnSpPr/>
          <p:nvPr/>
        </p:nvCxnSpPr>
        <p:spPr>
          <a:xfrm flipH="1">
            <a:off x="3220384" y="2660045"/>
            <a:ext cx="430731" cy="388551"/>
          </a:xfrm>
          <a:prstGeom prst="straightConnector1">
            <a:avLst/>
          </a:prstGeom>
          <a:noFill/>
          <a:ln w="254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236" name="Google Shape;236;p8"/>
          <p:cNvCxnSpPr>
            <a:stCxn id="229" idx="3"/>
          </p:cNvCxnSpPr>
          <p:nvPr/>
        </p:nvCxnSpPr>
        <p:spPr>
          <a:xfrm rot="10800000" flipH="1">
            <a:off x="5004919" y="3009990"/>
            <a:ext cx="1128600" cy="224700"/>
          </a:xfrm>
          <a:prstGeom prst="straightConnector1">
            <a:avLst/>
          </a:prstGeom>
          <a:noFill/>
          <a:ln w="25400" cap="flat" cmpd="sng">
            <a:solidFill>
              <a:srgbClr val="7F7F7F"/>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237" name="Google Shape;237;p8"/>
          <p:cNvCxnSpPr>
            <a:stCxn id="229" idx="1"/>
          </p:cNvCxnSpPr>
          <p:nvPr/>
        </p:nvCxnSpPr>
        <p:spPr>
          <a:xfrm rot="10800000">
            <a:off x="4106558" y="3185190"/>
            <a:ext cx="396300" cy="49500"/>
          </a:xfrm>
          <a:prstGeom prst="straightConnector1">
            <a:avLst/>
          </a:prstGeom>
          <a:noFill/>
          <a:ln w="25400" cap="flat" cmpd="sng">
            <a:solidFill>
              <a:srgbClr val="7F7F7F"/>
            </a:solidFill>
            <a:prstDash val="solid"/>
            <a:round/>
            <a:headEnd type="none" w="sm" len="sm"/>
            <a:tailEnd type="triangle" w="med" len="med"/>
          </a:ln>
          <a:effectLst>
            <a:outerShdw blurRad="40000" dist="20000" dir="5400000" rotWithShape="0">
              <a:srgbClr val="000000">
                <a:alpha val="37647"/>
              </a:srgbClr>
            </a:outerShdw>
          </a:effectLst>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
          <p:cNvSpPr txBox="1">
            <a:spLocks noGrp="1"/>
          </p:cNvSpPr>
          <p:nvPr>
            <p:ph type="title"/>
          </p:nvPr>
        </p:nvSpPr>
        <p:spPr>
          <a:xfrm>
            <a:off x="457200" y="13374"/>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4000"/>
              <a:buFont typeface="Calibri"/>
              <a:buNone/>
            </a:pPr>
            <a:r>
              <a:rPr lang="en-US"/>
              <a:t>Outline</a:t>
            </a:r>
            <a:endParaRPr/>
          </a:p>
        </p:txBody>
      </p:sp>
      <p:sp>
        <p:nvSpPr>
          <p:cNvPr id="162" name="Google Shape;162;p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lnSpcReduction="10000"/>
          </a:bodyPr>
          <a:lstStyle/>
          <a:p>
            <a:pPr marL="342900" lvl="0" indent="-342900" algn="l" rtl="0">
              <a:spcBef>
                <a:spcPts val="0"/>
              </a:spcBef>
              <a:spcAft>
                <a:spcPts val="0"/>
              </a:spcAft>
              <a:buClr>
                <a:schemeClr val="bg1">
                  <a:lumMod val="65000"/>
                </a:schemeClr>
              </a:buClr>
              <a:buSzPts val="3200"/>
              <a:buChar char="•"/>
            </a:pPr>
            <a:r>
              <a:rPr lang="en-US">
                <a:solidFill>
                  <a:schemeClr val="bg1">
                    <a:lumMod val="75000"/>
                  </a:schemeClr>
                </a:solidFill>
              </a:rPr>
              <a:t>Numerical Weather Prediction</a:t>
            </a:r>
          </a:p>
          <a:p>
            <a:pPr marL="342900" lvl="0" indent="-342900" algn="l" rtl="0">
              <a:spcBef>
                <a:spcPts val="0"/>
              </a:spcBef>
              <a:spcAft>
                <a:spcPts val="0"/>
              </a:spcAft>
              <a:buClr>
                <a:schemeClr val="bg1">
                  <a:lumMod val="65000"/>
                </a:schemeClr>
              </a:buClr>
              <a:buSzPts val="3200"/>
              <a:buChar char="•"/>
            </a:pPr>
            <a:r>
              <a:rPr lang="en-US">
                <a:solidFill>
                  <a:schemeClr val="bg1">
                    <a:lumMod val="75000"/>
                  </a:schemeClr>
                </a:solidFill>
              </a:rPr>
              <a:t>Observations</a:t>
            </a:r>
            <a:endParaRPr>
              <a:solidFill>
                <a:schemeClr val="bg1">
                  <a:lumMod val="75000"/>
                </a:schemeClr>
              </a:solidFill>
            </a:endParaRPr>
          </a:p>
          <a:p>
            <a:pPr marL="342900" lvl="0" indent="-342900" algn="l" rtl="0">
              <a:spcBef>
                <a:spcPts val="640"/>
              </a:spcBef>
              <a:spcAft>
                <a:spcPts val="0"/>
              </a:spcAft>
              <a:buClr>
                <a:schemeClr val="tx1"/>
              </a:buClr>
              <a:buSzPts val="3200"/>
              <a:buChar char="•"/>
            </a:pPr>
            <a:r>
              <a:rPr lang="en-US">
                <a:solidFill>
                  <a:schemeClr val="tx1"/>
                </a:solidFill>
              </a:rPr>
              <a:t>Models</a:t>
            </a:r>
            <a:endParaRPr>
              <a:solidFill>
                <a:schemeClr val="tx1"/>
              </a:solidFill>
            </a:endParaRPr>
          </a:p>
          <a:p>
            <a:pPr marL="342900" lvl="0" indent="-342900" algn="l" rtl="0">
              <a:spcBef>
                <a:spcPts val="640"/>
              </a:spcBef>
              <a:spcAft>
                <a:spcPts val="0"/>
              </a:spcAft>
              <a:buClr>
                <a:schemeClr val="bg1">
                  <a:lumMod val="65000"/>
                </a:schemeClr>
              </a:buClr>
              <a:buSzPts val="3200"/>
              <a:buChar char="•"/>
            </a:pPr>
            <a:r>
              <a:rPr lang="en-US">
                <a:solidFill>
                  <a:schemeClr val="bg1">
                    <a:lumMod val="75000"/>
                  </a:schemeClr>
                </a:solidFill>
              </a:rPr>
              <a:t>Data assimilation methods explained using Bayes Theorem</a:t>
            </a:r>
            <a:endParaRPr>
              <a:solidFill>
                <a:schemeClr val="bg1">
                  <a:lumMod val="75000"/>
                </a:schemeClr>
              </a:solidFill>
            </a:endParaRPr>
          </a:p>
          <a:p>
            <a:pPr marL="342900" lvl="0" indent="-342900" algn="l" rtl="0">
              <a:spcBef>
                <a:spcPts val="640"/>
              </a:spcBef>
              <a:spcAft>
                <a:spcPts val="0"/>
              </a:spcAft>
              <a:buClr>
                <a:schemeClr val="bg1">
                  <a:lumMod val="65000"/>
                </a:schemeClr>
              </a:buClr>
              <a:buSzPts val="3200"/>
              <a:buChar char="•"/>
            </a:pPr>
            <a:r>
              <a:rPr lang="en-US">
                <a:solidFill>
                  <a:schemeClr val="bg1">
                    <a:lumMod val="75000"/>
                  </a:schemeClr>
                </a:solidFill>
              </a:rPr>
              <a:t>Components of data assimilation system</a:t>
            </a:r>
            <a:endParaRPr>
              <a:solidFill>
                <a:schemeClr val="bg1">
                  <a:lumMod val="75000"/>
                </a:schemeClr>
              </a:solidFill>
            </a:endParaRPr>
          </a:p>
          <a:p>
            <a:pPr marL="342900" lvl="0" indent="-342900" algn="l" rtl="0">
              <a:spcBef>
                <a:spcPts val="640"/>
              </a:spcBef>
              <a:spcAft>
                <a:spcPts val="0"/>
              </a:spcAft>
              <a:buClr>
                <a:schemeClr val="bg1">
                  <a:lumMod val="65000"/>
                </a:schemeClr>
              </a:buClr>
              <a:buSzPts val="3200"/>
              <a:buChar char="•"/>
            </a:pPr>
            <a:r>
              <a:rPr lang="en-US">
                <a:solidFill>
                  <a:schemeClr val="bg1">
                    <a:lumMod val="75000"/>
                  </a:schemeClr>
                </a:solidFill>
              </a:rPr>
              <a:t>JEDI data assimilation system (used in the hands-on session)</a:t>
            </a:r>
          </a:p>
          <a:p>
            <a:pPr marL="342900" lvl="0" indent="-342900" algn="l" rtl="0">
              <a:spcBef>
                <a:spcPts val="640"/>
              </a:spcBef>
              <a:spcAft>
                <a:spcPts val="0"/>
              </a:spcAft>
              <a:buClr>
                <a:schemeClr val="bg1">
                  <a:lumMod val="65000"/>
                </a:schemeClr>
              </a:buClr>
              <a:buSzPts val="3200"/>
              <a:buChar char="•"/>
            </a:pPr>
            <a:r>
              <a:rPr lang="en-US">
                <a:solidFill>
                  <a:schemeClr val="bg1">
                    <a:lumMod val="75000"/>
                  </a:schemeClr>
                </a:solidFill>
              </a:rPr>
              <a:t>GNSS Radio Occultation assimilation</a:t>
            </a:r>
            <a:endParaRPr>
              <a:solidFill>
                <a:schemeClr val="bg1">
                  <a:lumMod val="75000"/>
                </a:schemeClr>
              </a:solidFill>
            </a:endParaRPr>
          </a:p>
        </p:txBody>
      </p:sp>
      <p:pic>
        <p:nvPicPr>
          <p:cNvPr id="163" name="Google Shape;163;p2" descr="JCSDA_transp.png"/>
          <p:cNvPicPr preferRelativeResize="0"/>
          <p:nvPr/>
        </p:nvPicPr>
        <p:blipFill rotWithShape="1">
          <a:blip r:embed="rId3">
            <a:alphaModFix/>
          </a:blip>
          <a:srcRect/>
          <a:stretch/>
        </p:blipFill>
        <p:spPr>
          <a:xfrm>
            <a:off x="7924800" y="0"/>
            <a:ext cx="1143000" cy="1143000"/>
          </a:xfrm>
          <a:prstGeom prst="rect">
            <a:avLst/>
          </a:prstGeom>
          <a:noFill/>
          <a:ln>
            <a:noFill/>
          </a:ln>
          <a:effectLst>
            <a:outerShdw blurRad="50800" dist="203200" dir="8100000" algn="tr" rotWithShape="0">
              <a:srgbClr val="000000">
                <a:alpha val="40000"/>
              </a:srgbClr>
            </a:outerShdw>
          </a:effectLst>
        </p:spPr>
      </p:pic>
    </p:spTree>
    <p:extLst>
      <p:ext uri="{BB962C8B-B14F-4D97-AF65-F5344CB8AC3E}">
        <p14:creationId xmlns:p14="http://schemas.microsoft.com/office/powerpoint/2010/main" val="1184384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
          <p:cNvSpPr txBox="1">
            <a:spLocks noGrp="1"/>
          </p:cNvSpPr>
          <p:nvPr>
            <p:ph type="title"/>
          </p:nvPr>
        </p:nvSpPr>
        <p:spPr>
          <a:xfrm>
            <a:off x="457200" y="13374"/>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4000"/>
              <a:buFont typeface="Calibri"/>
              <a:buNone/>
            </a:pPr>
            <a:r>
              <a:rPr lang="en-US"/>
              <a:t>Outline</a:t>
            </a:r>
            <a:endParaRPr/>
          </a:p>
        </p:txBody>
      </p:sp>
      <p:sp>
        <p:nvSpPr>
          <p:cNvPr id="162" name="Google Shape;162;p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lnSpcReduction="10000"/>
          </a:bodyPr>
          <a:lstStyle/>
          <a:p>
            <a:pPr marL="342900" lvl="0" indent="-342900" algn="l" rtl="0">
              <a:spcBef>
                <a:spcPts val="0"/>
              </a:spcBef>
              <a:spcAft>
                <a:spcPts val="0"/>
              </a:spcAft>
              <a:buClr>
                <a:schemeClr val="dk1"/>
              </a:buClr>
              <a:buSzPts val="3200"/>
              <a:buChar char="•"/>
            </a:pPr>
            <a:r>
              <a:rPr lang="en-US" dirty="0"/>
              <a:t>Numerical Weather Prediction</a:t>
            </a:r>
          </a:p>
          <a:p>
            <a:pPr marL="342900" lvl="0" indent="-342900" algn="l" rtl="0">
              <a:spcBef>
                <a:spcPts val="0"/>
              </a:spcBef>
              <a:spcAft>
                <a:spcPts val="0"/>
              </a:spcAft>
              <a:buClr>
                <a:schemeClr val="dk1"/>
              </a:buClr>
              <a:buSzPts val="3200"/>
              <a:buChar char="•"/>
            </a:pPr>
            <a:r>
              <a:rPr lang="en-US" dirty="0"/>
              <a:t>Observations</a:t>
            </a:r>
            <a:endParaRPr dirty="0"/>
          </a:p>
          <a:p>
            <a:pPr marL="342900" lvl="0" indent="-342900" algn="l" rtl="0">
              <a:spcBef>
                <a:spcPts val="640"/>
              </a:spcBef>
              <a:spcAft>
                <a:spcPts val="0"/>
              </a:spcAft>
              <a:buClr>
                <a:schemeClr val="dk1"/>
              </a:buClr>
              <a:buSzPts val="3200"/>
              <a:buChar char="•"/>
            </a:pPr>
            <a:r>
              <a:rPr lang="en-US" dirty="0"/>
              <a:t>Models</a:t>
            </a:r>
            <a:endParaRPr dirty="0"/>
          </a:p>
          <a:p>
            <a:pPr marL="342900" lvl="0" indent="-342900" algn="l" rtl="0">
              <a:spcBef>
                <a:spcPts val="640"/>
              </a:spcBef>
              <a:spcAft>
                <a:spcPts val="0"/>
              </a:spcAft>
              <a:buClr>
                <a:schemeClr val="dk1"/>
              </a:buClr>
              <a:buSzPts val="3200"/>
              <a:buChar char="•"/>
            </a:pPr>
            <a:r>
              <a:rPr lang="en-US" dirty="0"/>
              <a:t>Data assimilation methods explained using Bayes Theorem</a:t>
            </a:r>
            <a:endParaRPr dirty="0"/>
          </a:p>
          <a:p>
            <a:pPr marL="342900" lvl="0" indent="-342900" algn="l" rtl="0">
              <a:spcBef>
                <a:spcPts val="640"/>
              </a:spcBef>
              <a:spcAft>
                <a:spcPts val="0"/>
              </a:spcAft>
              <a:buClr>
                <a:schemeClr val="dk1"/>
              </a:buClr>
              <a:buSzPts val="3200"/>
              <a:buChar char="•"/>
            </a:pPr>
            <a:r>
              <a:rPr lang="en-US" dirty="0"/>
              <a:t>Components of data assimilation system</a:t>
            </a:r>
            <a:endParaRPr dirty="0"/>
          </a:p>
          <a:p>
            <a:pPr marL="342900" lvl="0" indent="-342900" algn="l" rtl="0">
              <a:spcBef>
                <a:spcPts val="640"/>
              </a:spcBef>
              <a:spcAft>
                <a:spcPts val="0"/>
              </a:spcAft>
              <a:buClr>
                <a:schemeClr val="dk1"/>
              </a:buClr>
              <a:buSzPts val="3200"/>
              <a:buChar char="•"/>
            </a:pPr>
            <a:r>
              <a:rPr lang="en-US" dirty="0"/>
              <a:t>JEDI data assimilation system (used in the hands-on session)</a:t>
            </a:r>
          </a:p>
          <a:p>
            <a:pPr marL="342900" lvl="0" indent="-342900" algn="l" rtl="0">
              <a:spcBef>
                <a:spcPts val="640"/>
              </a:spcBef>
              <a:spcAft>
                <a:spcPts val="0"/>
              </a:spcAft>
              <a:buClr>
                <a:schemeClr val="dk1"/>
              </a:buClr>
              <a:buSzPts val="3200"/>
              <a:buChar char="•"/>
            </a:pPr>
            <a:r>
              <a:rPr lang="en-US" dirty="0"/>
              <a:t>GNSS Radio Occultation assimilation</a:t>
            </a:r>
            <a:endParaRPr dirty="0"/>
          </a:p>
        </p:txBody>
      </p:sp>
      <p:pic>
        <p:nvPicPr>
          <p:cNvPr id="163" name="Google Shape;163;p2" descr="JCSDA_transp.png"/>
          <p:cNvPicPr preferRelativeResize="0"/>
          <p:nvPr/>
        </p:nvPicPr>
        <p:blipFill rotWithShape="1">
          <a:blip r:embed="rId3">
            <a:alphaModFix/>
          </a:blip>
          <a:srcRect/>
          <a:stretch/>
        </p:blipFill>
        <p:spPr>
          <a:xfrm>
            <a:off x="7924800" y="0"/>
            <a:ext cx="1143000" cy="1143000"/>
          </a:xfrm>
          <a:prstGeom prst="rect">
            <a:avLst/>
          </a:prstGeom>
          <a:noFill/>
          <a:ln>
            <a:noFill/>
          </a:ln>
          <a:effectLst>
            <a:outerShdw blurRad="50800" dist="203200" dir="8100000" algn="tr" rotWithShape="0">
              <a:srgbClr val="000000">
                <a:alpha val="40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3500"/>
            <a:ext cx="8229600" cy="815975"/>
          </a:xfrm>
        </p:spPr>
        <p:txBody>
          <a:bodyPr>
            <a:normAutofit/>
          </a:bodyPr>
          <a:lstStyle/>
          <a:p>
            <a:pPr>
              <a:defRPr/>
            </a:pPr>
            <a:r>
              <a:rPr lang="en-US" sz="3200" b="1"/>
              <a:t>Numerical Weather Prediction Models</a:t>
            </a:r>
          </a:p>
        </p:txBody>
      </p:sp>
      <p:sp>
        <p:nvSpPr>
          <p:cNvPr id="17410" name="TextBox 4"/>
          <p:cNvSpPr txBox="1">
            <a:spLocks noChangeArrowheads="1"/>
          </p:cNvSpPr>
          <p:nvPr/>
        </p:nvSpPr>
        <p:spPr bwMode="auto">
          <a:xfrm>
            <a:off x="384175" y="4919008"/>
            <a:ext cx="8759825"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buFont typeface="Arial" charset="0"/>
              <a:buChar char="•"/>
            </a:pPr>
            <a:r>
              <a:rPr lang="en-US" dirty="0">
                <a:latin typeface="Arial" panose="020B0604020202020204" pitchFamily="34" charset="0"/>
              </a:rPr>
              <a:t>Numerically solve the fluid dynamics (primitive) equations on a grid </a:t>
            </a:r>
          </a:p>
          <a:p>
            <a:pPr>
              <a:buFont typeface="Arial" charset="0"/>
              <a:buChar char="•"/>
            </a:pPr>
            <a:r>
              <a:rPr lang="en-US" dirty="0">
                <a:latin typeface="Arial" panose="020B0604020202020204" pitchFamily="34" charset="0"/>
              </a:rPr>
              <a:t>Grids can be global or regional</a:t>
            </a:r>
            <a:endParaRPr lang="en-US" dirty="0">
              <a:solidFill>
                <a:srgbClr val="0000FF"/>
              </a:solidFill>
              <a:latin typeface="Arial" panose="020B0604020202020204" pitchFamily="34" charset="0"/>
            </a:endParaRPr>
          </a:p>
          <a:p>
            <a:pPr>
              <a:buFont typeface="Arial" charset="0"/>
              <a:buChar char="•"/>
            </a:pPr>
            <a:endParaRPr lang="en-US" dirty="0">
              <a:latin typeface="Arial" panose="020B0604020202020204" pitchFamily="34" charset="0"/>
            </a:endParaRPr>
          </a:p>
        </p:txBody>
      </p:sp>
      <p:sp>
        <p:nvSpPr>
          <p:cNvPr id="2" name="Slide Number Placeholder 1"/>
          <p:cNvSpPr>
            <a:spLocks noGrp="1"/>
          </p:cNvSpPr>
          <p:nvPr>
            <p:ph type="sldNum" sz="quarter" idx="12"/>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Times"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a:lstStyle>
          <a:p>
            <a:pPr>
              <a:defRPr/>
            </a:pPr>
            <a:fld id="{4C8C041E-27D8-0F41-A6C0-3F4E50374E97}" type="slidenum">
              <a:rPr lang="en-US" altLang="en-US" smtClean="0">
                <a:latin typeface="Arial" panose="020B0604020202020204" pitchFamily="34" charset="0"/>
              </a:rPr>
              <a:pPr>
                <a:defRPr/>
              </a:pPr>
              <a:t>20</a:t>
            </a:fld>
            <a:endParaRPr lang="en-US" altLang="en-US">
              <a:latin typeface="Arial" panose="020B0604020202020204" pitchFamily="34" charset="0"/>
            </a:endParaRPr>
          </a:p>
        </p:txBody>
      </p:sp>
      <p:pic>
        <p:nvPicPr>
          <p:cNvPr id="3" name="Picture 2"/>
          <p:cNvPicPr>
            <a:picLocks noChangeAspect="1"/>
          </p:cNvPicPr>
          <p:nvPr/>
        </p:nvPicPr>
        <p:blipFill>
          <a:blip r:embed="rId2"/>
          <a:stretch>
            <a:fillRect/>
          </a:stretch>
        </p:blipFill>
        <p:spPr>
          <a:xfrm>
            <a:off x="2438400" y="1066800"/>
            <a:ext cx="3716122" cy="3657600"/>
          </a:xfrm>
          <a:prstGeom prst="rect">
            <a:avLst/>
          </a:prstGeom>
        </p:spPr>
      </p:pic>
    </p:spTree>
    <p:extLst>
      <p:ext uri="{BB962C8B-B14F-4D97-AF65-F5344CB8AC3E}">
        <p14:creationId xmlns:p14="http://schemas.microsoft.com/office/powerpoint/2010/main" val="2626676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9"/>
          <p:cNvSpPr txBox="1">
            <a:spLocks noGrp="1"/>
          </p:cNvSpPr>
          <p:nvPr>
            <p:ph type="title"/>
          </p:nvPr>
        </p:nvSpPr>
        <p:spPr>
          <a:xfrm>
            <a:off x="457200" y="13374"/>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4000"/>
              <a:buFont typeface="Calibri"/>
              <a:buNone/>
            </a:pPr>
            <a:r>
              <a:rPr lang="en-US"/>
              <a:t>Numerical Prediction Models</a:t>
            </a:r>
            <a:endParaRPr/>
          </a:p>
        </p:txBody>
      </p:sp>
      <p:sp>
        <p:nvSpPr>
          <p:cNvPr id="243" name="Google Shape;243;p9"/>
          <p:cNvSpPr txBox="1">
            <a:spLocks noGrp="1"/>
          </p:cNvSpPr>
          <p:nvPr>
            <p:ph type="body" idx="1"/>
          </p:nvPr>
        </p:nvSpPr>
        <p:spPr>
          <a:xfrm>
            <a:off x="408238" y="1999536"/>
            <a:ext cx="3658795" cy="371887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400"/>
              <a:buNone/>
            </a:pPr>
            <a:endParaRPr sz="2400"/>
          </a:p>
          <a:p>
            <a:pPr marL="342900" lvl="0" indent="-342900" algn="l" rtl="0">
              <a:spcBef>
                <a:spcPts val="480"/>
              </a:spcBef>
              <a:spcAft>
                <a:spcPts val="0"/>
              </a:spcAft>
              <a:buClr>
                <a:schemeClr val="dk1"/>
              </a:buClr>
              <a:buSzPts val="2400"/>
              <a:buChar char="•"/>
            </a:pPr>
            <a:r>
              <a:rPr lang="en-US" sz="2400"/>
              <a:t>Gridded </a:t>
            </a:r>
            <a:endParaRPr/>
          </a:p>
          <a:p>
            <a:pPr marL="342900" lvl="0" indent="-342900" algn="l" rtl="0">
              <a:spcBef>
                <a:spcPts val="480"/>
              </a:spcBef>
              <a:spcAft>
                <a:spcPts val="0"/>
              </a:spcAft>
              <a:buClr>
                <a:schemeClr val="dk1"/>
              </a:buClr>
              <a:buSzPts val="2400"/>
              <a:buChar char="•"/>
            </a:pPr>
            <a:r>
              <a:rPr lang="en-US" sz="2400"/>
              <a:t>Global, regional coverage</a:t>
            </a:r>
            <a:endParaRPr/>
          </a:p>
          <a:p>
            <a:pPr marL="342900" lvl="0" indent="-342900" algn="l" rtl="0">
              <a:spcBef>
                <a:spcPts val="480"/>
              </a:spcBef>
              <a:spcAft>
                <a:spcPts val="0"/>
              </a:spcAft>
              <a:buClr>
                <a:schemeClr val="dk1"/>
              </a:buClr>
              <a:buSzPts val="2400"/>
              <a:buChar char="•"/>
            </a:pPr>
            <a:r>
              <a:rPr lang="en-US" sz="2400"/>
              <a:t>Temporal coverage</a:t>
            </a:r>
            <a:endParaRPr/>
          </a:p>
          <a:p>
            <a:pPr marL="342900" lvl="0" indent="-342900" algn="l" rtl="0">
              <a:spcBef>
                <a:spcPts val="480"/>
              </a:spcBef>
              <a:spcAft>
                <a:spcPts val="0"/>
              </a:spcAft>
              <a:buClr>
                <a:schemeClr val="dk1"/>
              </a:buClr>
              <a:buSzPts val="2400"/>
              <a:buChar char="•"/>
            </a:pPr>
            <a:r>
              <a:rPr lang="en-US" sz="2400"/>
              <a:t>Dynamics and physics</a:t>
            </a:r>
            <a:endParaRPr/>
          </a:p>
          <a:p>
            <a:pPr marL="342900" lvl="0" indent="-342900" algn="l" rtl="0">
              <a:spcBef>
                <a:spcPts val="480"/>
              </a:spcBef>
              <a:spcAft>
                <a:spcPts val="0"/>
              </a:spcAft>
              <a:buClr>
                <a:schemeClr val="dk1"/>
              </a:buClr>
              <a:buSzPts val="2400"/>
              <a:buChar char="•"/>
            </a:pPr>
            <a:r>
              <a:rPr lang="en-US" sz="2400"/>
              <a:t>Balance and constraint</a:t>
            </a:r>
            <a:endParaRPr/>
          </a:p>
          <a:p>
            <a:pPr marL="342900" lvl="0" indent="-190500" algn="l" rtl="0">
              <a:spcBef>
                <a:spcPts val="480"/>
              </a:spcBef>
              <a:spcAft>
                <a:spcPts val="0"/>
              </a:spcAft>
              <a:buClr>
                <a:schemeClr val="dk1"/>
              </a:buClr>
              <a:buSzPts val="2400"/>
              <a:buNone/>
            </a:pPr>
            <a:endParaRPr sz="2400"/>
          </a:p>
        </p:txBody>
      </p:sp>
      <p:pic>
        <p:nvPicPr>
          <p:cNvPr id="244" name="Google Shape;244;p9"/>
          <p:cNvPicPr preferRelativeResize="0"/>
          <p:nvPr/>
        </p:nvPicPr>
        <p:blipFill rotWithShape="1">
          <a:blip r:embed="rId3">
            <a:alphaModFix/>
          </a:blip>
          <a:srcRect/>
          <a:stretch/>
        </p:blipFill>
        <p:spPr>
          <a:xfrm>
            <a:off x="4163762" y="1836180"/>
            <a:ext cx="4572000" cy="3429000"/>
          </a:xfrm>
          <a:prstGeom prst="rect">
            <a:avLst/>
          </a:prstGeom>
          <a:noFill/>
          <a:ln>
            <a:noFill/>
          </a:ln>
        </p:spPr>
      </p:pic>
      <p:sp>
        <p:nvSpPr>
          <p:cNvPr id="245" name="Google Shape;245;p9"/>
          <p:cNvSpPr txBox="1"/>
          <p:nvPr/>
        </p:nvSpPr>
        <p:spPr>
          <a:xfrm>
            <a:off x="4354233" y="5265180"/>
            <a:ext cx="457200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dk1"/>
                </a:solidFill>
                <a:latin typeface="Calibri"/>
                <a:ea typeface="Calibri"/>
                <a:cs typeface="Calibri"/>
                <a:sym typeface="Calibri"/>
              </a:rPr>
              <a:t>https://www.ncei.noaa.gov/products/weather-climate-models/global-forecast</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0"/>
          <p:cNvSpPr txBox="1">
            <a:spLocks noGrp="1"/>
          </p:cNvSpPr>
          <p:nvPr>
            <p:ph type="title"/>
          </p:nvPr>
        </p:nvSpPr>
        <p:spPr>
          <a:xfrm>
            <a:off x="457200" y="13374"/>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4000"/>
              <a:buFont typeface="Calibri"/>
              <a:buNone/>
            </a:pPr>
            <a:r>
              <a:rPr lang="en-US"/>
              <a:t>Limitations of model forecast</a:t>
            </a:r>
            <a:endParaRPr/>
          </a:p>
        </p:txBody>
      </p:sp>
      <p:sp>
        <p:nvSpPr>
          <p:cNvPr id="251" name="Google Shape;251;p10"/>
          <p:cNvSpPr txBox="1">
            <a:spLocks noGrp="1"/>
          </p:cNvSpPr>
          <p:nvPr>
            <p:ph type="body" idx="1"/>
          </p:nvPr>
        </p:nvSpPr>
        <p:spPr>
          <a:xfrm>
            <a:off x="266130" y="1413395"/>
            <a:ext cx="3814550" cy="45259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2000"/>
              <a:buChar char="•"/>
            </a:pPr>
            <a:r>
              <a:rPr lang="en-US" sz="2000"/>
              <a:t>Representativeness, e.g., nonlinearity, parameterization, scales, resolutions, etc.</a:t>
            </a:r>
            <a:endParaRPr/>
          </a:p>
          <a:p>
            <a:pPr marL="342900" lvl="0" indent="-342900" algn="l" rtl="0">
              <a:spcBef>
                <a:spcPts val="400"/>
              </a:spcBef>
              <a:spcAft>
                <a:spcPts val="0"/>
              </a:spcAft>
              <a:buClr>
                <a:schemeClr val="dk1"/>
              </a:buClr>
              <a:buSzPts val="2000"/>
              <a:buChar char="•"/>
            </a:pPr>
            <a:r>
              <a:rPr lang="en-US" sz="2000"/>
              <a:t>Random errors</a:t>
            </a:r>
            <a:endParaRPr/>
          </a:p>
          <a:p>
            <a:pPr marL="342900" lvl="0" indent="-342900" algn="l" rtl="0">
              <a:spcBef>
                <a:spcPts val="400"/>
              </a:spcBef>
              <a:spcAft>
                <a:spcPts val="0"/>
              </a:spcAft>
              <a:buClr>
                <a:schemeClr val="dk1"/>
              </a:buClr>
              <a:buSzPts val="2000"/>
              <a:buChar char="•"/>
            </a:pPr>
            <a:r>
              <a:rPr lang="en-US" sz="2000"/>
              <a:t>Systematic errors</a:t>
            </a:r>
            <a:endParaRPr/>
          </a:p>
        </p:txBody>
      </p:sp>
      <p:pic>
        <p:nvPicPr>
          <p:cNvPr id="252" name="Google Shape;252;p10"/>
          <p:cNvPicPr preferRelativeResize="0"/>
          <p:nvPr/>
        </p:nvPicPr>
        <p:blipFill rotWithShape="1">
          <a:blip r:embed="rId3">
            <a:alphaModFix/>
          </a:blip>
          <a:srcRect/>
          <a:stretch/>
        </p:blipFill>
        <p:spPr>
          <a:xfrm>
            <a:off x="4725676" y="1290950"/>
            <a:ext cx="3511685" cy="1854763"/>
          </a:xfrm>
          <a:prstGeom prst="rect">
            <a:avLst/>
          </a:prstGeom>
          <a:noFill/>
          <a:ln>
            <a:noFill/>
          </a:ln>
        </p:spPr>
      </p:pic>
      <p:sp>
        <p:nvSpPr>
          <p:cNvPr id="253" name="Google Shape;253;p10"/>
          <p:cNvSpPr txBox="1"/>
          <p:nvPr/>
        </p:nvSpPr>
        <p:spPr>
          <a:xfrm>
            <a:off x="4382490" y="3309314"/>
            <a:ext cx="4708476" cy="8617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i="0">
                <a:solidFill>
                  <a:schemeClr val="dk1"/>
                </a:solidFill>
                <a:latin typeface="Calibri"/>
                <a:ea typeface="Calibri"/>
                <a:cs typeface="Calibri"/>
                <a:sym typeface="Calibri"/>
              </a:rPr>
              <a:t>Night-time (00 UTC) and daytime (12 UTC) bias of the ECMWF high-resolution T2m forecast in Europe from verification against SYNOP observations. Stations for which the model elevation differs by more than 100 m from the true elevation, and stations where the nearest grid point is an ocean point have not been included. Lead times are 60 hours and 72 hours, respectively.</a:t>
            </a:r>
            <a:endParaRPr sz="1000">
              <a:solidFill>
                <a:schemeClr val="dk1"/>
              </a:solidFill>
              <a:latin typeface="Calibri"/>
              <a:ea typeface="Calibri"/>
              <a:cs typeface="Calibri"/>
              <a:sym typeface="Calibri"/>
            </a:endParaRPr>
          </a:p>
        </p:txBody>
      </p:sp>
      <p:sp>
        <p:nvSpPr>
          <p:cNvPr id="254" name="Google Shape;254;p10"/>
          <p:cNvSpPr txBox="1"/>
          <p:nvPr/>
        </p:nvSpPr>
        <p:spPr>
          <a:xfrm>
            <a:off x="7103661" y="4184418"/>
            <a:ext cx="4708476"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dk1"/>
                </a:solidFill>
                <a:latin typeface="Calibri"/>
                <a:ea typeface="Calibri"/>
                <a:cs typeface="Calibri"/>
                <a:sym typeface="Calibri"/>
              </a:rPr>
              <a:t>https://www.ecmwf.int</a:t>
            </a:r>
            <a:endParaRPr sz="1000">
              <a:solidFill>
                <a:schemeClr val="dk1"/>
              </a:solidFill>
              <a:latin typeface="Calibri"/>
              <a:ea typeface="Calibri"/>
              <a:cs typeface="Calibri"/>
              <a:sym typeface="Calibri"/>
            </a:endParaRPr>
          </a:p>
        </p:txBody>
      </p:sp>
      <p:pic>
        <p:nvPicPr>
          <p:cNvPr id="255" name="Google Shape;255;p10"/>
          <p:cNvPicPr preferRelativeResize="0"/>
          <p:nvPr/>
        </p:nvPicPr>
        <p:blipFill rotWithShape="1">
          <a:blip r:embed="rId4">
            <a:alphaModFix/>
          </a:blip>
          <a:srcRect l="918" r="1569" b="1017"/>
          <a:stretch/>
        </p:blipFill>
        <p:spPr>
          <a:xfrm>
            <a:off x="634621" y="3473728"/>
            <a:ext cx="3391469" cy="2961191"/>
          </a:xfrm>
          <a:prstGeom prst="rect">
            <a:avLst/>
          </a:prstGeom>
          <a:noFill/>
          <a:ln>
            <a:noFill/>
          </a:ln>
        </p:spPr>
      </p:pic>
      <p:sp>
        <p:nvSpPr>
          <p:cNvPr id="256" name="Google Shape;256;p10"/>
          <p:cNvSpPr txBox="1"/>
          <p:nvPr/>
        </p:nvSpPr>
        <p:spPr>
          <a:xfrm>
            <a:off x="4382489" y="4554513"/>
            <a:ext cx="3999011"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a:solidFill>
                  <a:srgbClr val="000000"/>
                </a:solidFill>
                <a:latin typeface="Calibri"/>
                <a:ea typeface="Calibri"/>
                <a:cs typeface="Calibri"/>
                <a:sym typeface="Calibri"/>
              </a:rPr>
              <a:t>An example of forecast mean sea level pressure (taken from part of an </a:t>
            </a:r>
            <a:r>
              <a:rPr lang="en-US" sz="1200" b="0" u="sng" strike="noStrike">
                <a:solidFill>
                  <a:srgbClr val="0052CC"/>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ECMWF mean and spread chart</a:t>
            </a:r>
            <a:r>
              <a:rPr lang="en-US" sz="1200" b="0">
                <a:solidFill>
                  <a:srgbClr val="000000"/>
                </a:solidFill>
                <a:latin typeface="Calibri"/>
                <a:ea typeface="Calibri"/>
                <a:cs typeface="Calibri"/>
                <a:sym typeface="Calibri"/>
              </a:rPr>
              <a:t>) highlighting the difference between the </a:t>
            </a:r>
            <a:r>
              <a:rPr lang="en-US" sz="1200" b="0">
                <a:solidFill>
                  <a:srgbClr val="C00000"/>
                </a:solidFill>
                <a:latin typeface="Calibri"/>
                <a:ea typeface="Calibri"/>
                <a:cs typeface="Calibri"/>
                <a:sym typeface="Calibri"/>
              </a:rPr>
              <a:t>HRES (Green) and the ensemble mean (EM, black)</a:t>
            </a:r>
            <a:r>
              <a:rPr lang="en-US" sz="1200" b="0">
                <a:solidFill>
                  <a:srgbClr val="000000"/>
                </a:solidFill>
                <a:latin typeface="Calibri"/>
                <a:ea typeface="Calibri"/>
                <a:cs typeface="Calibri"/>
                <a:sym typeface="Calibri"/>
              </a:rPr>
              <a:t>.  </a:t>
            </a:r>
            <a:r>
              <a:rPr lang="en-US" sz="1200" b="0">
                <a:solidFill>
                  <a:srgbClr val="C00000"/>
                </a:solidFill>
                <a:latin typeface="Calibri"/>
                <a:ea typeface="Calibri"/>
                <a:cs typeface="Calibri"/>
                <a:sym typeface="Calibri"/>
              </a:rPr>
              <a:t>Absolute spread of ensemble members is shown by shading.  </a:t>
            </a:r>
            <a:r>
              <a:rPr lang="en-US" sz="1200" b="0">
                <a:solidFill>
                  <a:srgbClr val="172B4D"/>
                </a:solidFill>
                <a:latin typeface="Calibri"/>
                <a:ea typeface="Calibri"/>
                <a:cs typeface="Calibri"/>
                <a:sym typeface="Calibri"/>
              </a:rPr>
              <a:t>The ensemble mean is the average over all ensemble members.  It smooths the flow more in areas of large uncertainty (spread), something that cannot be achieved with a simple filtering of single forecast.  If there is large spread, the ensemble mean can be a rather weak pattern and may not represent any of the possible states. </a:t>
            </a:r>
            <a:endParaRPr sz="12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1"/>
          <p:cNvSpPr txBox="1">
            <a:spLocks noGrp="1"/>
          </p:cNvSpPr>
          <p:nvPr>
            <p:ph type="title"/>
          </p:nvPr>
        </p:nvSpPr>
        <p:spPr>
          <a:xfrm>
            <a:off x="457200" y="13374"/>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4000"/>
              <a:buFont typeface="Calibri"/>
              <a:buNone/>
            </a:pPr>
            <a:r>
              <a:rPr lang="en-US"/>
              <a:t>Sensitivity to initial conditions</a:t>
            </a:r>
            <a:endParaRPr/>
          </a:p>
        </p:txBody>
      </p:sp>
      <p:sp>
        <p:nvSpPr>
          <p:cNvPr id="262" name="Google Shape;262;p11"/>
          <p:cNvSpPr txBox="1">
            <a:spLocks noGrp="1"/>
          </p:cNvSpPr>
          <p:nvPr>
            <p:ph type="body" idx="1"/>
          </p:nvPr>
        </p:nvSpPr>
        <p:spPr>
          <a:xfrm>
            <a:off x="395785" y="1272653"/>
            <a:ext cx="8229600" cy="45259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2000"/>
              <a:buChar char="•"/>
            </a:pPr>
            <a:r>
              <a:rPr lang="en-US" sz="2000">
                <a:latin typeface="Arial" panose="020B0604020202020204" pitchFamily="34" charset="0"/>
                <a:ea typeface="Helvetica Neue"/>
                <a:cs typeface="Arial" panose="020B0604020202020204" pitchFamily="34" charset="0"/>
                <a:sym typeface="Helvetica Neue"/>
              </a:rPr>
              <a:t>Even if the model is perfect, the state of the system –at any time- is completely determined by the initial conditions.</a:t>
            </a:r>
            <a:endParaRPr/>
          </a:p>
          <a:p>
            <a:pPr marL="342900" lvl="0" indent="-215900" algn="l" rtl="0">
              <a:spcBef>
                <a:spcPts val="400"/>
              </a:spcBef>
              <a:spcAft>
                <a:spcPts val="0"/>
              </a:spcAft>
              <a:buClr>
                <a:schemeClr val="dk1"/>
              </a:buClr>
              <a:buSzPts val="2000"/>
              <a:buNone/>
            </a:pPr>
            <a:endParaRPr sz="2000"/>
          </a:p>
        </p:txBody>
      </p:sp>
      <p:pic>
        <p:nvPicPr>
          <p:cNvPr id="263" name="Google Shape;263;p11"/>
          <p:cNvPicPr preferRelativeResize="0"/>
          <p:nvPr/>
        </p:nvPicPr>
        <p:blipFill rotWithShape="1">
          <a:blip r:embed="rId3">
            <a:alphaModFix/>
          </a:blip>
          <a:srcRect/>
          <a:stretch/>
        </p:blipFill>
        <p:spPr>
          <a:xfrm>
            <a:off x="1307703" y="2108580"/>
            <a:ext cx="6528594" cy="3909848"/>
          </a:xfrm>
          <a:prstGeom prst="rect">
            <a:avLst/>
          </a:prstGeom>
          <a:noFill/>
          <a:ln>
            <a:noFill/>
          </a:ln>
        </p:spPr>
      </p:pic>
      <p:sp>
        <p:nvSpPr>
          <p:cNvPr id="264" name="Google Shape;264;p11"/>
          <p:cNvSpPr txBox="1"/>
          <p:nvPr/>
        </p:nvSpPr>
        <p:spPr>
          <a:xfrm>
            <a:off x="6078201" y="6311377"/>
            <a:ext cx="179690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rial" panose="020B0604020202020204" pitchFamily="34" charset="0"/>
                <a:ea typeface="Helvetica Neue"/>
                <a:cs typeface="Arial" panose="020B0604020202020204" pitchFamily="34" charset="0"/>
                <a:sym typeface="Helvetica Neue"/>
              </a:rPr>
              <a:t>(Javier </a:t>
            </a:r>
            <a:r>
              <a:rPr lang="en-US" sz="1200" err="1">
                <a:solidFill>
                  <a:schemeClr val="dk1"/>
                </a:solidFill>
                <a:latin typeface="Arial" panose="020B0604020202020204" pitchFamily="34" charset="0"/>
                <a:ea typeface="Helvetica Neue"/>
                <a:cs typeface="Arial" panose="020B0604020202020204" pitchFamily="34" charset="0"/>
                <a:sym typeface="Helvetica Neue"/>
              </a:rPr>
              <a:t>Amezcua</a:t>
            </a:r>
            <a:r>
              <a:rPr lang="en-US" sz="1200">
                <a:solidFill>
                  <a:schemeClr val="dk1"/>
                </a:solidFill>
                <a:latin typeface="Arial" panose="020B0604020202020204" pitchFamily="34" charset="0"/>
                <a:ea typeface="Helvetica Neue"/>
                <a:cs typeface="Arial" panose="020B0604020202020204" pitchFamily="34" charset="0"/>
                <a:sym typeface="Helvetica Neue"/>
              </a:rPr>
              <a:t>, 2018)</a:t>
            </a:r>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
          <p:cNvSpPr txBox="1">
            <a:spLocks noGrp="1"/>
          </p:cNvSpPr>
          <p:nvPr>
            <p:ph type="title"/>
          </p:nvPr>
        </p:nvSpPr>
        <p:spPr>
          <a:xfrm>
            <a:off x="457200" y="13374"/>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4000"/>
              <a:buFont typeface="Calibri"/>
              <a:buNone/>
            </a:pPr>
            <a:r>
              <a:rPr lang="en-US"/>
              <a:t>Outline</a:t>
            </a:r>
            <a:endParaRPr/>
          </a:p>
        </p:txBody>
      </p:sp>
      <p:sp>
        <p:nvSpPr>
          <p:cNvPr id="162" name="Google Shape;162;p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lnSpcReduction="10000"/>
          </a:bodyPr>
          <a:lstStyle/>
          <a:p>
            <a:pPr marL="342900" lvl="0" indent="-342900" algn="l" rtl="0">
              <a:spcBef>
                <a:spcPts val="0"/>
              </a:spcBef>
              <a:spcAft>
                <a:spcPts val="0"/>
              </a:spcAft>
              <a:buClr>
                <a:schemeClr val="bg1">
                  <a:lumMod val="65000"/>
                </a:schemeClr>
              </a:buClr>
              <a:buSzPts val="3200"/>
              <a:buChar char="•"/>
            </a:pPr>
            <a:r>
              <a:rPr lang="en-US">
                <a:solidFill>
                  <a:schemeClr val="bg1">
                    <a:lumMod val="75000"/>
                  </a:schemeClr>
                </a:solidFill>
              </a:rPr>
              <a:t>Numerical Weather Prediction</a:t>
            </a:r>
          </a:p>
          <a:p>
            <a:pPr marL="342900" lvl="0" indent="-342900" algn="l" rtl="0">
              <a:spcBef>
                <a:spcPts val="0"/>
              </a:spcBef>
              <a:spcAft>
                <a:spcPts val="0"/>
              </a:spcAft>
              <a:buClr>
                <a:schemeClr val="bg1">
                  <a:lumMod val="65000"/>
                </a:schemeClr>
              </a:buClr>
              <a:buSzPts val="3200"/>
              <a:buChar char="•"/>
            </a:pPr>
            <a:r>
              <a:rPr lang="en-US">
                <a:solidFill>
                  <a:schemeClr val="bg1">
                    <a:lumMod val="75000"/>
                  </a:schemeClr>
                </a:solidFill>
              </a:rPr>
              <a:t>Observations</a:t>
            </a:r>
            <a:endParaRPr>
              <a:solidFill>
                <a:schemeClr val="bg1">
                  <a:lumMod val="75000"/>
                </a:schemeClr>
              </a:solidFill>
            </a:endParaRPr>
          </a:p>
          <a:p>
            <a:pPr marL="342900" lvl="0" indent="-342900" algn="l" rtl="0">
              <a:spcBef>
                <a:spcPts val="640"/>
              </a:spcBef>
              <a:spcAft>
                <a:spcPts val="0"/>
              </a:spcAft>
              <a:buClr>
                <a:schemeClr val="bg1">
                  <a:lumMod val="65000"/>
                </a:schemeClr>
              </a:buClr>
              <a:buSzPts val="3200"/>
              <a:buChar char="•"/>
            </a:pPr>
            <a:r>
              <a:rPr lang="en-US">
                <a:solidFill>
                  <a:schemeClr val="bg1">
                    <a:lumMod val="75000"/>
                  </a:schemeClr>
                </a:solidFill>
              </a:rPr>
              <a:t>Models</a:t>
            </a:r>
            <a:endParaRPr>
              <a:solidFill>
                <a:schemeClr val="bg1">
                  <a:lumMod val="75000"/>
                </a:schemeClr>
              </a:solidFill>
            </a:endParaRPr>
          </a:p>
          <a:p>
            <a:pPr marL="342900" lvl="0" indent="-342900" algn="l" rtl="0">
              <a:spcBef>
                <a:spcPts val="640"/>
              </a:spcBef>
              <a:spcAft>
                <a:spcPts val="0"/>
              </a:spcAft>
              <a:buClr>
                <a:schemeClr val="tx1"/>
              </a:buClr>
              <a:buSzPts val="3200"/>
              <a:buChar char="•"/>
            </a:pPr>
            <a:r>
              <a:rPr lang="en-US">
                <a:solidFill>
                  <a:schemeClr val="tx1"/>
                </a:solidFill>
              </a:rPr>
              <a:t>Data assimilation methods explained using Bayes Theorem</a:t>
            </a:r>
            <a:endParaRPr>
              <a:solidFill>
                <a:schemeClr val="tx1"/>
              </a:solidFill>
            </a:endParaRPr>
          </a:p>
          <a:p>
            <a:pPr marL="342900" lvl="0" indent="-342900" algn="l" rtl="0">
              <a:spcBef>
                <a:spcPts val="640"/>
              </a:spcBef>
              <a:spcAft>
                <a:spcPts val="0"/>
              </a:spcAft>
              <a:buClr>
                <a:schemeClr val="bg1">
                  <a:lumMod val="65000"/>
                </a:schemeClr>
              </a:buClr>
              <a:buSzPts val="3200"/>
              <a:buChar char="•"/>
            </a:pPr>
            <a:r>
              <a:rPr lang="en-US">
                <a:solidFill>
                  <a:schemeClr val="bg1">
                    <a:lumMod val="75000"/>
                  </a:schemeClr>
                </a:solidFill>
              </a:rPr>
              <a:t>Components of data assimilation system</a:t>
            </a:r>
            <a:endParaRPr>
              <a:solidFill>
                <a:schemeClr val="bg1">
                  <a:lumMod val="75000"/>
                </a:schemeClr>
              </a:solidFill>
            </a:endParaRPr>
          </a:p>
          <a:p>
            <a:pPr marL="342900" lvl="0" indent="-342900" algn="l" rtl="0">
              <a:spcBef>
                <a:spcPts val="640"/>
              </a:spcBef>
              <a:spcAft>
                <a:spcPts val="0"/>
              </a:spcAft>
              <a:buClr>
                <a:schemeClr val="bg1">
                  <a:lumMod val="65000"/>
                </a:schemeClr>
              </a:buClr>
              <a:buSzPts val="3200"/>
              <a:buChar char="•"/>
            </a:pPr>
            <a:r>
              <a:rPr lang="en-US">
                <a:solidFill>
                  <a:schemeClr val="bg1">
                    <a:lumMod val="75000"/>
                  </a:schemeClr>
                </a:solidFill>
              </a:rPr>
              <a:t>JEDI data assimilation system (used in the hands-on session)</a:t>
            </a:r>
          </a:p>
          <a:p>
            <a:pPr marL="342900" lvl="0" indent="-342900" algn="l" rtl="0">
              <a:spcBef>
                <a:spcPts val="640"/>
              </a:spcBef>
              <a:spcAft>
                <a:spcPts val="0"/>
              </a:spcAft>
              <a:buClr>
                <a:schemeClr val="bg1">
                  <a:lumMod val="65000"/>
                </a:schemeClr>
              </a:buClr>
              <a:buSzPts val="3200"/>
              <a:buChar char="•"/>
            </a:pPr>
            <a:r>
              <a:rPr lang="en-US">
                <a:solidFill>
                  <a:schemeClr val="bg1">
                    <a:lumMod val="75000"/>
                  </a:schemeClr>
                </a:solidFill>
              </a:rPr>
              <a:t>GNSS Radio Occultation assimilation</a:t>
            </a:r>
            <a:endParaRPr>
              <a:solidFill>
                <a:schemeClr val="bg1">
                  <a:lumMod val="75000"/>
                </a:schemeClr>
              </a:solidFill>
            </a:endParaRPr>
          </a:p>
        </p:txBody>
      </p:sp>
      <p:pic>
        <p:nvPicPr>
          <p:cNvPr id="163" name="Google Shape;163;p2" descr="JCSDA_transp.png"/>
          <p:cNvPicPr preferRelativeResize="0"/>
          <p:nvPr/>
        </p:nvPicPr>
        <p:blipFill rotWithShape="1">
          <a:blip r:embed="rId3">
            <a:alphaModFix/>
          </a:blip>
          <a:srcRect/>
          <a:stretch/>
        </p:blipFill>
        <p:spPr>
          <a:xfrm>
            <a:off x="7924800" y="0"/>
            <a:ext cx="1143000" cy="1143000"/>
          </a:xfrm>
          <a:prstGeom prst="rect">
            <a:avLst/>
          </a:prstGeom>
          <a:noFill/>
          <a:ln>
            <a:noFill/>
          </a:ln>
          <a:effectLst>
            <a:outerShdw blurRad="50800" dist="203200" dir="8100000" algn="tr" rotWithShape="0">
              <a:srgbClr val="000000">
                <a:alpha val="40000"/>
              </a:srgbClr>
            </a:outerShdw>
          </a:effectLst>
        </p:spPr>
      </p:pic>
    </p:spTree>
    <p:extLst>
      <p:ext uri="{BB962C8B-B14F-4D97-AF65-F5344CB8AC3E}">
        <p14:creationId xmlns:p14="http://schemas.microsoft.com/office/powerpoint/2010/main" val="10674481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2"/>
          <p:cNvSpPr txBox="1">
            <a:spLocks noGrp="1"/>
          </p:cNvSpPr>
          <p:nvPr>
            <p:ph type="title"/>
          </p:nvPr>
        </p:nvSpPr>
        <p:spPr>
          <a:xfrm>
            <a:off x="457200" y="13374"/>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4000"/>
              <a:buFont typeface="Calibri"/>
              <a:buNone/>
            </a:pPr>
            <a:r>
              <a:rPr lang="en-US"/>
              <a:t>Data Assimilation</a:t>
            </a:r>
            <a:endParaRPr/>
          </a:p>
        </p:txBody>
      </p:sp>
      <p:sp>
        <p:nvSpPr>
          <p:cNvPr id="271" name="Google Shape;271;p12"/>
          <p:cNvSpPr>
            <a:spLocks noGrp="1"/>
          </p:cNvSpPr>
          <p:nvPr>
            <p:ph type="sldNum" idx="12"/>
          </p:nvPr>
        </p:nvSpPr>
        <p:spPr>
          <a:xfrm>
            <a:off x="8686800" y="6172200"/>
            <a:ext cx="457200" cy="457200"/>
          </a:xfrm>
          <a:prstGeom prst="ellipse">
            <a:avLst/>
          </a:prstGeom>
          <a:solidFill>
            <a:schemeClr val="accent1"/>
          </a:solidFill>
          <a:ln>
            <a:noFill/>
          </a:ln>
        </p:spPr>
        <p:txBody>
          <a:bodyPr spcFirstLastPara="1" wrap="square" lIns="0" tIns="0" rIns="0" bIns="0" anchor="ctr" anchorCtr="1">
            <a:noAutofit/>
          </a:bodyPr>
          <a:lstStyle/>
          <a:p>
            <a:pPr marL="0" marR="0" lvl="0" indent="0" algn="ctr" rtl="0">
              <a:spcBef>
                <a:spcPts val="0"/>
              </a:spcBef>
              <a:spcAft>
                <a:spcPts val="0"/>
              </a:spcAft>
              <a:buNone/>
            </a:pPr>
            <a:fld id="{00000000-1234-1234-1234-123412341234}" type="slidenum">
              <a:rPr lang="en-US" sz="1400">
                <a:solidFill>
                  <a:srgbClr val="FFFFFF"/>
                </a:solidFill>
                <a:latin typeface="Libre Franklin"/>
                <a:ea typeface="Libre Franklin"/>
                <a:cs typeface="Libre Franklin"/>
                <a:sym typeface="Libre Franklin"/>
              </a:rPr>
              <a:t>25</a:t>
            </a:fld>
            <a:endParaRPr sz="1400">
              <a:solidFill>
                <a:srgbClr val="FFFFFF"/>
              </a:solidFill>
              <a:latin typeface="Libre Franklin"/>
              <a:ea typeface="Libre Franklin"/>
              <a:cs typeface="Libre Franklin"/>
              <a:sym typeface="Libre Franklin"/>
            </a:endParaRPr>
          </a:p>
        </p:txBody>
      </p:sp>
      <p:grpSp>
        <p:nvGrpSpPr>
          <p:cNvPr id="272" name="Google Shape;272;p12"/>
          <p:cNvGrpSpPr/>
          <p:nvPr/>
        </p:nvGrpSpPr>
        <p:grpSpPr>
          <a:xfrm>
            <a:off x="457200" y="1173756"/>
            <a:ext cx="8229600" cy="1569444"/>
            <a:chOff x="457200" y="1371600"/>
            <a:chExt cx="8229600" cy="1569444"/>
          </a:xfrm>
        </p:grpSpPr>
        <p:pic>
          <p:nvPicPr>
            <p:cNvPr id="273" name="Google Shape;273;p12" descr="nanjing_dust.png"/>
            <p:cNvPicPr preferRelativeResize="0"/>
            <p:nvPr/>
          </p:nvPicPr>
          <p:blipFill rotWithShape="1">
            <a:blip r:embed="rId3">
              <a:alphaModFix/>
            </a:blip>
            <a:srcRect/>
            <a:stretch/>
          </p:blipFill>
          <p:spPr>
            <a:xfrm>
              <a:off x="457200" y="1680801"/>
              <a:ext cx="3015048" cy="1162050"/>
            </a:xfrm>
            <a:prstGeom prst="rect">
              <a:avLst/>
            </a:prstGeom>
            <a:noFill/>
            <a:ln>
              <a:noFill/>
            </a:ln>
          </p:spPr>
        </p:pic>
        <p:pic>
          <p:nvPicPr>
            <p:cNvPr id="274" name="Google Shape;274;p12"/>
            <p:cNvPicPr preferRelativeResize="0"/>
            <p:nvPr/>
          </p:nvPicPr>
          <p:blipFill rotWithShape="1">
            <a:blip r:embed="rId4">
              <a:alphaModFix/>
            </a:blip>
            <a:srcRect/>
            <a:stretch/>
          </p:blipFill>
          <p:spPr>
            <a:xfrm>
              <a:off x="3733800" y="1376001"/>
              <a:ext cx="2387600" cy="1565043"/>
            </a:xfrm>
            <a:prstGeom prst="rect">
              <a:avLst/>
            </a:prstGeom>
            <a:noFill/>
            <a:ln>
              <a:noFill/>
            </a:ln>
          </p:spPr>
        </p:pic>
        <p:pic>
          <p:nvPicPr>
            <p:cNvPr id="275" name="Google Shape;275;p12"/>
            <p:cNvPicPr preferRelativeResize="0"/>
            <p:nvPr/>
          </p:nvPicPr>
          <p:blipFill rotWithShape="1">
            <a:blip r:embed="rId5">
              <a:alphaModFix/>
            </a:blip>
            <a:srcRect/>
            <a:stretch/>
          </p:blipFill>
          <p:spPr>
            <a:xfrm>
              <a:off x="6400800" y="1371600"/>
              <a:ext cx="2286000" cy="1524000"/>
            </a:xfrm>
            <a:prstGeom prst="rect">
              <a:avLst/>
            </a:prstGeom>
            <a:noFill/>
            <a:ln>
              <a:noFill/>
            </a:ln>
          </p:spPr>
        </p:pic>
        <p:sp>
          <p:nvSpPr>
            <p:cNvPr id="276" name="Google Shape;276;p12"/>
            <p:cNvSpPr txBox="1"/>
            <p:nvPr/>
          </p:nvSpPr>
          <p:spPr>
            <a:xfrm>
              <a:off x="3429000" y="1985601"/>
              <a:ext cx="32573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t>
              </a:r>
              <a:endParaRPr/>
            </a:p>
          </p:txBody>
        </p:sp>
        <p:sp>
          <p:nvSpPr>
            <p:cNvPr id="277" name="Google Shape;277;p12"/>
            <p:cNvSpPr txBox="1"/>
            <p:nvPr/>
          </p:nvSpPr>
          <p:spPr>
            <a:xfrm>
              <a:off x="6096000" y="1985601"/>
              <a:ext cx="31946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t>
              </a:r>
              <a:endParaRPr/>
            </a:p>
          </p:txBody>
        </p:sp>
      </p:grpSp>
      <p:sp>
        <p:nvSpPr>
          <p:cNvPr id="278" name="Google Shape;278;p12"/>
          <p:cNvSpPr txBox="1"/>
          <p:nvPr/>
        </p:nvSpPr>
        <p:spPr>
          <a:xfrm>
            <a:off x="4034624" y="2788622"/>
            <a:ext cx="1982516" cy="1138773"/>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Background (x</a:t>
            </a:r>
            <a:r>
              <a:rPr lang="en-US" sz="1600" baseline="-25000">
                <a:solidFill>
                  <a:schemeClr val="dk1"/>
                </a:solidFill>
                <a:latin typeface="Calibri"/>
                <a:ea typeface="Calibri"/>
                <a:cs typeface="Calibri"/>
                <a:sym typeface="Calibri"/>
              </a:rPr>
              <a:t>b</a:t>
            </a:r>
            <a:r>
              <a:rPr lang="en-US" sz="1600">
                <a:solidFill>
                  <a:schemeClr val="dk1"/>
                </a:solidFill>
                <a:latin typeface="Calibri"/>
                <a:ea typeface="Calibri"/>
                <a:cs typeface="Calibri"/>
                <a:sym typeface="Calibri"/>
              </a:rPr>
              <a:t>) (a prior): </a:t>
            </a:r>
            <a:r>
              <a:rPr lang="en-US" sz="1200">
                <a:solidFill>
                  <a:schemeClr val="dk1"/>
                </a:solidFill>
                <a:latin typeface="Calibri"/>
                <a:ea typeface="Calibri"/>
                <a:cs typeface="Calibri"/>
                <a:sym typeface="Calibri"/>
              </a:rPr>
              <a:t>gives a complete description of the atmosphere, but errors grow rapidly in time</a:t>
            </a:r>
            <a:endParaRPr/>
          </a:p>
        </p:txBody>
      </p:sp>
      <p:sp>
        <p:nvSpPr>
          <p:cNvPr id="279" name="Google Shape;279;p12"/>
          <p:cNvSpPr txBox="1"/>
          <p:nvPr/>
        </p:nvSpPr>
        <p:spPr>
          <a:xfrm>
            <a:off x="1016442" y="2819400"/>
            <a:ext cx="2107758" cy="1077218"/>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Observations (y): </a:t>
            </a:r>
            <a:r>
              <a:rPr lang="en-US" sz="1200">
                <a:solidFill>
                  <a:schemeClr val="dk1"/>
                </a:solidFill>
                <a:latin typeface="Calibri"/>
                <a:ea typeface="Calibri"/>
                <a:cs typeface="Calibri"/>
                <a:sym typeface="Calibri"/>
              </a:rPr>
              <a:t>provide an incomplete description of the atmospheric state, but bring up to date information</a:t>
            </a:r>
            <a:endParaRPr/>
          </a:p>
        </p:txBody>
      </p:sp>
      <p:sp>
        <p:nvSpPr>
          <p:cNvPr id="280" name="Google Shape;280;p12"/>
          <p:cNvSpPr txBox="1"/>
          <p:nvPr/>
        </p:nvSpPr>
        <p:spPr>
          <a:xfrm>
            <a:off x="1205382" y="4495800"/>
            <a:ext cx="4357218" cy="8002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Data assimilation: </a:t>
            </a:r>
            <a:r>
              <a:rPr lang="en-US" sz="1400">
                <a:solidFill>
                  <a:schemeClr val="dk1"/>
                </a:solidFill>
                <a:latin typeface="Calibri"/>
                <a:ea typeface="Calibri"/>
                <a:cs typeface="Calibri"/>
                <a:sym typeface="Calibri"/>
              </a:rPr>
              <a:t>combines these two sources of information to produce an optimal (best) estimate of the atmospheric state </a:t>
            </a:r>
            <a:endParaRPr/>
          </a:p>
        </p:txBody>
      </p:sp>
      <p:sp>
        <p:nvSpPr>
          <p:cNvPr id="281" name="Google Shape;281;p12"/>
          <p:cNvSpPr txBox="1"/>
          <p:nvPr/>
        </p:nvSpPr>
        <p:spPr>
          <a:xfrm>
            <a:off x="6975944" y="2971800"/>
            <a:ext cx="1282700" cy="646331"/>
          </a:xfrm>
          <a:prstGeom prst="rect">
            <a:avLst/>
          </a:prstGeom>
          <a:noFill/>
          <a:ln w="9525" cap="flat" cmpd="sng">
            <a:solidFill>
              <a:srgbClr val="1F497D"/>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Analysis (x</a:t>
            </a:r>
            <a:r>
              <a:rPr lang="en-US" sz="1800" baseline="-25000">
                <a:solidFill>
                  <a:schemeClr val="dk1"/>
                </a:solidFill>
                <a:latin typeface="Calibri"/>
                <a:ea typeface="Calibri"/>
                <a:cs typeface="Calibri"/>
                <a:sym typeface="Calibri"/>
              </a:rPr>
              <a:t>a </a:t>
            </a:r>
            <a:r>
              <a:rPr lang="en-US" sz="1800">
                <a:solidFill>
                  <a:schemeClr val="dk1"/>
                </a:solidFill>
                <a:latin typeface="Calibri"/>
                <a:ea typeface="Calibri"/>
                <a:cs typeface="Calibri"/>
                <a:sym typeface="Calibri"/>
              </a:rPr>
              <a:t>at t=t</a:t>
            </a:r>
            <a:r>
              <a:rPr lang="en-US" sz="1800" baseline="-25000">
                <a:solidFill>
                  <a:schemeClr val="dk1"/>
                </a:solidFill>
                <a:latin typeface="Calibri"/>
                <a:ea typeface="Calibri"/>
                <a:cs typeface="Calibri"/>
                <a:sym typeface="Calibri"/>
              </a:rPr>
              <a:t>0</a:t>
            </a:r>
            <a:r>
              <a:rPr lang="en-US" sz="1800">
                <a:solidFill>
                  <a:schemeClr val="dk1"/>
                </a:solidFill>
                <a:latin typeface="Calibri"/>
                <a:ea typeface="Calibri"/>
                <a:cs typeface="Calibri"/>
                <a:sym typeface="Calibri"/>
              </a:rPr>
              <a:t>)</a:t>
            </a:r>
            <a:endParaRPr/>
          </a:p>
        </p:txBody>
      </p:sp>
      <p:sp>
        <p:nvSpPr>
          <p:cNvPr id="282" name="Google Shape;282;p12"/>
          <p:cNvSpPr/>
          <p:nvPr/>
        </p:nvSpPr>
        <p:spPr>
          <a:xfrm rot="5400000">
            <a:off x="3124200" y="2286001"/>
            <a:ext cx="457200" cy="3962400"/>
          </a:xfrm>
          <a:prstGeom prst="rightBrace">
            <a:avLst>
              <a:gd name="adj1" fmla="val 8333"/>
              <a:gd name="adj2" fmla="val 50000"/>
            </a:avLst>
          </a:prstGeom>
          <a:no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83" name="Google Shape;283;p12"/>
          <p:cNvSpPr/>
          <p:nvPr/>
        </p:nvSpPr>
        <p:spPr>
          <a:xfrm>
            <a:off x="6328267" y="3148399"/>
            <a:ext cx="449866" cy="293132"/>
          </a:xfrm>
          <a:prstGeom prst="rightArrow">
            <a:avLst>
              <a:gd name="adj1" fmla="val 5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4" name="Google Shape;284;p12"/>
          <p:cNvSpPr txBox="1"/>
          <p:nvPr/>
        </p:nvSpPr>
        <p:spPr>
          <a:xfrm>
            <a:off x="7010400" y="5638800"/>
            <a:ext cx="12573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008000"/>
                </a:solidFill>
                <a:latin typeface="Calibri"/>
                <a:ea typeface="Calibri"/>
                <a:cs typeface="Calibri"/>
                <a:sym typeface="Calibri"/>
              </a:rPr>
              <a:t>Forecast</a:t>
            </a:r>
            <a:endParaRPr/>
          </a:p>
          <a:p>
            <a:pPr marL="0" marR="0" lvl="0" indent="0" algn="ctr" rtl="0">
              <a:spcBef>
                <a:spcPts val="0"/>
              </a:spcBef>
              <a:spcAft>
                <a:spcPts val="0"/>
              </a:spcAft>
              <a:buNone/>
            </a:pPr>
            <a:r>
              <a:rPr lang="en-US" sz="1800">
                <a:solidFill>
                  <a:srgbClr val="008000"/>
                </a:solidFill>
                <a:latin typeface="Calibri"/>
                <a:ea typeface="Calibri"/>
                <a:cs typeface="Calibri"/>
                <a:sym typeface="Calibri"/>
              </a:rPr>
              <a:t>(x</a:t>
            </a:r>
            <a:r>
              <a:rPr lang="en-US" sz="1800" baseline="-25000">
                <a:solidFill>
                  <a:srgbClr val="008000"/>
                </a:solidFill>
                <a:latin typeface="Calibri"/>
                <a:ea typeface="Calibri"/>
                <a:cs typeface="Calibri"/>
                <a:sym typeface="Calibri"/>
              </a:rPr>
              <a:t>t</a:t>
            </a:r>
            <a:r>
              <a:rPr lang="en-US" sz="1800">
                <a:solidFill>
                  <a:srgbClr val="008000"/>
                </a:solidFill>
                <a:latin typeface="Calibri"/>
                <a:ea typeface="Calibri"/>
                <a:cs typeface="Calibri"/>
                <a:sym typeface="Calibri"/>
              </a:rPr>
              <a:t>)</a:t>
            </a:r>
            <a:endParaRPr/>
          </a:p>
        </p:txBody>
      </p:sp>
      <p:sp>
        <p:nvSpPr>
          <p:cNvPr id="285" name="Google Shape;285;p12"/>
          <p:cNvSpPr/>
          <p:nvPr/>
        </p:nvSpPr>
        <p:spPr>
          <a:xfrm>
            <a:off x="7467600" y="5181600"/>
            <a:ext cx="304800" cy="381001"/>
          </a:xfrm>
          <a:prstGeom prst="downArrow">
            <a:avLst>
              <a:gd name="adj1" fmla="val 50000"/>
              <a:gd name="adj2" fmla="val 50000"/>
            </a:avLst>
          </a:prstGeom>
          <a:solidFill>
            <a:srgbClr val="0080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6" name="Google Shape;286;p12"/>
          <p:cNvSpPr txBox="1"/>
          <p:nvPr/>
        </p:nvSpPr>
        <p:spPr>
          <a:xfrm>
            <a:off x="8267700" y="3141076"/>
            <a:ext cx="10668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dk1"/>
                </a:solidFill>
                <a:latin typeface="Calibri"/>
                <a:ea typeface="Calibri"/>
                <a:cs typeface="Calibri"/>
                <a:sym typeface="Calibri"/>
              </a:rPr>
              <a:t>Current</a:t>
            </a:r>
            <a:endParaRPr/>
          </a:p>
        </p:txBody>
      </p:sp>
      <p:sp>
        <p:nvSpPr>
          <p:cNvPr id="287" name="Google Shape;287;p12"/>
          <p:cNvSpPr txBox="1"/>
          <p:nvPr/>
        </p:nvSpPr>
        <p:spPr>
          <a:xfrm>
            <a:off x="914400" y="5334000"/>
            <a:ext cx="5334000" cy="1138773"/>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x</a:t>
            </a:r>
            <a:r>
              <a:rPr lang="en-US" sz="1800" baseline="-25000">
                <a:solidFill>
                  <a:schemeClr val="dk1"/>
                </a:solidFill>
                <a:latin typeface="Calibri"/>
                <a:ea typeface="Calibri"/>
                <a:cs typeface="Calibri"/>
                <a:sym typeface="Calibri"/>
              </a:rPr>
              <a:t>a</a:t>
            </a:r>
            <a:r>
              <a:rPr lang="en-US" sz="1800">
                <a:solidFill>
                  <a:schemeClr val="dk1"/>
                </a:solidFill>
                <a:latin typeface="Calibri"/>
                <a:ea typeface="Calibri"/>
                <a:cs typeface="Calibri"/>
                <a:sym typeface="Calibri"/>
              </a:rPr>
              <a:t>= w</a:t>
            </a:r>
            <a:r>
              <a:rPr lang="en-US" sz="1800" baseline="-25000">
                <a:solidFill>
                  <a:schemeClr val="dk1"/>
                </a:solidFill>
                <a:latin typeface="Calibri"/>
                <a:ea typeface="Calibri"/>
                <a:cs typeface="Calibri"/>
                <a:sym typeface="Calibri"/>
              </a:rPr>
              <a:t>b</a:t>
            </a:r>
            <a:r>
              <a:rPr lang="en-US" sz="1800">
                <a:solidFill>
                  <a:schemeClr val="dk1"/>
                </a:solidFill>
                <a:latin typeface="Calibri"/>
                <a:ea typeface="Calibri"/>
                <a:cs typeface="Calibri"/>
                <a:sym typeface="Calibri"/>
              </a:rPr>
              <a:t>x</a:t>
            </a:r>
            <a:r>
              <a:rPr lang="en-US" sz="1800" baseline="-25000">
                <a:solidFill>
                  <a:schemeClr val="dk1"/>
                </a:solidFill>
                <a:latin typeface="Calibri"/>
                <a:ea typeface="Calibri"/>
                <a:cs typeface="Calibri"/>
                <a:sym typeface="Calibri"/>
              </a:rPr>
              <a:t>b </a:t>
            </a:r>
            <a:r>
              <a:rPr lang="en-US" sz="1800">
                <a:solidFill>
                  <a:schemeClr val="dk1"/>
                </a:solidFill>
                <a:latin typeface="Calibri"/>
                <a:ea typeface="Calibri"/>
                <a:cs typeface="Calibri"/>
                <a:sym typeface="Calibri"/>
              </a:rPr>
              <a:t>+ w</a:t>
            </a:r>
            <a:r>
              <a:rPr lang="en-US" sz="1800" baseline="-25000">
                <a:solidFill>
                  <a:schemeClr val="dk1"/>
                </a:solidFill>
                <a:latin typeface="Calibri"/>
                <a:ea typeface="Calibri"/>
                <a:cs typeface="Calibri"/>
                <a:sym typeface="Calibri"/>
              </a:rPr>
              <a:t>o</a:t>
            </a:r>
            <a:r>
              <a:rPr lang="en-US" sz="1800">
                <a:solidFill>
                  <a:schemeClr val="dk1"/>
                </a:solidFill>
                <a:latin typeface="Calibri"/>
                <a:ea typeface="Calibri"/>
                <a:cs typeface="Calibri"/>
                <a:sym typeface="Calibri"/>
              </a:rPr>
              <a:t>y = x</a:t>
            </a:r>
            <a:r>
              <a:rPr lang="en-US" sz="1800" baseline="-25000">
                <a:solidFill>
                  <a:schemeClr val="dk1"/>
                </a:solidFill>
                <a:latin typeface="Calibri"/>
                <a:ea typeface="Calibri"/>
                <a:cs typeface="Calibri"/>
                <a:sym typeface="Calibri"/>
              </a:rPr>
              <a:t>b </a:t>
            </a:r>
            <a:r>
              <a:rPr lang="en-US" sz="1800">
                <a:solidFill>
                  <a:schemeClr val="dk1"/>
                </a:solidFill>
                <a:latin typeface="Calibri"/>
                <a:ea typeface="Calibri"/>
                <a:cs typeface="Calibri"/>
                <a:sym typeface="Calibri"/>
              </a:rPr>
              <a:t>+ K(y-x</a:t>
            </a:r>
            <a:r>
              <a:rPr lang="en-US" sz="1800" baseline="-25000">
                <a:solidFill>
                  <a:schemeClr val="dk1"/>
                </a:solidFill>
                <a:latin typeface="Calibri"/>
                <a:ea typeface="Calibri"/>
                <a:cs typeface="Calibri"/>
                <a:sym typeface="Calibri"/>
              </a:rPr>
              <a:t>b</a:t>
            </a:r>
            <a:r>
              <a:rPr lang="en-US" sz="1800">
                <a:solidFill>
                  <a:schemeClr val="dk1"/>
                </a:solidFill>
                <a:latin typeface="Calibri"/>
                <a:ea typeface="Calibri"/>
                <a:cs typeface="Calibri"/>
                <a:sym typeface="Calibri"/>
              </a:rPr>
              <a:t>)</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285750" marR="0" lvl="0" indent="-285750" algn="ctr" rtl="0">
              <a:spcBef>
                <a:spcPts val="0"/>
              </a:spcBef>
              <a:spcAft>
                <a:spcPts val="0"/>
              </a:spcAft>
              <a:buClr>
                <a:schemeClr val="dk1"/>
              </a:buClr>
              <a:buSzPts val="1600"/>
              <a:buFont typeface="Noto Sans Symbols"/>
              <a:buChar char="✔"/>
            </a:pPr>
            <a:r>
              <a:rPr lang="en-US" sz="1600">
                <a:solidFill>
                  <a:schemeClr val="dk1"/>
                </a:solidFill>
                <a:latin typeface="Calibri"/>
                <a:ea typeface="Calibri"/>
                <a:cs typeface="Calibri"/>
                <a:sym typeface="Calibri"/>
              </a:rPr>
              <a:t>How to find optimal weighting for background information and observations?</a:t>
            </a:r>
            <a:endParaRPr/>
          </a:p>
        </p:txBody>
      </p:sp>
      <p:grpSp>
        <p:nvGrpSpPr>
          <p:cNvPr id="288" name="Google Shape;288;p12"/>
          <p:cNvGrpSpPr/>
          <p:nvPr/>
        </p:nvGrpSpPr>
        <p:grpSpPr>
          <a:xfrm>
            <a:off x="7010400" y="4343400"/>
            <a:ext cx="1371600" cy="685800"/>
            <a:chOff x="7010400" y="4343400"/>
            <a:chExt cx="1371600" cy="685800"/>
          </a:xfrm>
        </p:grpSpPr>
        <p:sp>
          <p:nvSpPr>
            <p:cNvPr id="289" name="Google Shape;289;p12"/>
            <p:cNvSpPr txBox="1"/>
            <p:nvPr/>
          </p:nvSpPr>
          <p:spPr>
            <a:xfrm>
              <a:off x="7143938" y="4419600"/>
              <a:ext cx="123806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008000"/>
                  </a:solidFill>
                  <a:latin typeface="Calibri"/>
                  <a:ea typeface="Calibri"/>
                  <a:cs typeface="Calibri"/>
                  <a:sym typeface="Calibri"/>
                </a:rPr>
                <a:t>Forecast model</a:t>
              </a:r>
              <a:endParaRPr/>
            </a:p>
          </p:txBody>
        </p:sp>
        <p:sp>
          <p:nvSpPr>
            <p:cNvPr id="290" name="Google Shape;290;p12"/>
            <p:cNvSpPr/>
            <p:nvPr/>
          </p:nvSpPr>
          <p:spPr>
            <a:xfrm>
              <a:off x="7010400" y="4343400"/>
              <a:ext cx="1143000" cy="685800"/>
            </a:xfrm>
            <a:prstGeom prst="ellipse">
              <a:avLst/>
            </a:prstGeom>
            <a:noFill/>
            <a:ln w="9525" cap="flat" cmpd="sng">
              <a:solidFill>
                <a:srgbClr val="008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91" name="Google Shape;291;p12"/>
          <p:cNvSpPr/>
          <p:nvPr/>
        </p:nvSpPr>
        <p:spPr>
          <a:xfrm>
            <a:off x="7467600" y="3810000"/>
            <a:ext cx="304800" cy="381001"/>
          </a:xfrm>
          <a:prstGeom prst="downArrow">
            <a:avLst>
              <a:gd name="adj1" fmla="val 50000"/>
              <a:gd name="adj2" fmla="val 50000"/>
            </a:avLst>
          </a:prstGeom>
          <a:solidFill>
            <a:srgbClr val="0080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2" name="Google Shape;292;p12"/>
          <p:cNvSpPr txBox="1"/>
          <p:nvPr/>
        </p:nvSpPr>
        <p:spPr>
          <a:xfrm>
            <a:off x="8329309" y="5691420"/>
            <a:ext cx="10668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dk1"/>
                </a:solidFill>
                <a:latin typeface="Calibri"/>
                <a:ea typeface="Calibri"/>
                <a:cs typeface="Calibri"/>
                <a:sym typeface="Calibri"/>
              </a:rPr>
              <a:t>Future</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13"/>
          <p:cNvSpPr txBox="1">
            <a:spLocks noGrp="1"/>
          </p:cNvSpPr>
          <p:nvPr>
            <p:ph type="title"/>
          </p:nvPr>
        </p:nvSpPr>
        <p:spPr>
          <a:xfrm>
            <a:off x="457200" y="13374"/>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4000"/>
              <a:buFont typeface="Calibri"/>
              <a:buNone/>
            </a:pPr>
            <a:r>
              <a:rPr lang="en-US"/>
              <a:t>Bayes theorem</a:t>
            </a:r>
            <a:endParaRPr/>
          </a:p>
        </p:txBody>
      </p:sp>
      <p:sp>
        <p:nvSpPr>
          <p:cNvPr id="298" name="Google Shape;298;p13"/>
          <p:cNvSpPr txBox="1">
            <a:spLocks noGrp="1"/>
          </p:cNvSpPr>
          <p:nvPr>
            <p:ph type="body" idx="1"/>
          </p:nvPr>
        </p:nvSpPr>
        <p:spPr>
          <a:xfrm>
            <a:off x="457200" y="1600200"/>
            <a:ext cx="8229600" cy="4525963"/>
          </a:xfrm>
          <a:prstGeom prst="rect">
            <a:avLst/>
          </a:prstGeom>
          <a:blipFill rotWithShape="1">
            <a:blip r:embed="rId3">
              <a:alphaModFix/>
            </a:blip>
            <a:stretch>
              <a:fillRect l="-1851" t="-1680" r="-1541"/>
            </a:stretch>
          </a:blip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3200"/>
              <a:buChar char="•"/>
            </a:pPr>
            <a:r>
              <a:rPr lang="en-US" dirty="0"/>
              <a:t> </a:t>
            </a: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14"/>
          <p:cNvSpPr txBox="1">
            <a:spLocks noGrp="1"/>
          </p:cNvSpPr>
          <p:nvPr>
            <p:ph type="title"/>
          </p:nvPr>
        </p:nvSpPr>
        <p:spPr>
          <a:xfrm>
            <a:off x="457200" y="13374"/>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4000"/>
              <a:buFont typeface="Calibri"/>
              <a:buNone/>
            </a:pPr>
            <a:r>
              <a:rPr lang="en-US"/>
              <a:t>DA using Bayes Theorem</a:t>
            </a:r>
            <a:endParaRPr/>
          </a:p>
        </p:txBody>
      </p:sp>
      <p:sp>
        <p:nvSpPr>
          <p:cNvPr id="304" name="Google Shape;304;p14"/>
          <p:cNvSpPr txBox="1">
            <a:spLocks noGrp="1"/>
          </p:cNvSpPr>
          <p:nvPr>
            <p:ph type="body" idx="1"/>
          </p:nvPr>
        </p:nvSpPr>
        <p:spPr>
          <a:xfrm>
            <a:off x="409433" y="2364472"/>
            <a:ext cx="8229600" cy="1231710"/>
          </a:xfrm>
          <a:prstGeom prst="rect">
            <a:avLst/>
          </a:prstGeom>
          <a:blipFill rotWithShape="1">
            <a:blip r:embed="rId3">
              <a:alphaModFix/>
            </a:blip>
            <a:stretch>
              <a:fillRect b="-3059"/>
            </a:stretch>
          </a:blip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3200"/>
              <a:buChar char="•"/>
            </a:pPr>
            <a:r>
              <a:rPr lang="en-US"/>
              <a:t> </a:t>
            </a:r>
            <a:endParaRPr/>
          </a:p>
        </p:txBody>
      </p:sp>
      <p:sp>
        <p:nvSpPr>
          <p:cNvPr id="305" name="Google Shape;305;p14"/>
          <p:cNvSpPr txBox="1"/>
          <p:nvPr/>
        </p:nvSpPr>
        <p:spPr>
          <a:xfrm>
            <a:off x="1282890" y="4005615"/>
            <a:ext cx="253166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Posterior: pdf of the state variables given the observations</a:t>
            </a:r>
            <a:endParaRPr/>
          </a:p>
        </p:txBody>
      </p:sp>
      <p:sp>
        <p:nvSpPr>
          <p:cNvPr id="306" name="Google Shape;306;p14"/>
          <p:cNvSpPr txBox="1"/>
          <p:nvPr/>
        </p:nvSpPr>
        <p:spPr>
          <a:xfrm>
            <a:off x="5277136" y="4005615"/>
            <a:ext cx="3088942"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Marginal pdf of the observations: usually act as a normalization constant </a:t>
            </a:r>
            <a:endParaRPr/>
          </a:p>
        </p:txBody>
      </p:sp>
      <p:sp>
        <p:nvSpPr>
          <p:cNvPr id="307" name="Google Shape;307;p14"/>
          <p:cNvSpPr txBox="1"/>
          <p:nvPr/>
        </p:nvSpPr>
        <p:spPr>
          <a:xfrm>
            <a:off x="5597858" y="1097926"/>
            <a:ext cx="276822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Likelihood: pdf of the observations given a value of the state variables</a:t>
            </a:r>
            <a:endParaRPr/>
          </a:p>
        </p:txBody>
      </p:sp>
      <p:sp>
        <p:nvSpPr>
          <p:cNvPr id="308" name="Google Shape;308;p14"/>
          <p:cNvSpPr txBox="1"/>
          <p:nvPr/>
        </p:nvSpPr>
        <p:spPr>
          <a:xfrm>
            <a:off x="1545610" y="1196831"/>
            <a:ext cx="253166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Prior: pdf of the state variables given the observations</a:t>
            </a:r>
            <a:endParaRPr/>
          </a:p>
        </p:txBody>
      </p:sp>
      <p:cxnSp>
        <p:nvCxnSpPr>
          <p:cNvPr id="309" name="Google Shape;309;p14"/>
          <p:cNvCxnSpPr>
            <a:stCxn id="308" idx="2"/>
          </p:cNvCxnSpPr>
          <p:nvPr/>
        </p:nvCxnSpPr>
        <p:spPr>
          <a:xfrm>
            <a:off x="2811440" y="2120161"/>
            <a:ext cx="1591800" cy="46170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310" name="Google Shape;310;p14"/>
          <p:cNvCxnSpPr>
            <a:stCxn id="307" idx="2"/>
          </p:cNvCxnSpPr>
          <p:nvPr/>
        </p:nvCxnSpPr>
        <p:spPr>
          <a:xfrm flipH="1">
            <a:off x="6332468" y="2021256"/>
            <a:ext cx="649500" cy="62010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311" name="Google Shape;311;p14"/>
          <p:cNvCxnSpPr>
            <a:stCxn id="305" idx="0"/>
          </p:cNvCxnSpPr>
          <p:nvPr/>
        </p:nvCxnSpPr>
        <p:spPr>
          <a:xfrm rot="10800000" flipH="1">
            <a:off x="2548720" y="3248115"/>
            <a:ext cx="474300" cy="75750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312" name="Google Shape;312;p14"/>
          <p:cNvCxnSpPr>
            <a:stCxn id="306" idx="0"/>
          </p:cNvCxnSpPr>
          <p:nvPr/>
        </p:nvCxnSpPr>
        <p:spPr>
          <a:xfrm rot="10800000">
            <a:off x="5594007" y="3500715"/>
            <a:ext cx="1227600" cy="50490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sp>
        <p:nvSpPr>
          <p:cNvPr id="313" name="Google Shape;313;p14"/>
          <p:cNvSpPr txBox="1"/>
          <p:nvPr/>
        </p:nvSpPr>
        <p:spPr>
          <a:xfrm>
            <a:off x="580030" y="5338378"/>
            <a:ext cx="7922526" cy="1200329"/>
          </a:xfrm>
          <a:prstGeom prst="rect">
            <a:avLst/>
          </a:prstGeom>
          <a:solidFill>
            <a:srgbClr val="EAF1DD"/>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It is impossible to estimate these pdfs in large dimensional system. </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Approximate solutions lead to data assimilation methods:</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Variational methods: Maximum likelihood</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Optimal interpolation (OI), Kalman-based methods: Minimum Variance</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15"/>
          <p:cNvSpPr txBox="1">
            <a:spLocks noGrp="1"/>
          </p:cNvSpPr>
          <p:nvPr>
            <p:ph type="title"/>
          </p:nvPr>
        </p:nvSpPr>
        <p:spPr>
          <a:xfrm>
            <a:off x="457200" y="13374"/>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4000"/>
              <a:buFont typeface="Calibri"/>
              <a:buNone/>
            </a:pPr>
            <a:r>
              <a:rPr lang="en-US"/>
              <a:t>Gaussian Assumption</a:t>
            </a:r>
            <a:endParaRPr/>
          </a:p>
        </p:txBody>
      </p:sp>
      <p:sp>
        <p:nvSpPr>
          <p:cNvPr id="319" name="Google Shape;319;p1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400"/>
              <a:buNone/>
            </a:pPr>
            <a:r>
              <a:rPr lang="en-US" sz="2400"/>
              <a:t>If we assume errors follow Gaussian distribution, the pdf can be determined by:</a:t>
            </a:r>
            <a:endParaRPr/>
          </a:p>
          <a:p>
            <a:pPr marL="0" lvl="0" indent="0" algn="l" rtl="0">
              <a:spcBef>
                <a:spcPts val="480"/>
              </a:spcBef>
              <a:spcAft>
                <a:spcPts val="0"/>
              </a:spcAft>
              <a:buClr>
                <a:schemeClr val="dk1"/>
              </a:buClr>
              <a:buSzPts val="2400"/>
              <a:buNone/>
            </a:pPr>
            <a:r>
              <a:rPr lang="en-US" sz="2400"/>
              <a:t>Prior</a:t>
            </a:r>
            <a:endParaRPr/>
          </a:p>
          <a:p>
            <a:pPr marL="0" lvl="0" indent="0" algn="l" rtl="0">
              <a:spcBef>
                <a:spcPts val="480"/>
              </a:spcBef>
              <a:spcAft>
                <a:spcPts val="0"/>
              </a:spcAft>
              <a:buClr>
                <a:schemeClr val="dk1"/>
              </a:buClr>
              <a:buSzPts val="2400"/>
              <a:buNone/>
            </a:pPr>
            <a:endParaRPr sz="2400"/>
          </a:p>
          <a:p>
            <a:pPr marL="0" lvl="0" indent="0" algn="l" rtl="0">
              <a:spcBef>
                <a:spcPts val="480"/>
              </a:spcBef>
              <a:spcAft>
                <a:spcPts val="0"/>
              </a:spcAft>
              <a:buClr>
                <a:schemeClr val="dk1"/>
              </a:buClr>
              <a:buSzPts val="2400"/>
              <a:buNone/>
            </a:pPr>
            <a:endParaRPr sz="2400"/>
          </a:p>
          <a:p>
            <a:pPr marL="0" lvl="0" indent="0" algn="l" rtl="0">
              <a:spcBef>
                <a:spcPts val="480"/>
              </a:spcBef>
              <a:spcAft>
                <a:spcPts val="0"/>
              </a:spcAft>
              <a:buClr>
                <a:schemeClr val="dk1"/>
              </a:buClr>
              <a:buSzPts val="2400"/>
              <a:buNone/>
            </a:pPr>
            <a:r>
              <a:rPr lang="en-US" sz="2400"/>
              <a:t>Likelihood</a:t>
            </a:r>
            <a:endParaRPr/>
          </a:p>
          <a:p>
            <a:pPr marL="0" lvl="0" indent="0" algn="l" rtl="0">
              <a:spcBef>
                <a:spcPts val="480"/>
              </a:spcBef>
              <a:spcAft>
                <a:spcPts val="0"/>
              </a:spcAft>
              <a:buClr>
                <a:schemeClr val="dk1"/>
              </a:buClr>
              <a:buSzPts val="2400"/>
              <a:buNone/>
            </a:pPr>
            <a:endParaRPr sz="2400"/>
          </a:p>
          <a:p>
            <a:pPr marL="0" lvl="0" indent="0" algn="l" rtl="0">
              <a:spcBef>
                <a:spcPts val="480"/>
              </a:spcBef>
              <a:spcAft>
                <a:spcPts val="0"/>
              </a:spcAft>
              <a:buClr>
                <a:schemeClr val="dk1"/>
              </a:buClr>
              <a:buSzPts val="2400"/>
              <a:buNone/>
            </a:pPr>
            <a:endParaRPr sz="2400"/>
          </a:p>
          <a:p>
            <a:pPr marL="0" lvl="0" indent="0" algn="l" rtl="0">
              <a:spcBef>
                <a:spcPts val="480"/>
              </a:spcBef>
              <a:spcAft>
                <a:spcPts val="0"/>
              </a:spcAft>
              <a:buClr>
                <a:schemeClr val="dk1"/>
              </a:buClr>
              <a:buSzPts val="2400"/>
              <a:buNone/>
            </a:pPr>
            <a:r>
              <a:rPr lang="en-US" sz="2400"/>
              <a:t>Posterior</a:t>
            </a:r>
            <a:endParaRPr/>
          </a:p>
          <a:p>
            <a:pPr marL="342900" lvl="0" indent="-190500" algn="l" rtl="0">
              <a:spcBef>
                <a:spcPts val="480"/>
              </a:spcBef>
              <a:spcAft>
                <a:spcPts val="0"/>
              </a:spcAft>
              <a:buClr>
                <a:schemeClr val="dk1"/>
              </a:buClr>
              <a:buSzPts val="2400"/>
              <a:buNone/>
            </a:pPr>
            <a:endParaRPr sz="2400"/>
          </a:p>
          <a:p>
            <a:pPr marL="0" lvl="0" indent="0" algn="l" rtl="0">
              <a:spcBef>
                <a:spcPts val="480"/>
              </a:spcBef>
              <a:spcAft>
                <a:spcPts val="0"/>
              </a:spcAft>
              <a:buClr>
                <a:schemeClr val="dk1"/>
              </a:buClr>
              <a:buSzPts val="2400"/>
              <a:buNone/>
            </a:pPr>
            <a:endParaRPr sz="2400"/>
          </a:p>
        </p:txBody>
      </p:sp>
      <p:sp>
        <p:nvSpPr>
          <p:cNvPr id="320" name="Google Shape;320;p15"/>
          <p:cNvSpPr txBox="1"/>
          <p:nvPr/>
        </p:nvSpPr>
        <p:spPr>
          <a:xfrm>
            <a:off x="1439839" y="2896738"/>
            <a:ext cx="7199194" cy="740390"/>
          </a:xfrm>
          <a:prstGeom prst="rect">
            <a:avLst/>
          </a:prstGeom>
          <a:blipFill rotWithShape="1">
            <a:blip r:embed="rId3">
              <a:alphaModFix/>
            </a:blip>
            <a:stretch>
              <a:fillRect t="-11860" b="-6948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321" name="Google Shape;321;p15"/>
          <p:cNvSpPr txBox="1"/>
          <p:nvPr/>
        </p:nvSpPr>
        <p:spPr>
          <a:xfrm>
            <a:off x="1439839" y="5510287"/>
            <a:ext cx="7488072" cy="868363"/>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322" name="Google Shape;322;p15"/>
          <p:cNvSpPr txBox="1"/>
          <p:nvPr/>
        </p:nvSpPr>
        <p:spPr>
          <a:xfrm>
            <a:off x="1439839" y="4141255"/>
            <a:ext cx="7199194" cy="740390"/>
          </a:xfrm>
          <a:prstGeom prst="rect">
            <a:avLst/>
          </a:prstGeom>
          <a:blipFill rotWithShape="1">
            <a:blip r:embed="rId5">
              <a:alphaModFix/>
            </a:blip>
            <a:stretch>
              <a:fillRect t="-8331" b="-6833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16"/>
          <p:cNvSpPr txBox="1">
            <a:spLocks noGrp="1"/>
          </p:cNvSpPr>
          <p:nvPr>
            <p:ph type="title"/>
          </p:nvPr>
        </p:nvSpPr>
        <p:spPr>
          <a:xfrm>
            <a:off x="457200" y="13374"/>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4000"/>
              <a:buFont typeface="Calibri"/>
              <a:buNone/>
            </a:pPr>
            <a:r>
              <a:rPr lang="en-US"/>
              <a:t>Finding the optimal X </a:t>
            </a:r>
            <a:endParaRPr/>
          </a:p>
        </p:txBody>
      </p:sp>
      <p:sp>
        <p:nvSpPr>
          <p:cNvPr id="328" name="Google Shape;328;p16"/>
          <p:cNvSpPr txBox="1">
            <a:spLocks noGrp="1"/>
          </p:cNvSpPr>
          <p:nvPr>
            <p:ph type="body" idx="1"/>
          </p:nvPr>
        </p:nvSpPr>
        <p:spPr>
          <a:xfrm>
            <a:off x="457200" y="1600200"/>
            <a:ext cx="8229600" cy="1209561"/>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2400"/>
              <a:buChar char="•"/>
            </a:pPr>
            <a:r>
              <a:rPr lang="en-US" sz="2400"/>
              <a:t>Maximize</a:t>
            </a:r>
            <a:endParaRPr/>
          </a:p>
          <a:p>
            <a:pPr marL="0" lvl="0" indent="0" algn="l" rtl="0">
              <a:spcBef>
                <a:spcPts val="480"/>
              </a:spcBef>
              <a:spcAft>
                <a:spcPts val="0"/>
              </a:spcAft>
              <a:buClr>
                <a:schemeClr val="dk1"/>
              </a:buClr>
              <a:buSzPts val="2400"/>
              <a:buNone/>
            </a:pPr>
            <a:endParaRPr sz="2400"/>
          </a:p>
        </p:txBody>
      </p:sp>
      <p:sp>
        <p:nvSpPr>
          <p:cNvPr id="329" name="Google Shape;329;p16"/>
          <p:cNvSpPr txBox="1"/>
          <p:nvPr/>
        </p:nvSpPr>
        <p:spPr>
          <a:xfrm>
            <a:off x="322808" y="2128553"/>
            <a:ext cx="5595392" cy="1125034"/>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330" name="Google Shape;330;p16"/>
          <p:cNvSpPr/>
          <p:nvPr/>
        </p:nvSpPr>
        <p:spPr>
          <a:xfrm>
            <a:off x="3991971" y="3107617"/>
            <a:ext cx="580029" cy="861487"/>
          </a:xfrm>
          <a:prstGeom prst="downArrow">
            <a:avLst>
              <a:gd name="adj1" fmla="val 50000"/>
              <a:gd name="adj2" fmla="val 50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1" name="Google Shape;331;p16"/>
          <p:cNvSpPr txBox="1"/>
          <p:nvPr/>
        </p:nvSpPr>
        <p:spPr>
          <a:xfrm>
            <a:off x="247935" y="4412930"/>
            <a:ext cx="6107372" cy="868363"/>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332" name="Google Shape;332;p16"/>
          <p:cNvSpPr txBox="1"/>
          <p:nvPr/>
        </p:nvSpPr>
        <p:spPr>
          <a:xfrm>
            <a:off x="520889" y="3945829"/>
            <a:ext cx="8229600" cy="1209561"/>
          </a:xfrm>
          <a:prstGeom prst="rect">
            <a:avLst/>
          </a:prstGeom>
          <a:noFill/>
          <a:ln>
            <a:noFill/>
          </a:ln>
        </p:spPr>
        <p:txBody>
          <a:bodyPr spcFirstLastPara="1" wrap="square" lIns="91425" tIns="45700" rIns="91425" bIns="45700" anchor="t" anchorCtr="0">
            <a:normAutofit/>
          </a:bodyPr>
          <a:lstStyle/>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Minimize</a:t>
            </a:r>
            <a:endParaRPr/>
          </a:p>
          <a:p>
            <a:pPr marL="0" marR="0" lvl="0" indent="0" algn="l" rtl="0">
              <a:spcBef>
                <a:spcPts val="48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p:txBody>
      </p:sp>
      <p:pic>
        <p:nvPicPr>
          <p:cNvPr id="333" name="Google Shape;333;p16"/>
          <p:cNvPicPr preferRelativeResize="0"/>
          <p:nvPr/>
        </p:nvPicPr>
        <p:blipFill rotWithShape="1">
          <a:blip r:embed="rId5">
            <a:alphaModFix/>
          </a:blip>
          <a:srcRect/>
          <a:stretch/>
        </p:blipFill>
        <p:spPr>
          <a:xfrm>
            <a:off x="6168598" y="1505898"/>
            <a:ext cx="2768600" cy="4330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
          <p:cNvSpPr txBox="1">
            <a:spLocks noGrp="1"/>
          </p:cNvSpPr>
          <p:nvPr>
            <p:ph type="title"/>
          </p:nvPr>
        </p:nvSpPr>
        <p:spPr>
          <a:xfrm>
            <a:off x="457200" y="13374"/>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4000"/>
              <a:buFont typeface="Calibri"/>
              <a:buNone/>
            </a:pPr>
            <a:r>
              <a:rPr lang="en-US"/>
              <a:t>Outline</a:t>
            </a:r>
            <a:endParaRPr/>
          </a:p>
        </p:txBody>
      </p:sp>
      <p:sp>
        <p:nvSpPr>
          <p:cNvPr id="162" name="Google Shape;162;p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lnSpcReduction="10000"/>
          </a:bodyPr>
          <a:lstStyle/>
          <a:p>
            <a:pPr marL="342900" lvl="0" indent="-342900" algn="l" rtl="0">
              <a:spcBef>
                <a:spcPts val="0"/>
              </a:spcBef>
              <a:spcAft>
                <a:spcPts val="0"/>
              </a:spcAft>
              <a:buClr>
                <a:schemeClr val="tx1"/>
              </a:buClr>
              <a:buSzPts val="3200"/>
              <a:buChar char="•"/>
            </a:pPr>
            <a:r>
              <a:rPr lang="en-US">
                <a:solidFill>
                  <a:schemeClr val="tx1"/>
                </a:solidFill>
              </a:rPr>
              <a:t>Numerical Weather Prediction</a:t>
            </a:r>
          </a:p>
          <a:p>
            <a:pPr marL="342900" lvl="0" indent="-342900" algn="l" rtl="0">
              <a:spcBef>
                <a:spcPts val="0"/>
              </a:spcBef>
              <a:spcAft>
                <a:spcPts val="0"/>
              </a:spcAft>
              <a:buClr>
                <a:schemeClr val="bg1">
                  <a:lumMod val="65000"/>
                </a:schemeClr>
              </a:buClr>
              <a:buSzPts val="3200"/>
              <a:buChar char="•"/>
            </a:pPr>
            <a:r>
              <a:rPr lang="en-US">
                <a:solidFill>
                  <a:schemeClr val="bg1">
                    <a:lumMod val="75000"/>
                  </a:schemeClr>
                </a:solidFill>
              </a:rPr>
              <a:t>Observations</a:t>
            </a:r>
            <a:endParaRPr>
              <a:solidFill>
                <a:schemeClr val="bg1">
                  <a:lumMod val="75000"/>
                </a:schemeClr>
              </a:solidFill>
            </a:endParaRPr>
          </a:p>
          <a:p>
            <a:pPr marL="342900" lvl="0" indent="-342900" algn="l" rtl="0">
              <a:spcBef>
                <a:spcPts val="640"/>
              </a:spcBef>
              <a:spcAft>
                <a:spcPts val="0"/>
              </a:spcAft>
              <a:buClr>
                <a:schemeClr val="bg1">
                  <a:lumMod val="65000"/>
                </a:schemeClr>
              </a:buClr>
              <a:buSzPts val="3200"/>
              <a:buChar char="•"/>
            </a:pPr>
            <a:r>
              <a:rPr lang="en-US">
                <a:solidFill>
                  <a:schemeClr val="bg1">
                    <a:lumMod val="75000"/>
                  </a:schemeClr>
                </a:solidFill>
              </a:rPr>
              <a:t>Models</a:t>
            </a:r>
            <a:endParaRPr>
              <a:solidFill>
                <a:schemeClr val="bg1">
                  <a:lumMod val="75000"/>
                </a:schemeClr>
              </a:solidFill>
            </a:endParaRPr>
          </a:p>
          <a:p>
            <a:pPr marL="342900" lvl="0" indent="-342900" algn="l" rtl="0">
              <a:spcBef>
                <a:spcPts val="640"/>
              </a:spcBef>
              <a:spcAft>
                <a:spcPts val="0"/>
              </a:spcAft>
              <a:buClr>
                <a:schemeClr val="bg1">
                  <a:lumMod val="65000"/>
                </a:schemeClr>
              </a:buClr>
              <a:buSzPts val="3200"/>
              <a:buChar char="•"/>
            </a:pPr>
            <a:r>
              <a:rPr lang="en-US">
                <a:solidFill>
                  <a:schemeClr val="bg1">
                    <a:lumMod val="75000"/>
                  </a:schemeClr>
                </a:solidFill>
              </a:rPr>
              <a:t>Data assimilation methods explained using Bayes Theorem</a:t>
            </a:r>
            <a:endParaRPr>
              <a:solidFill>
                <a:schemeClr val="bg1">
                  <a:lumMod val="75000"/>
                </a:schemeClr>
              </a:solidFill>
            </a:endParaRPr>
          </a:p>
          <a:p>
            <a:pPr marL="342900" lvl="0" indent="-342900" algn="l" rtl="0">
              <a:spcBef>
                <a:spcPts val="640"/>
              </a:spcBef>
              <a:spcAft>
                <a:spcPts val="0"/>
              </a:spcAft>
              <a:buClr>
                <a:schemeClr val="bg1">
                  <a:lumMod val="65000"/>
                </a:schemeClr>
              </a:buClr>
              <a:buSzPts val="3200"/>
              <a:buChar char="•"/>
            </a:pPr>
            <a:r>
              <a:rPr lang="en-US">
                <a:solidFill>
                  <a:schemeClr val="bg1">
                    <a:lumMod val="75000"/>
                  </a:schemeClr>
                </a:solidFill>
              </a:rPr>
              <a:t>Components of data assimilation system</a:t>
            </a:r>
            <a:endParaRPr>
              <a:solidFill>
                <a:schemeClr val="bg1">
                  <a:lumMod val="75000"/>
                </a:schemeClr>
              </a:solidFill>
            </a:endParaRPr>
          </a:p>
          <a:p>
            <a:pPr marL="342900" lvl="0" indent="-342900" algn="l" rtl="0">
              <a:spcBef>
                <a:spcPts val="640"/>
              </a:spcBef>
              <a:spcAft>
                <a:spcPts val="0"/>
              </a:spcAft>
              <a:buClr>
                <a:schemeClr val="bg1">
                  <a:lumMod val="65000"/>
                </a:schemeClr>
              </a:buClr>
              <a:buSzPts val="3200"/>
              <a:buChar char="•"/>
            </a:pPr>
            <a:r>
              <a:rPr lang="en-US">
                <a:solidFill>
                  <a:schemeClr val="bg1">
                    <a:lumMod val="75000"/>
                  </a:schemeClr>
                </a:solidFill>
              </a:rPr>
              <a:t>JEDI data assimilation system (used in the hands-on session)</a:t>
            </a:r>
          </a:p>
          <a:p>
            <a:pPr marL="342900" lvl="0" indent="-342900" algn="l" rtl="0">
              <a:spcBef>
                <a:spcPts val="640"/>
              </a:spcBef>
              <a:spcAft>
                <a:spcPts val="0"/>
              </a:spcAft>
              <a:buClr>
                <a:schemeClr val="bg1">
                  <a:lumMod val="65000"/>
                </a:schemeClr>
              </a:buClr>
              <a:buSzPts val="3200"/>
              <a:buChar char="•"/>
            </a:pPr>
            <a:r>
              <a:rPr lang="en-US">
                <a:solidFill>
                  <a:schemeClr val="bg1">
                    <a:lumMod val="75000"/>
                  </a:schemeClr>
                </a:solidFill>
              </a:rPr>
              <a:t>GNSS Radio Occultation assimilation</a:t>
            </a:r>
            <a:endParaRPr>
              <a:solidFill>
                <a:schemeClr val="bg1">
                  <a:lumMod val="75000"/>
                </a:schemeClr>
              </a:solidFill>
            </a:endParaRPr>
          </a:p>
        </p:txBody>
      </p:sp>
      <p:pic>
        <p:nvPicPr>
          <p:cNvPr id="163" name="Google Shape;163;p2" descr="JCSDA_transp.png"/>
          <p:cNvPicPr preferRelativeResize="0"/>
          <p:nvPr/>
        </p:nvPicPr>
        <p:blipFill rotWithShape="1">
          <a:blip r:embed="rId3">
            <a:alphaModFix/>
          </a:blip>
          <a:srcRect/>
          <a:stretch/>
        </p:blipFill>
        <p:spPr>
          <a:xfrm>
            <a:off x="7924800" y="0"/>
            <a:ext cx="1143000" cy="1143000"/>
          </a:xfrm>
          <a:prstGeom prst="rect">
            <a:avLst/>
          </a:prstGeom>
          <a:noFill/>
          <a:ln>
            <a:noFill/>
          </a:ln>
          <a:effectLst>
            <a:outerShdw blurRad="50800" dist="203200" dir="8100000" algn="tr" rotWithShape="0">
              <a:srgbClr val="000000">
                <a:alpha val="40000"/>
              </a:srgbClr>
            </a:outerShdw>
          </a:effectLst>
        </p:spPr>
      </p:pic>
    </p:spTree>
    <p:extLst>
      <p:ext uri="{BB962C8B-B14F-4D97-AF65-F5344CB8AC3E}">
        <p14:creationId xmlns:p14="http://schemas.microsoft.com/office/powerpoint/2010/main" val="42434609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17"/>
          <p:cNvSpPr txBox="1">
            <a:spLocks noGrp="1"/>
          </p:cNvSpPr>
          <p:nvPr>
            <p:ph type="title"/>
          </p:nvPr>
        </p:nvSpPr>
        <p:spPr>
          <a:xfrm>
            <a:off x="381000" y="274638"/>
            <a:ext cx="8229600" cy="710882"/>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4000"/>
              <a:buFont typeface="Calibri"/>
              <a:buNone/>
            </a:pPr>
            <a:r>
              <a:rPr lang="en-US"/>
              <a:t>3D method: 3D-Var Cost Function</a:t>
            </a:r>
            <a:endParaRPr/>
          </a:p>
        </p:txBody>
      </p:sp>
      <p:sp>
        <p:nvSpPr>
          <p:cNvPr id="339" name="Google Shape;339;p17"/>
          <p:cNvSpPr txBox="1"/>
          <p:nvPr/>
        </p:nvSpPr>
        <p:spPr>
          <a:xfrm>
            <a:off x="304800" y="1676400"/>
            <a:ext cx="2362200" cy="369332"/>
          </a:xfrm>
          <a:prstGeom prst="rect">
            <a:avLst/>
          </a:prstGeom>
          <a:solidFill>
            <a:srgbClr val="E5B8B7"/>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Analysis (model state)</a:t>
            </a:r>
            <a:endParaRPr/>
          </a:p>
        </p:txBody>
      </p:sp>
      <p:sp>
        <p:nvSpPr>
          <p:cNvPr id="340" name="Google Shape;340;p17"/>
          <p:cNvSpPr txBox="1"/>
          <p:nvPr/>
        </p:nvSpPr>
        <p:spPr>
          <a:xfrm>
            <a:off x="1752600" y="2133600"/>
            <a:ext cx="1426210" cy="369332"/>
          </a:xfrm>
          <a:prstGeom prst="rect">
            <a:avLst/>
          </a:prstGeom>
          <a:solidFill>
            <a:srgbClr val="D6E3B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Background</a:t>
            </a:r>
            <a:endParaRPr/>
          </a:p>
        </p:txBody>
      </p:sp>
      <p:sp>
        <p:nvSpPr>
          <p:cNvPr id="341" name="Google Shape;341;p17"/>
          <p:cNvSpPr txBox="1"/>
          <p:nvPr/>
        </p:nvSpPr>
        <p:spPr>
          <a:xfrm>
            <a:off x="2743200" y="2560022"/>
            <a:ext cx="1949928" cy="646331"/>
          </a:xfrm>
          <a:prstGeom prst="rect">
            <a:avLst/>
          </a:prstGeom>
          <a:solidFill>
            <a:srgbClr val="D6E3B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Background error covariance</a:t>
            </a:r>
            <a:endParaRPr/>
          </a:p>
        </p:txBody>
      </p:sp>
      <p:sp>
        <p:nvSpPr>
          <p:cNvPr id="342" name="Google Shape;342;p17"/>
          <p:cNvSpPr txBox="1"/>
          <p:nvPr/>
        </p:nvSpPr>
        <p:spPr>
          <a:xfrm>
            <a:off x="4800600" y="2788622"/>
            <a:ext cx="1558767" cy="369332"/>
          </a:xfrm>
          <a:prstGeom prst="rect">
            <a:avLst/>
          </a:prstGeom>
          <a:solidFill>
            <a:srgbClr val="D6E3BC"/>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Observations</a:t>
            </a:r>
            <a:endParaRPr/>
          </a:p>
        </p:txBody>
      </p:sp>
      <p:sp>
        <p:nvSpPr>
          <p:cNvPr id="343" name="Google Shape;343;p17"/>
          <p:cNvSpPr txBox="1"/>
          <p:nvPr/>
        </p:nvSpPr>
        <p:spPr>
          <a:xfrm>
            <a:off x="6400800" y="1676400"/>
            <a:ext cx="2242457" cy="369332"/>
          </a:xfrm>
          <a:prstGeom prst="rect">
            <a:avLst/>
          </a:prstGeom>
          <a:solidFill>
            <a:srgbClr val="D6E3BC"/>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Observation operator</a:t>
            </a:r>
            <a:endParaRPr/>
          </a:p>
        </p:txBody>
      </p:sp>
      <p:sp>
        <p:nvSpPr>
          <p:cNvPr id="344" name="Google Shape;344;p17"/>
          <p:cNvSpPr txBox="1"/>
          <p:nvPr/>
        </p:nvSpPr>
        <p:spPr>
          <a:xfrm>
            <a:off x="4419600" y="2133600"/>
            <a:ext cx="2970612" cy="369332"/>
          </a:xfrm>
          <a:prstGeom prst="rect">
            <a:avLst/>
          </a:prstGeom>
          <a:solidFill>
            <a:srgbClr val="D6E3BC"/>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Observation error covariance</a:t>
            </a:r>
            <a:endParaRPr/>
          </a:p>
        </p:txBody>
      </p:sp>
      <p:sp>
        <p:nvSpPr>
          <p:cNvPr id="345" name="Google Shape;345;p17"/>
          <p:cNvSpPr>
            <a:spLocks noGrp="1"/>
          </p:cNvSpPr>
          <p:nvPr>
            <p:ph type="sldNum" idx="12"/>
          </p:nvPr>
        </p:nvSpPr>
        <p:spPr>
          <a:xfrm>
            <a:off x="8229600" y="6172200"/>
            <a:ext cx="457200" cy="457200"/>
          </a:xfrm>
          <a:prstGeom prst="ellipse">
            <a:avLst/>
          </a:prstGeom>
          <a:solidFill>
            <a:schemeClr val="accent1"/>
          </a:solidFill>
          <a:ln>
            <a:noFill/>
          </a:ln>
        </p:spPr>
        <p:txBody>
          <a:bodyPr spcFirstLastPara="1" wrap="square" lIns="0" tIns="0" rIns="0" bIns="0" anchor="ctr" anchorCtr="1">
            <a:noAutofit/>
          </a:bodyPr>
          <a:lstStyle/>
          <a:p>
            <a:pPr marL="0" marR="0" lvl="0" indent="0" algn="ctr" rtl="0">
              <a:spcBef>
                <a:spcPts val="0"/>
              </a:spcBef>
              <a:spcAft>
                <a:spcPts val="0"/>
              </a:spcAft>
              <a:buNone/>
            </a:pPr>
            <a:fld id="{00000000-1234-1234-1234-123412341234}" type="slidenum">
              <a:rPr lang="en-US" sz="1400">
                <a:solidFill>
                  <a:srgbClr val="FFFFFF"/>
                </a:solidFill>
                <a:latin typeface="Libre Franklin"/>
                <a:ea typeface="Libre Franklin"/>
                <a:cs typeface="Libre Franklin"/>
                <a:sym typeface="Libre Franklin"/>
              </a:rPr>
              <a:t>30</a:t>
            </a:fld>
            <a:endParaRPr sz="1400">
              <a:solidFill>
                <a:srgbClr val="FFFFFF"/>
              </a:solidFill>
              <a:latin typeface="Libre Franklin"/>
              <a:ea typeface="Libre Franklin"/>
              <a:cs typeface="Libre Franklin"/>
              <a:sym typeface="Libre Franklin"/>
            </a:endParaRPr>
          </a:p>
        </p:txBody>
      </p:sp>
      <p:pic>
        <p:nvPicPr>
          <p:cNvPr id="346" name="Google Shape;346;p17"/>
          <p:cNvPicPr preferRelativeResize="0"/>
          <p:nvPr/>
        </p:nvPicPr>
        <p:blipFill rotWithShape="1">
          <a:blip r:embed="rId3">
            <a:alphaModFix/>
          </a:blip>
          <a:srcRect/>
          <a:stretch/>
        </p:blipFill>
        <p:spPr>
          <a:xfrm>
            <a:off x="242888" y="3398838"/>
            <a:ext cx="8382000" cy="1031875"/>
          </a:xfrm>
          <a:prstGeom prst="rect">
            <a:avLst/>
          </a:prstGeom>
          <a:solidFill>
            <a:srgbClr val="DAE5F1"/>
          </a:solidFill>
          <a:ln w="9525" cap="flat" cmpd="sng">
            <a:solidFill>
              <a:srgbClr val="4F81BD"/>
            </a:solidFill>
            <a:prstDash val="solid"/>
            <a:round/>
            <a:headEnd type="none" w="sm" len="sm"/>
            <a:tailEnd type="none" w="sm" len="sm"/>
          </a:ln>
        </p:spPr>
      </p:pic>
      <p:cxnSp>
        <p:nvCxnSpPr>
          <p:cNvPr id="347" name="Google Shape;347;p17"/>
          <p:cNvCxnSpPr/>
          <p:nvPr/>
        </p:nvCxnSpPr>
        <p:spPr>
          <a:xfrm>
            <a:off x="914400" y="2057400"/>
            <a:ext cx="0" cy="1569422"/>
          </a:xfrm>
          <a:prstGeom prst="straightConnector1">
            <a:avLst/>
          </a:prstGeom>
          <a:noFill/>
          <a:ln w="25400" cap="flat" cmpd="sng">
            <a:solidFill>
              <a:srgbClr val="D99593"/>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48" name="Google Shape;348;p17"/>
          <p:cNvCxnSpPr/>
          <p:nvPr/>
        </p:nvCxnSpPr>
        <p:spPr>
          <a:xfrm>
            <a:off x="2362200" y="2514600"/>
            <a:ext cx="0" cy="1112222"/>
          </a:xfrm>
          <a:prstGeom prst="straightConnector1">
            <a:avLst/>
          </a:prstGeom>
          <a:noFill/>
          <a:ln w="25400" cap="flat" cmpd="sng">
            <a:solidFill>
              <a:srgbClr val="76923C"/>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49" name="Google Shape;349;p17"/>
          <p:cNvCxnSpPr/>
          <p:nvPr/>
        </p:nvCxnSpPr>
        <p:spPr>
          <a:xfrm>
            <a:off x="3124200" y="3181328"/>
            <a:ext cx="0" cy="445494"/>
          </a:xfrm>
          <a:prstGeom prst="straightConnector1">
            <a:avLst/>
          </a:prstGeom>
          <a:noFill/>
          <a:ln w="25400" cap="flat" cmpd="sng">
            <a:solidFill>
              <a:srgbClr val="76923C"/>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50" name="Google Shape;350;p17"/>
          <p:cNvCxnSpPr/>
          <p:nvPr/>
        </p:nvCxnSpPr>
        <p:spPr>
          <a:xfrm>
            <a:off x="6781800" y="2514600"/>
            <a:ext cx="0" cy="1112222"/>
          </a:xfrm>
          <a:prstGeom prst="straightConnector1">
            <a:avLst/>
          </a:prstGeom>
          <a:noFill/>
          <a:ln w="25400" cap="flat" cmpd="sng">
            <a:solidFill>
              <a:srgbClr val="76923C"/>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51" name="Google Shape;351;p17"/>
          <p:cNvCxnSpPr/>
          <p:nvPr/>
        </p:nvCxnSpPr>
        <p:spPr>
          <a:xfrm>
            <a:off x="5334000" y="3169622"/>
            <a:ext cx="0" cy="457200"/>
          </a:xfrm>
          <a:prstGeom prst="straightConnector1">
            <a:avLst/>
          </a:prstGeom>
          <a:noFill/>
          <a:ln w="25400" cap="flat" cmpd="sng">
            <a:solidFill>
              <a:srgbClr val="76923C"/>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52" name="Google Shape;352;p17"/>
          <p:cNvCxnSpPr/>
          <p:nvPr/>
        </p:nvCxnSpPr>
        <p:spPr>
          <a:xfrm>
            <a:off x="8077200" y="2057400"/>
            <a:ext cx="0" cy="1569422"/>
          </a:xfrm>
          <a:prstGeom prst="straightConnector1">
            <a:avLst/>
          </a:prstGeom>
          <a:noFill/>
          <a:ln w="25400" cap="flat" cmpd="sng">
            <a:solidFill>
              <a:srgbClr val="76923C"/>
            </a:solidFill>
            <a:prstDash val="solid"/>
            <a:round/>
            <a:headEnd type="none" w="sm" len="sm"/>
            <a:tailEnd type="stealth" w="med" len="med"/>
          </a:ln>
          <a:effectLst>
            <a:outerShdw blurRad="40000" dist="20000" dir="5400000" rotWithShape="0">
              <a:srgbClr val="000000">
                <a:alpha val="37647"/>
              </a:srgbClr>
            </a:outerShdw>
          </a:effectLst>
        </p:spPr>
      </p:cxnSp>
      <p:sp>
        <p:nvSpPr>
          <p:cNvPr id="353" name="Google Shape;353;p17"/>
          <p:cNvSpPr/>
          <p:nvPr/>
        </p:nvSpPr>
        <p:spPr>
          <a:xfrm rot="5400000">
            <a:off x="2895600" y="3322022"/>
            <a:ext cx="381000" cy="2819400"/>
          </a:xfrm>
          <a:prstGeom prst="rightBrace">
            <a:avLst>
              <a:gd name="adj1" fmla="val 8333"/>
              <a:gd name="adj2" fmla="val 50000"/>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54" name="Google Shape;354;p17"/>
          <p:cNvSpPr/>
          <p:nvPr/>
        </p:nvSpPr>
        <p:spPr>
          <a:xfrm rot="5400000">
            <a:off x="6400800" y="3322022"/>
            <a:ext cx="381000" cy="2819400"/>
          </a:xfrm>
          <a:prstGeom prst="rightBrace">
            <a:avLst>
              <a:gd name="adj1" fmla="val 8333"/>
              <a:gd name="adj2" fmla="val 50000"/>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55" name="Google Shape;355;p17"/>
          <p:cNvSpPr txBox="1"/>
          <p:nvPr/>
        </p:nvSpPr>
        <p:spPr>
          <a:xfrm>
            <a:off x="1981200" y="4998422"/>
            <a:ext cx="252803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Background term: J</a:t>
            </a:r>
            <a:r>
              <a:rPr lang="en-US" sz="2000" i="1" baseline="-25000">
                <a:solidFill>
                  <a:schemeClr val="dk1"/>
                </a:solidFill>
                <a:latin typeface="Calibri"/>
                <a:ea typeface="Calibri"/>
                <a:cs typeface="Calibri"/>
                <a:sym typeface="Calibri"/>
              </a:rPr>
              <a:t>b</a:t>
            </a:r>
            <a:endParaRPr sz="2000" i="1" baseline="-25000">
              <a:solidFill>
                <a:schemeClr val="dk1"/>
              </a:solidFill>
              <a:latin typeface="Calibri"/>
              <a:ea typeface="Calibri"/>
              <a:cs typeface="Calibri"/>
              <a:sym typeface="Calibri"/>
            </a:endParaRPr>
          </a:p>
        </p:txBody>
      </p:sp>
      <p:sp>
        <p:nvSpPr>
          <p:cNvPr id="356" name="Google Shape;356;p17"/>
          <p:cNvSpPr txBox="1"/>
          <p:nvPr/>
        </p:nvSpPr>
        <p:spPr>
          <a:xfrm>
            <a:off x="5486400" y="5010090"/>
            <a:ext cx="254206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Observation term: J</a:t>
            </a:r>
            <a:r>
              <a:rPr lang="en-US" sz="2000" i="1" baseline="-25000">
                <a:solidFill>
                  <a:schemeClr val="dk1"/>
                </a:solidFill>
                <a:latin typeface="Calibri"/>
                <a:ea typeface="Calibri"/>
                <a:cs typeface="Calibri"/>
                <a:sym typeface="Calibri"/>
              </a:rPr>
              <a:t>o</a:t>
            </a:r>
            <a:endParaRPr/>
          </a:p>
        </p:txBody>
      </p:sp>
      <p:sp>
        <p:nvSpPr>
          <p:cNvPr id="357" name="Google Shape;357;p17"/>
          <p:cNvSpPr txBox="1"/>
          <p:nvPr/>
        </p:nvSpPr>
        <p:spPr>
          <a:xfrm>
            <a:off x="993952" y="5643075"/>
            <a:ext cx="723564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All observations are assumed to be instantaneous</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-&gt; Observations within a specified time window are assimilated at one time</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18"/>
          <p:cNvSpPr txBox="1">
            <a:spLocks noGrp="1"/>
          </p:cNvSpPr>
          <p:nvPr>
            <p:ph type="title"/>
          </p:nvPr>
        </p:nvSpPr>
        <p:spPr>
          <a:xfrm>
            <a:off x="381000" y="304800"/>
            <a:ext cx="8610600" cy="71088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000"/>
              <a:buFont typeface="Calibri"/>
              <a:buNone/>
            </a:pPr>
            <a:r>
              <a:rPr lang="en-US"/>
              <a:t>Minimizing Cost Function</a:t>
            </a:r>
            <a:endParaRPr/>
          </a:p>
        </p:txBody>
      </p:sp>
      <p:pic>
        <p:nvPicPr>
          <p:cNvPr id="363" name="Google Shape;363;p18"/>
          <p:cNvPicPr preferRelativeResize="0"/>
          <p:nvPr/>
        </p:nvPicPr>
        <p:blipFill rotWithShape="1">
          <a:blip r:embed="rId3">
            <a:alphaModFix/>
          </a:blip>
          <a:srcRect/>
          <a:stretch/>
        </p:blipFill>
        <p:spPr>
          <a:xfrm>
            <a:off x="5105400" y="1752600"/>
            <a:ext cx="3396343" cy="2971800"/>
          </a:xfrm>
          <a:prstGeom prst="rect">
            <a:avLst/>
          </a:prstGeom>
          <a:noFill/>
          <a:ln>
            <a:noFill/>
          </a:ln>
        </p:spPr>
      </p:pic>
      <p:sp>
        <p:nvSpPr>
          <p:cNvPr id="364" name="Google Shape;364;p18"/>
          <p:cNvSpPr txBox="1">
            <a:spLocks noGrp="1"/>
          </p:cNvSpPr>
          <p:nvPr>
            <p:ph type="body" idx="1"/>
          </p:nvPr>
        </p:nvSpPr>
        <p:spPr>
          <a:xfrm>
            <a:off x="914400" y="2438400"/>
            <a:ext cx="4114800" cy="7620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000"/>
              <a:buNone/>
            </a:pPr>
            <a:r>
              <a:rPr lang="en-US" sz="2000" b="1">
                <a:latin typeface="Arial"/>
                <a:ea typeface="Arial"/>
                <a:cs typeface="Arial"/>
                <a:sym typeface="Arial"/>
              </a:rPr>
              <a:t>H</a:t>
            </a:r>
            <a:r>
              <a:rPr lang="en-US" sz="2000" i="1" baseline="30000">
                <a:latin typeface="Arial"/>
                <a:ea typeface="Arial"/>
                <a:cs typeface="Arial"/>
                <a:sym typeface="Arial"/>
              </a:rPr>
              <a:t>T</a:t>
            </a:r>
            <a:r>
              <a:rPr lang="en-US" sz="2000" baseline="30000">
                <a:latin typeface="Arial"/>
                <a:ea typeface="Arial"/>
                <a:cs typeface="Arial"/>
                <a:sym typeface="Arial"/>
              </a:rPr>
              <a:t> </a:t>
            </a:r>
            <a:r>
              <a:rPr lang="en-US" sz="2000">
                <a:latin typeface="Arial"/>
                <a:ea typeface="Arial"/>
                <a:cs typeface="Arial"/>
                <a:sym typeface="Arial"/>
              </a:rPr>
              <a:t>is called the </a:t>
            </a:r>
            <a:r>
              <a:rPr lang="en-US" sz="2000">
                <a:solidFill>
                  <a:schemeClr val="dk2"/>
                </a:solidFill>
                <a:latin typeface="Arial"/>
                <a:ea typeface="Arial"/>
                <a:cs typeface="Arial"/>
                <a:sym typeface="Arial"/>
              </a:rPr>
              <a:t>Adjoint</a:t>
            </a:r>
            <a:r>
              <a:rPr lang="en-US" sz="2000">
                <a:latin typeface="Arial"/>
                <a:ea typeface="Arial"/>
                <a:cs typeface="Arial"/>
                <a:sym typeface="Arial"/>
              </a:rPr>
              <a:t> of the linearized observation operator</a:t>
            </a:r>
            <a:endParaRPr/>
          </a:p>
        </p:txBody>
      </p:sp>
      <p:pic>
        <p:nvPicPr>
          <p:cNvPr id="365" name="Google Shape;365;p18"/>
          <p:cNvPicPr preferRelativeResize="0"/>
          <p:nvPr/>
        </p:nvPicPr>
        <p:blipFill rotWithShape="1">
          <a:blip r:embed="rId4">
            <a:alphaModFix/>
          </a:blip>
          <a:srcRect/>
          <a:stretch/>
        </p:blipFill>
        <p:spPr>
          <a:xfrm>
            <a:off x="685801" y="1753522"/>
            <a:ext cx="4343399" cy="532478"/>
          </a:xfrm>
          <a:prstGeom prst="rect">
            <a:avLst/>
          </a:prstGeom>
          <a:solidFill>
            <a:srgbClr val="DAE5F1"/>
          </a:solidFill>
          <a:ln w="9525" cap="flat" cmpd="sng">
            <a:solidFill>
              <a:srgbClr val="4F81BD"/>
            </a:solidFill>
            <a:prstDash val="solid"/>
            <a:round/>
            <a:headEnd type="none" w="sm" len="sm"/>
            <a:tailEnd type="none" w="sm" len="sm"/>
          </a:ln>
        </p:spPr>
      </p:pic>
      <p:sp>
        <p:nvSpPr>
          <p:cNvPr id="366" name="Google Shape;366;p18"/>
          <p:cNvSpPr>
            <a:spLocks noGrp="1"/>
          </p:cNvSpPr>
          <p:nvPr>
            <p:ph type="sldNum" idx="12"/>
          </p:nvPr>
        </p:nvSpPr>
        <p:spPr>
          <a:xfrm>
            <a:off x="8229600" y="6172200"/>
            <a:ext cx="457200" cy="457200"/>
          </a:xfrm>
          <a:prstGeom prst="ellipse">
            <a:avLst/>
          </a:prstGeom>
          <a:solidFill>
            <a:schemeClr val="accent1"/>
          </a:solidFill>
          <a:ln>
            <a:noFill/>
          </a:ln>
        </p:spPr>
        <p:txBody>
          <a:bodyPr spcFirstLastPara="1" wrap="square" lIns="0" tIns="0" rIns="0" bIns="0" anchor="ctr" anchorCtr="1">
            <a:noAutofit/>
          </a:bodyPr>
          <a:lstStyle/>
          <a:p>
            <a:pPr marL="0" marR="0" lvl="0" indent="0" algn="ctr" rtl="0">
              <a:spcBef>
                <a:spcPts val="0"/>
              </a:spcBef>
              <a:spcAft>
                <a:spcPts val="0"/>
              </a:spcAft>
              <a:buNone/>
            </a:pPr>
            <a:fld id="{00000000-1234-1234-1234-123412341234}" type="slidenum">
              <a:rPr lang="en-US" sz="1400">
                <a:solidFill>
                  <a:srgbClr val="FFFFFF"/>
                </a:solidFill>
                <a:latin typeface="Libre Franklin"/>
                <a:ea typeface="Libre Franklin"/>
                <a:cs typeface="Libre Franklin"/>
                <a:sym typeface="Libre Franklin"/>
              </a:rPr>
              <a:t>31</a:t>
            </a:fld>
            <a:endParaRPr sz="1400">
              <a:solidFill>
                <a:srgbClr val="FFFFFF"/>
              </a:solidFill>
              <a:latin typeface="Libre Franklin"/>
              <a:ea typeface="Libre Franklin"/>
              <a:cs typeface="Libre Franklin"/>
              <a:sym typeface="Libre Franklin"/>
            </a:endParaRPr>
          </a:p>
        </p:txBody>
      </p:sp>
      <p:sp>
        <p:nvSpPr>
          <p:cNvPr id="367" name="Google Shape;367;p18"/>
          <p:cNvSpPr txBox="1"/>
          <p:nvPr/>
        </p:nvSpPr>
        <p:spPr>
          <a:xfrm>
            <a:off x="609600" y="1143000"/>
            <a:ext cx="7162800" cy="457200"/>
          </a:xfrm>
          <a:prstGeom prst="rect">
            <a:avLst/>
          </a:prstGeom>
          <a:noFill/>
          <a:ln>
            <a:noFill/>
          </a:ln>
        </p:spPr>
        <p:txBody>
          <a:bodyPr spcFirstLastPara="1" wrap="square" lIns="91425" tIns="45700" rIns="91425" bIns="45700" anchor="t" anchorCtr="0">
            <a:noAutofit/>
          </a:bodyPr>
          <a:lstStyle/>
          <a:p>
            <a:pPr marL="273050" marR="0" lvl="0" indent="-273050" algn="l" rtl="0">
              <a:spcBef>
                <a:spcPts val="0"/>
              </a:spcBef>
              <a:spcAft>
                <a:spcPts val="0"/>
              </a:spcAft>
              <a:buClr>
                <a:schemeClr val="accent1"/>
              </a:buClr>
              <a:buSzPts val="1700"/>
              <a:buFont typeface="Noto Sans Symbols"/>
              <a:buChar char="⚫"/>
            </a:pPr>
            <a:r>
              <a:rPr lang="en-US" sz="2000">
                <a:solidFill>
                  <a:schemeClr val="dk1"/>
                </a:solidFill>
                <a:latin typeface="Arial"/>
                <a:ea typeface="Arial"/>
                <a:cs typeface="Arial"/>
                <a:sym typeface="Arial"/>
              </a:rPr>
              <a:t>Optimal </a:t>
            </a:r>
            <a:r>
              <a:rPr lang="en-US" sz="2000" b="1">
                <a:solidFill>
                  <a:schemeClr val="dk1"/>
                </a:solidFill>
                <a:latin typeface="Arial"/>
                <a:ea typeface="Arial"/>
                <a:cs typeface="Arial"/>
                <a:sym typeface="Arial"/>
              </a:rPr>
              <a:t>x</a:t>
            </a:r>
            <a:r>
              <a:rPr lang="en-US" sz="2000" baseline="-25000">
                <a:solidFill>
                  <a:schemeClr val="dk1"/>
                </a:solidFill>
                <a:latin typeface="Arial"/>
                <a:ea typeface="Arial"/>
                <a:cs typeface="Arial"/>
                <a:sym typeface="Arial"/>
              </a:rPr>
              <a:t>a</a:t>
            </a:r>
            <a:r>
              <a:rPr lang="en-US" sz="2000" b="1">
                <a:solidFill>
                  <a:schemeClr val="dk1"/>
                </a:solidFill>
                <a:latin typeface="Arial"/>
                <a:ea typeface="Arial"/>
                <a:cs typeface="Arial"/>
                <a:sym typeface="Arial"/>
              </a:rPr>
              <a:t> </a:t>
            </a:r>
            <a:r>
              <a:rPr lang="en-US" sz="2000">
                <a:solidFill>
                  <a:schemeClr val="dk1"/>
                </a:solidFill>
                <a:latin typeface="Arial"/>
                <a:ea typeface="Arial"/>
                <a:cs typeface="Arial"/>
                <a:sym typeface="Arial"/>
              </a:rPr>
              <a:t>is obtained by minimizing the cost function </a:t>
            </a:r>
            <a:endParaRPr/>
          </a:p>
          <a:p>
            <a:pPr marL="0" marR="0" lvl="0" indent="0" algn="l" rtl="0">
              <a:spcBef>
                <a:spcPts val="575"/>
              </a:spcBef>
              <a:spcAft>
                <a:spcPts val="0"/>
              </a:spcAft>
              <a:buClr>
                <a:schemeClr val="accent1"/>
              </a:buClr>
              <a:buSzPts val="1700"/>
              <a:buFont typeface="Noto Sans Symbols"/>
              <a:buNone/>
            </a:pPr>
            <a:r>
              <a:rPr lang="en-US" sz="2000">
                <a:solidFill>
                  <a:schemeClr val="dk1"/>
                </a:solidFill>
                <a:latin typeface="Arial"/>
                <a:ea typeface="Arial"/>
                <a:cs typeface="Arial"/>
                <a:sym typeface="Arial"/>
              </a:rPr>
              <a:t> </a:t>
            </a:r>
            <a:endParaRPr sz="2000" b="1">
              <a:solidFill>
                <a:schemeClr val="dk1"/>
              </a:solidFill>
              <a:latin typeface="Arial"/>
              <a:ea typeface="Arial"/>
              <a:cs typeface="Arial"/>
              <a:sym typeface="Arial"/>
            </a:endParaRPr>
          </a:p>
        </p:txBody>
      </p:sp>
      <p:sp>
        <p:nvSpPr>
          <p:cNvPr id="368" name="Google Shape;368;p18"/>
          <p:cNvSpPr txBox="1"/>
          <p:nvPr/>
        </p:nvSpPr>
        <p:spPr>
          <a:xfrm>
            <a:off x="609601" y="3547646"/>
            <a:ext cx="4419600" cy="1754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Assuming state variable </a:t>
            </a:r>
            <a:r>
              <a:rPr lang="en-US" sz="1800" b="1">
                <a:solidFill>
                  <a:schemeClr val="dk1"/>
                </a:solidFill>
                <a:latin typeface="Calibri"/>
                <a:ea typeface="Calibri"/>
                <a:cs typeface="Calibri"/>
                <a:sym typeface="Calibri"/>
              </a:rPr>
              <a:t>x</a:t>
            </a:r>
            <a:r>
              <a:rPr lang="en-US" sz="1800">
                <a:solidFill>
                  <a:schemeClr val="dk1"/>
                </a:solidFill>
                <a:latin typeface="Calibri"/>
                <a:ea typeface="Calibri"/>
                <a:cs typeface="Calibri"/>
                <a:sym typeface="Calibri"/>
              </a:rPr>
              <a:t> and the final analysis </a:t>
            </a:r>
            <a:r>
              <a:rPr lang="en-US" sz="1800" b="1">
                <a:solidFill>
                  <a:schemeClr val="dk1"/>
                </a:solidFill>
                <a:latin typeface="Calibri"/>
                <a:ea typeface="Calibri"/>
                <a:cs typeface="Calibri"/>
                <a:sym typeface="Calibri"/>
              </a:rPr>
              <a:t>x</a:t>
            </a:r>
            <a:r>
              <a:rPr lang="en-US" sz="1800" baseline="-25000">
                <a:solidFill>
                  <a:schemeClr val="dk1"/>
                </a:solidFill>
                <a:latin typeface="Calibri"/>
                <a:ea typeface="Calibri"/>
                <a:cs typeface="Calibri"/>
                <a:sym typeface="Calibri"/>
              </a:rPr>
              <a:t>a</a:t>
            </a:r>
            <a:r>
              <a:rPr lang="en-US" sz="1800">
                <a:solidFill>
                  <a:schemeClr val="dk1"/>
                </a:solidFill>
                <a:latin typeface="Calibri"/>
                <a:ea typeface="Calibri"/>
                <a:cs typeface="Calibri"/>
                <a:sym typeface="Calibri"/>
              </a:rPr>
              <a:t> remains close enough, we can derive</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69" name="Google Shape;369;p18"/>
          <p:cNvPicPr preferRelativeResize="0"/>
          <p:nvPr/>
        </p:nvPicPr>
        <p:blipFill rotWithShape="1">
          <a:blip r:embed="rId5">
            <a:alphaModFix/>
          </a:blip>
          <a:srcRect/>
          <a:stretch/>
        </p:blipFill>
        <p:spPr>
          <a:xfrm>
            <a:off x="609600" y="5117068"/>
            <a:ext cx="4597400" cy="531813"/>
          </a:xfrm>
          <a:prstGeom prst="rect">
            <a:avLst/>
          </a:prstGeom>
          <a:solidFill>
            <a:srgbClr val="DAE5F1"/>
          </a:solidFill>
          <a:ln w="9525" cap="flat" cmpd="sng">
            <a:solidFill>
              <a:srgbClr val="4F81BD"/>
            </a:solidFill>
            <a:prstDash val="solid"/>
            <a:round/>
            <a:headEnd type="none" w="sm" len="sm"/>
            <a:tailEnd type="none" w="sm" len="sm"/>
          </a:ln>
        </p:spPr>
      </p:pic>
      <p:sp>
        <p:nvSpPr>
          <p:cNvPr id="370" name="Google Shape;370;p18"/>
          <p:cNvSpPr txBox="1"/>
          <p:nvPr/>
        </p:nvSpPr>
        <p:spPr>
          <a:xfrm>
            <a:off x="1465997" y="4506097"/>
            <a:ext cx="4347765"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accent1"/>
                </a:solidFill>
                <a:latin typeface="Calibri"/>
                <a:ea typeface="Calibri"/>
                <a:cs typeface="Calibri"/>
                <a:sym typeface="Calibri"/>
              </a:rPr>
              <a:t>Observation-based correction to background</a:t>
            </a:r>
            <a:endParaRPr/>
          </a:p>
        </p:txBody>
      </p:sp>
      <p:sp>
        <p:nvSpPr>
          <p:cNvPr id="371" name="Google Shape;371;p18"/>
          <p:cNvSpPr/>
          <p:nvPr/>
        </p:nvSpPr>
        <p:spPr>
          <a:xfrm>
            <a:off x="1523999" y="5105400"/>
            <a:ext cx="3683001" cy="533400"/>
          </a:xfrm>
          <a:prstGeom prst="rect">
            <a:avLst/>
          </a:prstGeom>
          <a:noFill/>
          <a:ln w="1905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2" name="Google Shape;372;p18"/>
          <p:cNvSpPr/>
          <p:nvPr/>
        </p:nvSpPr>
        <p:spPr>
          <a:xfrm rot="-5400000">
            <a:off x="3198506" y="3178224"/>
            <a:ext cx="304800" cy="3581400"/>
          </a:xfrm>
          <a:prstGeom prst="rightBrace">
            <a:avLst>
              <a:gd name="adj1" fmla="val 8333"/>
              <a:gd name="adj2" fmla="val 5019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73" name="Google Shape;373;p18"/>
          <p:cNvSpPr txBox="1"/>
          <p:nvPr/>
        </p:nvSpPr>
        <p:spPr>
          <a:xfrm>
            <a:off x="601639" y="5816218"/>
            <a:ext cx="3028665" cy="307777"/>
          </a:xfrm>
          <a:prstGeom prst="rect">
            <a:avLst/>
          </a:prstGeom>
          <a:blipFill rotWithShape="1">
            <a:blip r:embed="rId6">
              <a:alphaModFix/>
            </a:blip>
            <a:stretch>
              <a:fillRect l="-2916" t="-3844" b="-34611"/>
            </a:stretch>
          </a:blipFill>
          <a:ln w="9525"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374" name="Google Shape;374;p18"/>
          <p:cNvSpPr txBox="1"/>
          <p:nvPr/>
        </p:nvSpPr>
        <p:spPr>
          <a:xfrm>
            <a:off x="3781996" y="5816218"/>
            <a:ext cx="331327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 more generic expression for DA</a:t>
            </a:r>
            <a:endParaRPr/>
          </a:p>
        </p:txBody>
      </p:sp>
      <p:sp>
        <p:nvSpPr>
          <p:cNvPr id="375" name="Google Shape;375;p18"/>
          <p:cNvSpPr txBox="1"/>
          <p:nvPr/>
        </p:nvSpPr>
        <p:spPr>
          <a:xfrm>
            <a:off x="2361212" y="6260068"/>
            <a:ext cx="197938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Kalman gain matrix</a:t>
            </a:r>
            <a:endParaRPr/>
          </a:p>
        </p:txBody>
      </p:sp>
      <p:cxnSp>
        <p:nvCxnSpPr>
          <p:cNvPr id="376" name="Google Shape;376;p18"/>
          <p:cNvCxnSpPr>
            <a:endCxn id="375" idx="1"/>
          </p:cNvCxnSpPr>
          <p:nvPr/>
        </p:nvCxnSpPr>
        <p:spPr>
          <a:xfrm>
            <a:off x="1883312" y="6172334"/>
            <a:ext cx="477900" cy="272400"/>
          </a:xfrm>
          <a:prstGeom prst="bentConnector3">
            <a:avLst>
              <a:gd name="adj1" fmla="val 2888"/>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19"/>
          <p:cNvSpPr txBox="1">
            <a:spLocks noGrp="1"/>
          </p:cNvSpPr>
          <p:nvPr>
            <p:ph type="title"/>
          </p:nvPr>
        </p:nvSpPr>
        <p:spPr>
          <a:xfrm>
            <a:off x="381000" y="355918"/>
            <a:ext cx="8610600" cy="71088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800"/>
              <a:buFont typeface="Calibri"/>
              <a:buNone/>
            </a:pPr>
            <a:r>
              <a:rPr lang="en-US" sz="2800"/>
              <a:t>Example: One-point Observation</a:t>
            </a:r>
            <a:endParaRPr/>
          </a:p>
        </p:txBody>
      </p:sp>
      <p:pic>
        <p:nvPicPr>
          <p:cNvPr id="382" name="Google Shape;382;p19"/>
          <p:cNvPicPr preferRelativeResize="0"/>
          <p:nvPr/>
        </p:nvPicPr>
        <p:blipFill rotWithShape="1">
          <a:blip r:embed="rId3">
            <a:alphaModFix/>
          </a:blip>
          <a:srcRect/>
          <a:stretch/>
        </p:blipFill>
        <p:spPr>
          <a:xfrm>
            <a:off x="646113" y="1136650"/>
            <a:ext cx="7808912" cy="844550"/>
          </a:xfrm>
          <a:prstGeom prst="rect">
            <a:avLst/>
          </a:prstGeom>
          <a:solidFill>
            <a:srgbClr val="DAE5F1"/>
          </a:solidFill>
          <a:ln w="9525" cap="flat" cmpd="sng">
            <a:solidFill>
              <a:srgbClr val="4F81BD"/>
            </a:solidFill>
            <a:prstDash val="solid"/>
            <a:round/>
            <a:headEnd type="none" w="sm" len="sm"/>
            <a:tailEnd type="none" w="sm" len="sm"/>
          </a:ln>
        </p:spPr>
      </p:pic>
      <p:sp>
        <p:nvSpPr>
          <p:cNvPr id="383" name="Google Shape;383;p19"/>
          <p:cNvSpPr>
            <a:spLocks noGrp="1"/>
          </p:cNvSpPr>
          <p:nvPr>
            <p:ph type="sldNum" idx="12"/>
          </p:nvPr>
        </p:nvSpPr>
        <p:spPr>
          <a:xfrm>
            <a:off x="8229600" y="6172200"/>
            <a:ext cx="457200" cy="457200"/>
          </a:xfrm>
          <a:prstGeom prst="ellipse">
            <a:avLst/>
          </a:prstGeom>
          <a:solidFill>
            <a:schemeClr val="accent1"/>
          </a:solidFill>
          <a:ln>
            <a:noFill/>
          </a:ln>
        </p:spPr>
        <p:txBody>
          <a:bodyPr spcFirstLastPara="1" wrap="square" lIns="0" tIns="0" rIns="0" bIns="0" anchor="ctr" anchorCtr="1">
            <a:noAutofit/>
          </a:bodyPr>
          <a:lstStyle/>
          <a:p>
            <a:pPr marL="0" marR="0" lvl="0" indent="0" algn="ctr" rtl="0">
              <a:spcBef>
                <a:spcPts val="0"/>
              </a:spcBef>
              <a:spcAft>
                <a:spcPts val="0"/>
              </a:spcAft>
              <a:buNone/>
            </a:pPr>
            <a:fld id="{00000000-1234-1234-1234-123412341234}" type="slidenum">
              <a:rPr lang="en-US" sz="1400">
                <a:solidFill>
                  <a:srgbClr val="FFFFFF"/>
                </a:solidFill>
                <a:latin typeface="Libre Franklin"/>
                <a:ea typeface="Libre Franklin"/>
                <a:cs typeface="Libre Franklin"/>
                <a:sym typeface="Libre Franklin"/>
              </a:rPr>
              <a:t>32</a:t>
            </a:fld>
            <a:endParaRPr sz="1400">
              <a:solidFill>
                <a:srgbClr val="FFFFFF"/>
              </a:solidFill>
              <a:latin typeface="Libre Franklin"/>
              <a:ea typeface="Libre Franklin"/>
              <a:cs typeface="Libre Franklin"/>
              <a:sym typeface="Libre Franklin"/>
            </a:endParaRPr>
          </a:p>
        </p:txBody>
      </p:sp>
      <p:grpSp>
        <p:nvGrpSpPr>
          <p:cNvPr id="384" name="Google Shape;384;p19"/>
          <p:cNvGrpSpPr/>
          <p:nvPr/>
        </p:nvGrpSpPr>
        <p:grpSpPr>
          <a:xfrm>
            <a:off x="304800" y="2590800"/>
            <a:ext cx="8382000" cy="3581400"/>
            <a:chOff x="304800" y="2590800"/>
            <a:chExt cx="8382000" cy="3581400"/>
          </a:xfrm>
        </p:grpSpPr>
        <p:grpSp>
          <p:nvGrpSpPr>
            <p:cNvPr id="385" name="Google Shape;385;p19"/>
            <p:cNvGrpSpPr/>
            <p:nvPr/>
          </p:nvGrpSpPr>
          <p:grpSpPr>
            <a:xfrm>
              <a:off x="304800" y="2590800"/>
              <a:ext cx="8382000" cy="3581400"/>
              <a:chOff x="381000" y="4114800"/>
              <a:chExt cx="8382000" cy="3581400"/>
            </a:xfrm>
          </p:grpSpPr>
          <p:pic>
            <p:nvPicPr>
              <p:cNvPr id="386" name="Google Shape;386;p19" descr="skd188803sdc.png"/>
              <p:cNvPicPr preferRelativeResize="0"/>
              <p:nvPr/>
            </p:nvPicPr>
            <p:blipFill rotWithShape="1">
              <a:blip r:embed="rId4">
                <a:alphaModFix/>
              </a:blip>
              <a:srcRect/>
              <a:stretch/>
            </p:blipFill>
            <p:spPr>
              <a:xfrm>
                <a:off x="5791200" y="5562600"/>
                <a:ext cx="1295400" cy="1070606"/>
              </a:xfrm>
              <a:prstGeom prst="rect">
                <a:avLst/>
              </a:prstGeom>
              <a:noFill/>
              <a:ln>
                <a:noFill/>
              </a:ln>
            </p:spPr>
          </p:pic>
          <p:sp>
            <p:nvSpPr>
              <p:cNvPr id="387" name="Google Shape;387;p19"/>
              <p:cNvSpPr/>
              <p:nvPr/>
            </p:nvSpPr>
            <p:spPr>
              <a:xfrm>
                <a:off x="381000" y="4114800"/>
                <a:ext cx="8382000" cy="3581400"/>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388" name="Google Shape;388;p19"/>
              <p:cNvCxnSpPr/>
              <p:nvPr/>
            </p:nvCxnSpPr>
            <p:spPr>
              <a:xfrm>
                <a:off x="2730500" y="6837402"/>
                <a:ext cx="3441700" cy="20598"/>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389" name="Google Shape;389;p19"/>
              <p:cNvCxnSpPr/>
              <p:nvPr/>
            </p:nvCxnSpPr>
            <p:spPr>
              <a:xfrm rot="10800000">
                <a:off x="2743200" y="6705600"/>
                <a:ext cx="0" cy="26035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sp>
            <p:nvSpPr>
              <p:cNvPr id="390" name="Google Shape;390;p19"/>
              <p:cNvSpPr/>
              <p:nvPr/>
            </p:nvSpPr>
            <p:spPr>
              <a:xfrm>
                <a:off x="4089400" y="5694402"/>
                <a:ext cx="863600" cy="647700"/>
              </a:xfrm>
              <a:prstGeom prst="cloud">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000000"/>
                    </a:solidFill>
                    <a:latin typeface="Times New Roman"/>
                    <a:ea typeface="Times New Roman"/>
                    <a:cs typeface="Times New Roman"/>
                    <a:sym typeface="Times New Roman"/>
                  </a:rPr>
                  <a:t>T</a:t>
                </a:r>
                <a:r>
                  <a:rPr lang="en-US" sz="2000" baseline="-25000">
                    <a:solidFill>
                      <a:srgbClr val="000000"/>
                    </a:solidFill>
                    <a:latin typeface="Times New Roman"/>
                    <a:ea typeface="Times New Roman"/>
                    <a:cs typeface="Times New Roman"/>
                    <a:sym typeface="Times New Roman"/>
                  </a:rPr>
                  <a:t>a</a:t>
                </a:r>
                <a:r>
                  <a:rPr lang="en-US" sz="2000">
                    <a:solidFill>
                      <a:srgbClr val="000000"/>
                    </a:solidFill>
                    <a:latin typeface="Times New Roman"/>
                    <a:ea typeface="Times New Roman"/>
                    <a:cs typeface="Times New Roman"/>
                    <a:sym typeface="Times New Roman"/>
                  </a:rPr>
                  <a:t>?</a:t>
                </a:r>
                <a:endParaRPr/>
              </a:p>
            </p:txBody>
          </p:sp>
          <p:cxnSp>
            <p:nvCxnSpPr>
              <p:cNvPr id="391" name="Google Shape;391;p19"/>
              <p:cNvCxnSpPr/>
              <p:nvPr/>
            </p:nvCxnSpPr>
            <p:spPr>
              <a:xfrm flipH="1">
                <a:off x="3581400" y="6234152"/>
                <a:ext cx="622300" cy="4826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92" name="Google Shape;392;p19"/>
              <p:cNvCxnSpPr/>
              <p:nvPr/>
            </p:nvCxnSpPr>
            <p:spPr>
              <a:xfrm>
                <a:off x="4635500" y="6329402"/>
                <a:ext cx="0" cy="42545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93" name="Google Shape;393;p19"/>
              <p:cNvCxnSpPr/>
              <p:nvPr/>
            </p:nvCxnSpPr>
            <p:spPr>
              <a:xfrm>
                <a:off x="5143500" y="6234152"/>
                <a:ext cx="647700" cy="4826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sp>
            <p:nvSpPr>
              <p:cNvPr id="394" name="Google Shape;394;p19"/>
              <p:cNvSpPr txBox="1"/>
              <p:nvPr/>
            </p:nvSpPr>
            <p:spPr>
              <a:xfrm>
                <a:off x="457200" y="4343400"/>
                <a:ext cx="674082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1F497D"/>
                    </a:solidFill>
                    <a:latin typeface="Calibri"/>
                    <a:ea typeface="Calibri"/>
                    <a:cs typeface="Calibri"/>
                    <a:sym typeface="Calibri"/>
                  </a:rPr>
                  <a:t>A scalar example: </a:t>
                </a:r>
                <a:r>
                  <a:rPr lang="en-US" sz="1800" b="1">
                    <a:solidFill>
                      <a:srgbClr val="1F497D"/>
                    </a:solidFill>
                    <a:latin typeface="Calibri"/>
                    <a:ea typeface="Calibri"/>
                    <a:cs typeface="Calibri"/>
                    <a:sym typeface="Calibri"/>
                  </a:rPr>
                  <a:t>x</a:t>
                </a:r>
                <a:r>
                  <a:rPr lang="en-US" sz="1800">
                    <a:solidFill>
                      <a:srgbClr val="1F497D"/>
                    </a:solidFill>
                    <a:latin typeface="Calibri"/>
                    <a:ea typeface="Calibri"/>
                    <a:cs typeface="Calibri"/>
                    <a:sym typeface="Calibri"/>
                  </a:rPr>
                  <a:t> here represents the temperature (T) outside</a:t>
                </a:r>
                <a:endParaRPr/>
              </a:p>
              <a:p>
                <a:pPr marL="0" marR="0" lvl="0" indent="0" algn="l" rtl="0">
                  <a:spcBef>
                    <a:spcPts val="0"/>
                  </a:spcBef>
                  <a:spcAft>
                    <a:spcPts val="0"/>
                  </a:spcAft>
                  <a:buNone/>
                </a:pPr>
                <a:endParaRPr sz="1800">
                  <a:solidFill>
                    <a:srgbClr val="1F497D"/>
                  </a:solidFill>
                  <a:latin typeface="Calibri"/>
                  <a:ea typeface="Calibri"/>
                  <a:cs typeface="Calibri"/>
                  <a:sym typeface="Calibri"/>
                </a:endParaRPr>
              </a:p>
            </p:txBody>
          </p:sp>
          <p:sp>
            <p:nvSpPr>
              <p:cNvPr id="395" name="Google Shape;395;p19"/>
              <p:cNvSpPr/>
              <p:nvPr/>
            </p:nvSpPr>
            <p:spPr>
              <a:xfrm>
                <a:off x="6203215" y="6668869"/>
                <a:ext cx="103578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0000"/>
                    </a:solidFill>
                    <a:latin typeface="Times New Roman"/>
                    <a:ea typeface="Times New Roman"/>
                    <a:cs typeface="Times New Roman"/>
                    <a:sym typeface="Times New Roman"/>
                  </a:rPr>
                  <a:t>T</a:t>
                </a:r>
                <a:r>
                  <a:rPr lang="en-US" sz="1800" baseline="-25000">
                    <a:solidFill>
                      <a:srgbClr val="FF0000"/>
                    </a:solidFill>
                    <a:latin typeface="Times New Roman"/>
                    <a:ea typeface="Times New Roman"/>
                    <a:cs typeface="Times New Roman"/>
                    <a:sym typeface="Times New Roman"/>
                  </a:rPr>
                  <a:t>b</a:t>
                </a:r>
                <a:r>
                  <a:rPr lang="en-US" sz="1800">
                    <a:solidFill>
                      <a:srgbClr val="FF0000"/>
                    </a:solidFill>
                    <a:latin typeface="Times New Roman"/>
                    <a:ea typeface="Times New Roman"/>
                    <a:cs typeface="Times New Roman"/>
                    <a:sym typeface="Times New Roman"/>
                  </a:rPr>
                  <a:t>=32F</a:t>
                </a:r>
                <a:endParaRPr/>
              </a:p>
              <a:p>
                <a:pPr marL="0" marR="0" lvl="0" indent="0" algn="ctr" rtl="0">
                  <a:spcBef>
                    <a:spcPts val="0"/>
                  </a:spcBef>
                  <a:spcAft>
                    <a:spcPts val="0"/>
                  </a:spcAft>
                  <a:buNone/>
                </a:pPr>
                <a:r>
                  <a:rPr lang="en-US" sz="1800">
                    <a:solidFill>
                      <a:srgbClr val="FF0000"/>
                    </a:solidFill>
                    <a:latin typeface="Times New Roman"/>
                    <a:ea typeface="Times New Roman"/>
                    <a:cs typeface="Times New Roman"/>
                    <a:sym typeface="Times New Roman"/>
                  </a:rPr>
                  <a:t>σ</a:t>
                </a:r>
                <a:r>
                  <a:rPr lang="en-US" sz="1800" baseline="-25000">
                    <a:solidFill>
                      <a:srgbClr val="FF0000"/>
                    </a:solidFill>
                    <a:latin typeface="Times New Roman"/>
                    <a:ea typeface="Times New Roman"/>
                    <a:cs typeface="Times New Roman"/>
                    <a:sym typeface="Times New Roman"/>
                  </a:rPr>
                  <a:t>B</a:t>
                </a:r>
                <a:r>
                  <a:rPr lang="en-US" sz="1800">
                    <a:solidFill>
                      <a:srgbClr val="FF0000"/>
                    </a:solidFill>
                    <a:latin typeface="Times New Roman"/>
                    <a:ea typeface="Times New Roman"/>
                    <a:cs typeface="Times New Roman"/>
                    <a:sym typeface="Times New Roman"/>
                  </a:rPr>
                  <a:t>=0.8F</a:t>
                </a:r>
                <a:endParaRPr/>
              </a:p>
            </p:txBody>
          </p:sp>
          <p:pic>
            <p:nvPicPr>
              <p:cNvPr id="396" name="Google Shape;396;p19" descr="thermometer.gif"/>
              <p:cNvPicPr preferRelativeResize="0"/>
              <p:nvPr/>
            </p:nvPicPr>
            <p:blipFill rotWithShape="1">
              <a:blip r:embed="rId5">
                <a:alphaModFix/>
              </a:blip>
              <a:srcRect/>
              <a:stretch/>
            </p:blipFill>
            <p:spPr>
              <a:xfrm>
                <a:off x="2057400" y="5638800"/>
                <a:ext cx="1287780" cy="990600"/>
              </a:xfrm>
              <a:prstGeom prst="rect">
                <a:avLst/>
              </a:prstGeom>
              <a:noFill/>
              <a:ln>
                <a:noFill/>
              </a:ln>
            </p:spPr>
          </p:pic>
          <p:sp>
            <p:nvSpPr>
              <p:cNvPr id="397" name="Google Shape;397;p19"/>
              <p:cNvSpPr txBox="1"/>
              <p:nvPr/>
            </p:nvSpPr>
            <p:spPr>
              <a:xfrm>
                <a:off x="1859815" y="6696670"/>
                <a:ext cx="1035785"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T</a:t>
                </a:r>
                <a:r>
                  <a:rPr lang="en-US" sz="1800" baseline="-25000">
                    <a:solidFill>
                      <a:schemeClr val="dk1"/>
                    </a:solidFill>
                    <a:latin typeface="Times New Roman"/>
                    <a:ea typeface="Times New Roman"/>
                    <a:cs typeface="Times New Roman"/>
                    <a:sym typeface="Times New Roman"/>
                  </a:rPr>
                  <a:t>o</a:t>
                </a:r>
                <a:r>
                  <a:rPr lang="en-US" sz="1800">
                    <a:solidFill>
                      <a:schemeClr val="dk1"/>
                    </a:solidFill>
                    <a:latin typeface="Times New Roman"/>
                    <a:ea typeface="Times New Roman"/>
                    <a:cs typeface="Times New Roman"/>
                    <a:sym typeface="Times New Roman"/>
                  </a:rPr>
                  <a:t>=30F</a:t>
                </a:r>
                <a:endParaRPr/>
              </a:p>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σ</a:t>
                </a:r>
                <a:r>
                  <a:rPr lang="en-US" sz="1800" baseline="-25000">
                    <a:solidFill>
                      <a:schemeClr val="dk1"/>
                    </a:solidFill>
                    <a:latin typeface="Times New Roman"/>
                    <a:ea typeface="Times New Roman"/>
                    <a:cs typeface="Times New Roman"/>
                    <a:sym typeface="Times New Roman"/>
                  </a:rPr>
                  <a:t>R</a:t>
                </a:r>
                <a:r>
                  <a:rPr lang="en-US" sz="1800">
                    <a:solidFill>
                      <a:schemeClr val="dk1"/>
                    </a:solidFill>
                    <a:latin typeface="Times New Roman"/>
                    <a:ea typeface="Times New Roman"/>
                    <a:cs typeface="Times New Roman"/>
                    <a:sym typeface="Times New Roman"/>
                  </a:rPr>
                  <a:t>=0.2F</a:t>
                </a:r>
                <a:endParaRPr/>
              </a:p>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398" name="Google Shape;398;p19"/>
              <p:cNvSpPr txBox="1"/>
              <p:nvPr/>
            </p:nvSpPr>
            <p:spPr>
              <a:xfrm>
                <a:off x="1143000" y="4876800"/>
                <a:ext cx="6629400" cy="369332"/>
              </a:xfrm>
              <a:prstGeom prst="rect">
                <a:avLst/>
              </a:prstGeom>
              <a:solidFill>
                <a:srgbClr val="FFF7C4"/>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 J</a:t>
                </a:r>
                <a:r>
                  <a:rPr lang="en-US" sz="1800" baseline="-25000">
                    <a:solidFill>
                      <a:schemeClr val="dk1"/>
                    </a:solidFill>
                    <a:latin typeface="Times New Roman"/>
                    <a:ea typeface="Times New Roman"/>
                    <a:cs typeface="Times New Roman"/>
                    <a:sym typeface="Times New Roman"/>
                  </a:rPr>
                  <a:t> </a:t>
                </a:r>
                <a:r>
                  <a:rPr lang="en-US" sz="1800">
                    <a:solidFill>
                      <a:schemeClr val="dk1"/>
                    </a:solidFill>
                    <a:latin typeface="Times New Roman"/>
                    <a:ea typeface="Times New Roman"/>
                    <a:cs typeface="Times New Roman"/>
                    <a:sym typeface="Times New Roman"/>
                  </a:rPr>
                  <a:t>(T) = </a:t>
                </a:r>
                <a:r>
                  <a:rPr lang="en-US" sz="1800">
                    <a:solidFill>
                      <a:schemeClr val="dk1"/>
                    </a:solidFill>
                    <a:latin typeface="Calibri"/>
                    <a:ea typeface="Calibri"/>
                    <a:cs typeface="Calibri"/>
                    <a:sym typeface="Calibri"/>
                  </a:rPr>
                  <a:t> ½ </a:t>
                </a:r>
                <a:r>
                  <a:rPr lang="en-US" sz="1800">
                    <a:solidFill>
                      <a:schemeClr val="dk1"/>
                    </a:solidFill>
                    <a:latin typeface="Times New Roman"/>
                    <a:ea typeface="Times New Roman"/>
                    <a:cs typeface="Times New Roman"/>
                    <a:sym typeface="Times New Roman"/>
                  </a:rPr>
                  <a:t>(T-T</a:t>
                </a:r>
                <a:r>
                  <a:rPr lang="en-US" sz="1800" baseline="-25000">
                    <a:solidFill>
                      <a:schemeClr val="dk1"/>
                    </a:solidFill>
                    <a:latin typeface="Times New Roman"/>
                    <a:ea typeface="Times New Roman"/>
                    <a:cs typeface="Times New Roman"/>
                    <a:sym typeface="Times New Roman"/>
                  </a:rPr>
                  <a:t>b</a:t>
                </a:r>
                <a:r>
                  <a:rPr lang="en-US" sz="1800">
                    <a:solidFill>
                      <a:schemeClr val="dk1"/>
                    </a:solidFill>
                    <a:latin typeface="Times New Roman"/>
                    <a:ea typeface="Times New Roman"/>
                    <a:cs typeface="Times New Roman"/>
                    <a:sym typeface="Times New Roman"/>
                  </a:rPr>
                  <a:t>)σ</a:t>
                </a:r>
                <a:r>
                  <a:rPr lang="en-US" sz="1800" baseline="-25000">
                    <a:solidFill>
                      <a:schemeClr val="dk1"/>
                    </a:solidFill>
                    <a:latin typeface="Times New Roman"/>
                    <a:ea typeface="Times New Roman"/>
                    <a:cs typeface="Times New Roman"/>
                    <a:sym typeface="Times New Roman"/>
                  </a:rPr>
                  <a:t>B</a:t>
                </a:r>
                <a:r>
                  <a:rPr lang="en-US" sz="1800" baseline="30000">
                    <a:solidFill>
                      <a:schemeClr val="dk1"/>
                    </a:solidFill>
                    <a:latin typeface="Times New Roman"/>
                    <a:ea typeface="Times New Roman"/>
                    <a:cs typeface="Times New Roman"/>
                    <a:sym typeface="Times New Roman"/>
                  </a:rPr>
                  <a:t>-1</a:t>
                </a:r>
                <a:r>
                  <a:rPr lang="en-US" sz="1800">
                    <a:solidFill>
                      <a:schemeClr val="dk1"/>
                    </a:solidFill>
                    <a:latin typeface="Times New Roman"/>
                    <a:ea typeface="Times New Roman"/>
                    <a:cs typeface="Times New Roman"/>
                    <a:sym typeface="Times New Roman"/>
                  </a:rPr>
                  <a:t>(T-T</a:t>
                </a:r>
                <a:r>
                  <a:rPr lang="en-US" sz="1800" baseline="-25000">
                    <a:solidFill>
                      <a:schemeClr val="dk1"/>
                    </a:solidFill>
                    <a:latin typeface="Times New Roman"/>
                    <a:ea typeface="Times New Roman"/>
                    <a:cs typeface="Times New Roman"/>
                    <a:sym typeface="Times New Roman"/>
                  </a:rPr>
                  <a:t>b</a:t>
                </a:r>
                <a:r>
                  <a:rPr lang="en-US" sz="1800">
                    <a:solidFill>
                      <a:schemeClr val="dk1"/>
                    </a:solidFill>
                    <a:latin typeface="Times New Roman"/>
                    <a:ea typeface="Times New Roman"/>
                    <a:cs typeface="Times New Roman"/>
                    <a:sym typeface="Times New Roman"/>
                  </a:rPr>
                  <a:t>) +</a:t>
                </a:r>
                <a:r>
                  <a:rPr lang="en-US" sz="1800">
                    <a:solidFill>
                      <a:schemeClr val="dk1"/>
                    </a:solidFill>
                    <a:latin typeface="Calibri"/>
                    <a:ea typeface="Calibri"/>
                    <a:cs typeface="Calibri"/>
                    <a:sym typeface="Calibri"/>
                  </a:rPr>
                  <a:t>½</a:t>
                </a:r>
                <a:r>
                  <a:rPr lang="en-US" sz="1800">
                    <a:solidFill>
                      <a:schemeClr val="dk1"/>
                    </a:solidFill>
                    <a:latin typeface="Times New Roman"/>
                    <a:ea typeface="Times New Roman"/>
                    <a:cs typeface="Times New Roman"/>
                    <a:sym typeface="Times New Roman"/>
                  </a:rPr>
                  <a:t>(T</a:t>
                </a:r>
                <a:r>
                  <a:rPr lang="en-US" sz="1800" baseline="-25000">
                    <a:solidFill>
                      <a:schemeClr val="dk1"/>
                    </a:solidFill>
                    <a:latin typeface="Times New Roman"/>
                    <a:ea typeface="Times New Roman"/>
                    <a:cs typeface="Times New Roman"/>
                    <a:sym typeface="Times New Roman"/>
                  </a:rPr>
                  <a:t>o</a:t>
                </a:r>
                <a:r>
                  <a:rPr lang="en-US" sz="1800">
                    <a:solidFill>
                      <a:schemeClr val="dk1"/>
                    </a:solidFill>
                    <a:latin typeface="Times New Roman"/>
                    <a:ea typeface="Times New Roman"/>
                    <a:cs typeface="Times New Roman"/>
                    <a:sym typeface="Times New Roman"/>
                  </a:rPr>
                  <a:t>-T)σ</a:t>
                </a:r>
                <a:r>
                  <a:rPr lang="en-US" sz="1800" baseline="-25000">
                    <a:solidFill>
                      <a:schemeClr val="dk1"/>
                    </a:solidFill>
                    <a:latin typeface="Times New Roman"/>
                    <a:ea typeface="Times New Roman"/>
                    <a:cs typeface="Times New Roman"/>
                    <a:sym typeface="Times New Roman"/>
                  </a:rPr>
                  <a:t>R</a:t>
                </a:r>
                <a:r>
                  <a:rPr lang="en-US" sz="1800" baseline="30000">
                    <a:solidFill>
                      <a:schemeClr val="dk1"/>
                    </a:solidFill>
                    <a:latin typeface="Times New Roman"/>
                    <a:ea typeface="Times New Roman"/>
                    <a:cs typeface="Times New Roman"/>
                    <a:sym typeface="Times New Roman"/>
                  </a:rPr>
                  <a:t>-1</a:t>
                </a:r>
                <a:r>
                  <a:rPr lang="en-US" sz="1800">
                    <a:solidFill>
                      <a:schemeClr val="dk1"/>
                    </a:solidFill>
                    <a:latin typeface="Times New Roman"/>
                    <a:ea typeface="Times New Roman"/>
                    <a:cs typeface="Times New Roman"/>
                    <a:sym typeface="Times New Roman"/>
                  </a:rPr>
                  <a:t>(T</a:t>
                </a:r>
                <a:r>
                  <a:rPr lang="en-US" sz="1800" baseline="-25000">
                    <a:solidFill>
                      <a:schemeClr val="dk1"/>
                    </a:solidFill>
                    <a:latin typeface="Times New Roman"/>
                    <a:ea typeface="Times New Roman"/>
                    <a:cs typeface="Times New Roman"/>
                    <a:sym typeface="Times New Roman"/>
                  </a:rPr>
                  <a:t>o</a:t>
                </a:r>
                <a:r>
                  <a:rPr lang="en-US" sz="1800">
                    <a:solidFill>
                      <a:schemeClr val="dk1"/>
                    </a:solidFill>
                    <a:latin typeface="Times New Roman"/>
                    <a:ea typeface="Times New Roman"/>
                    <a:cs typeface="Times New Roman"/>
                    <a:sym typeface="Times New Roman"/>
                  </a:rPr>
                  <a:t>-T)</a:t>
                </a:r>
                <a:endParaRPr/>
              </a:p>
            </p:txBody>
          </p:sp>
        </p:grpSp>
        <p:cxnSp>
          <p:nvCxnSpPr>
            <p:cNvPr id="399" name="Google Shape;399;p19"/>
            <p:cNvCxnSpPr/>
            <p:nvPr/>
          </p:nvCxnSpPr>
          <p:spPr>
            <a:xfrm rot="10800000">
              <a:off x="3352800" y="5181600"/>
              <a:ext cx="0" cy="26035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400" name="Google Shape;400;p19"/>
            <p:cNvCxnSpPr/>
            <p:nvPr/>
          </p:nvCxnSpPr>
          <p:spPr>
            <a:xfrm rot="10800000">
              <a:off x="4038600" y="5181600"/>
              <a:ext cx="0" cy="26035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401" name="Google Shape;401;p19"/>
            <p:cNvCxnSpPr/>
            <p:nvPr/>
          </p:nvCxnSpPr>
          <p:spPr>
            <a:xfrm rot="10800000">
              <a:off x="4724400" y="5181600"/>
              <a:ext cx="0" cy="26035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402" name="Google Shape;402;p19"/>
            <p:cNvCxnSpPr/>
            <p:nvPr/>
          </p:nvCxnSpPr>
          <p:spPr>
            <a:xfrm rot="10800000">
              <a:off x="6096000" y="5181600"/>
              <a:ext cx="0" cy="26035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403" name="Google Shape;403;p19"/>
            <p:cNvCxnSpPr/>
            <p:nvPr/>
          </p:nvCxnSpPr>
          <p:spPr>
            <a:xfrm rot="10800000">
              <a:off x="5410200" y="5181600"/>
              <a:ext cx="0" cy="26035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4"/>
                                        </p:tgtEl>
                                        <p:attrNameLst>
                                          <p:attrName>style.visibility</p:attrName>
                                        </p:attrNameLst>
                                      </p:cBhvr>
                                      <p:to>
                                        <p:strVal val="visible"/>
                                      </p:to>
                                    </p:set>
                                    <p:animEffect transition="in" filter="fade">
                                      <p:cBhvr>
                                        <p:cTn id="7" dur="500"/>
                                        <p:tgtEl>
                                          <p:spTgt spid="3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20"/>
          <p:cNvSpPr txBox="1">
            <a:spLocks noGrp="1"/>
          </p:cNvSpPr>
          <p:nvPr>
            <p:ph type="title"/>
          </p:nvPr>
        </p:nvSpPr>
        <p:spPr>
          <a:xfrm>
            <a:off x="381000" y="304800"/>
            <a:ext cx="8610600" cy="71088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800"/>
              <a:buFont typeface="Calibri"/>
              <a:buNone/>
            </a:pPr>
            <a:r>
              <a:rPr lang="en-US" sz="2800"/>
              <a:t>Example: One-point Observation (cont.)</a:t>
            </a:r>
            <a:endParaRPr/>
          </a:p>
        </p:txBody>
      </p:sp>
      <p:sp>
        <p:nvSpPr>
          <p:cNvPr id="409" name="Google Shape;409;p20"/>
          <p:cNvSpPr>
            <a:spLocks noGrp="1"/>
          </p:cNvSpPr>
          <p:nvPr>
            <p:ph type="sldNum" idx="12"/>
          </p:nvPr>
        </p:nvSpPr>
        <p:spPr>
          <a:xfrm>
            <a:off x="8229600" y="6172200"/>
            <a:ext cx="457200" cy="457200"/>
          </a:xfrm>
          <a:prstGeom prst="ellipse">
            <a:avLst/>
          </a:prstGeom>
          <a:solidFill>
            <a:schemeClr val="accent1"/>
          </a:solidFill>
          <a:ln>
            <a:noFill/>
          </a:ln>
        </p:spPr>
        <p:txBody>
          <a:bodyPr spcFirstLastPara="1" wrap="square" lIns="0" tIns="0" rIns="0" bIns="0" anchor="ctr" anchorCtr="1">
            <a:noAutofit/>
          </a:bodyPr>
          <a:lstStyle/>
          <a:p>
            <a:pPr marL="0" marR="0" lvl="0" indent="0" algn="ctr" rtl="0">
              <a:spcBef>
                <a:spcPts val="0"/>
              </a:spcBef>
              <a:spcAft>
                <a:spcPts val="0"/>
              </a:spcAft>
              <a:buNone/>
            </a:pPr>
            <a:fld id="{00000000-1234-1234-1234-123412341234}" type="slidenum">
              <a:rPr lang="en-US" sz="1400">
                <a:solidFill>
                  <a:srgbClr val="FFFFFF"/>
                </a:solidFill>
                <a:latin typeface="Libre Franklin"/>
                <a:ea typeface="Libre Franklin"/>
                <a:cs typeface="Libre Franklin"/>
                <a:sym typeface="Libre Franklin"/>
              </a:rPr>
              <a:t>33</a:t>
            </a:fld>
            <a:endParaRPr sz="1400">
              <a:solidFill>
                <a:srgbClr val="FFFFFF"/>
              </a:solidFill>
              <a:latin typeface="Libre Franklin"/>
              <a:ea typeface="Libre Franklin"/>
              <a:cs typeface="Libre Franklin"/>
              <a:sym typeface="Libre Franklin"/>
            </a:endParaRPr>
          </a:p>
        </p:txBody>
      </p:sp>
      <p:grpSp>
        <p:nvGrpSpPr>
          <p:cNvPr id="410" name="Google Shape;410;p20"/>
          <p:cNvGrpSpPr/>
          <p:nvPr/>
        </p:nvGrpSpPr>
        <p:grpSpPr>
          <a:xfrm>
            <a:off x="381000" y="2133607"/>
            <a:ext cx="7772400" cy="4267193"/>
            <a:chOff x="381000" y="2133607"/>
            <a:chExt cx="7772400" cy="4267193"/>
          </a:xfrm>
        </p:grpSpPr>
        <p:sp>
          <p:nvSpPr>
            <p:cNvPr id="411" name="Google Shape;411;p20"/>
            <p:cNvSpPr/>
            <p:nvPr/>
          </p:nvSpPr>
          <p:spPr>
            <a:xfrm>
              <a:off x="381000" y="5105400"/>
              <a:ext cx="7467600" cy="1295400"/>
            </a:xfrm>
            <a:prstGeom prst="rect">
              <a:avLst/>
            </a:prstGeom>
            <a:no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412" name="Google Shape;412;p20"/>
            <p:cNvGrpSpPr/>
            <p:nvPr/>
          </p:nvGrpSpPr>
          <p:grpSpPr>
            <a:xfrm>
              <a:off x="685800" y="2133607"/>
              <a:ext cx="7467600" cy="1544594"/>
              <a:chOff x="533400" y="4408703"/>
              <a:chExt cx="7467600" cy="661982"/>
            </a:xfrm>
          </p:grpSpPr>
          <p:sp>
            <p:nvSpPr>
              <p:cNvPr id="413" name="Google Shape;413;p20"/>
              <p:cNvSpPr txBox="1"/>
              <p:nvPr/>
            </p:nvSpPr>
            <p:spPr>
              <a:xfrm>
                <a:off x="685800" y="4604648"/>
                <a:ext cx="4724400" cy="158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σ</a:t>
                </a:r>
                <a:r>
                  <a:rPr lang="en-US" sz="1800" baseline="-25000">
                    <a:solidFill>
                      <a:schemeClr val="dk1"/>
                    </a:solidFill>
                    <a:latin typeface="Times New Roman"/>
                    <a:ea typeface="Times New Roman"/>
                    <a:cs typeface="Times New Roman"/>
                    <a:sym typeface="Times New Roman"/>
                  </a:rPr>
                  <a:t>B</a:t>
                </a:r>
                <a:r>
                  <a:rPr lang="en-US" sz="1800" baseline="30000">
                    <a:solidFill>
                      <a:schemeClr val="dk1"/>
                    </a:solidFill>
                    <a:latin typeface="Times New Roman"/>
                    <a:ea typeface="Times New Roman"/>
                    <a:cs typeface="Times New Roman"/>
                    <a:sym typeface="Times New Roman"/>
                  </a:rPr>
                  <a:t>-1</a:t>
                </a:r>
                <a:r>
                  <a:rPr lang="en-US" sz="1800">
                    <a:solidFill>
                      <a:schemeClr val="dk1"/>
                    </a:solidFill>
                    <a:latin typeface="Times New Roman"/>
                    <a:ea typeface="Times New Roman"/>
                    <a:cs typeface="Times New Roman"/>
                    <a:sym typeface="Times New Roman"/>
                  </a:rPr>
                  <a:t>(T</a:t>
                </a:r>
                <a:r>
                  <a:rPr lang="en-US" sz="1800" baseline="-25000">
                    <a:solidFill>
                      <a:schemeClr val="dk1"/>
                    </a:solidFill>
                    <a:latin typeface="Times New Roman"/>
                    <a:ea typeface="Times New Roman"/>
                    <a:cs typeface="Times New Roman"/>
                    <a:sym typeface="Times New Roman"/>
                  </a:rPr>
                  <a:t>a</a:t>
                </a:r>
                <a:r>
                  <a:rPr lang="en-US" sz="1800">
                    <a:solidFill>
                      <a:schemeClr val="dk1"/>
                    </a:solidFill>
                    <a:latin typeface="Times New Roman"/>
                    <a:ea typeface="Times New Roman"/>
                    <a:cs typeface="Times New Roman"/>
                    <a:sym typeface="Times New Roman"/>
                  </a:rPr>
                  <a:t>-T</a:t>
                </a:r>
                <a:r>
                  <a:rPr lang="en-US" sz="1800" baseline="-25000">
                    <a:solidFill>
                      <a:schemeClr val="dk1"/>
                    </a:solidFill>
                    <a:latin typeface="Times New Roman"/>
                    <a:ea typeface="Times New Roman"/>
                    <a:cs typeface="Times New Roman"/>
                    <a:sym typeface="Times New Roman"/>
                  </a:rPr>
                  <a:t>b</a:t>
                </a:r>
                <a:r>
                  <a:rPr lang="en-US" sz="1800">
                    <a:solidFill>
                      <a:schemeClr val="dk1"/>
                    </a:solidFill>
                    <a:latin typeface="Times New Roman"/>
                    <a:ea typeface="Times New Roman"/>
                    <a:cs typeface="Times New Roman"/>
                    <a:sym typeface="Times New Roman"/>
                  </a:rPr>
                  <a:t>)-σ</a:t>
                </a:r>
                <a:r>
                  <a:rPr lang="en-US" sz="1800" baseline="-25000">
                    <a:solidFill>
                      <a:schemeClr val="dk1"/>
                    </a:solidFill>
                    <a:latin typeface="Times New Roman"/>
                    <a:ea typeface="Times New Roman"/>
                    <a:cs typeface="Times New Roman"/>
                    <a:sym typeface="Times New Roman"/>
                  </a:rPr>
                  <a:t>R</a:t>
                </a:r>
                <a:r>
                  <a:rPr lang="en-US" sz="1800" baseline="30000">
                    <a:solidFill>
                      <a:schemeClr val="dk1"/>
                    </a:solidFill>
                    <a:latin typeface="Times New Roman"/>
                    <a:ea typeface="Times New Roman"/>
                    <a:cs typeface="Times New Roman"/>
                    <a:sym typeface="Times New Roman"/>
                  </a:rPr>
                  <a:t>-1</a:t>
                </a:r>
                <a:r>
                  <a:rPr lang="en-US" sz="1800">
                    <a:solidFill>
                      <a:schemeClr val="dk1"/>
                    </a:solidFill>
                    <a:latin typeface="Times New Roman"/>
                    <a:ea typeface="Times New Roman"/>
                    <a:cs typeface="Times New Roman"/>
                    <a:sym typeface="Times New Roman"/>
                  </a:rPr>
                  <a:t>(T</a:t>
                </a:r>
                <a:r>
                  <a:rPr lang="en-US" sz="1800" baseline="-25000">
                    <a:solidFill>
                      <a:schemeClr val="dk1"/>
                    </a:solidFill>
                    <a:latin typeface="Times New Roman"/>
                    <a:ea typeface="Times New Roman"/>
                    <a:cs typeface="Times New Roman"/>
                    <a:sym typeface="Times New Roman"/>
                  </a:rPr>
                  <a:t>o</a:t>
                </a:r>
                <a:r>
                  <a:rPr lang="en-US" sz="1800">
                    <a:solidFill>
                      <a:schemeClr val="dk1"/>
                    </a:solidFill>
                    <a:latin typeface="Times New Roman"/>
                    <a:ea typeface="Times New Roman"/>
                    <a:cs typeface="Times New Roman"/>
                    <a:sym typeface="Times New Roman"/>
                  </a:rPr>
                  <a:t>-T</a:t>
                </a:r>
                <a:r>
                  <a:rPr lang="en-US" sz="1800" baseline="-25000">
                    <a:solidFill>
                      <a:schemeClr val="dk1"/>
                    </a:solidFill>
                    <a:latin typeface="Times New Roman"/>
                    <a:ea typeface="Times New Roman"/>
                    <a:cs typeface="Times New Roman"/>
                    <a:sym typeface="Times New Roman"/>
                  </a:rPr>
                  <a:t>a</a:t>
                </a:r>
                <a:r>
                  <a:rPr lang="en-US" sz="1800">
                    <a:solidFill>
                      <a:schemeClr val="dk1"/>
                    </a:solidFill>
                    <a:latin typeface="Times New Roman"/>
                    <a:ea typeface="Times New Roman"/>
                    <a:cs typeface="Times New Roman"/>
                    <a:sym typeface="Times New Roman"/>
                  </a:rPr>
                  <a:t>)=0</a:t>
                </a:r>
                <a:endParaRPr/>
              </a:p>
            </p:txBody>
          </p:sp>
          <p:sp>
            <p:nvSpPr>
              <p:cNvPr id="414" name="Google Shape;414;p20"/>
              <p:cNvSpPr txBox="1"/>
              <p:nvPr/>
            </p:nvSpPr>
            <p:spPr>
              <a:xfrm>
                <a:off x="685800" y="4833253"/>
                <a:ext cx="5943600" cy="2374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T</a:t>
                </a:r>
                <a:r>
                  <a:rPr lang="en-US" sz="1800" baseline="-25000">
                    <a:solidFill>
                      <a:schemeClr val="dk1"/>
                    </a:solidFill>
                    <a:latin typeface="Times New Roman"/>
                    <a:ea typeface="Times New Roman"/>
                    <a:cs typeface="Times New Roman"/>
                    <a:sym typeface="Times New Roman"/>
                  </a:rPr>
                  <a:t>a</a:t>
                </a:r>
                <a:r>
                  <a:rPr lang="en-US" sz="1800">
                    <a:solidFill>
                      <a:schemeClr val="dk1"/>
                    </a:solidFill>
                    <a:latin typeface="Times New Roman"/>
                    <a:ea typeface="Times New Roman"/>
                    <a:cs typeface="Times New Roman"/>
                    <a:sym typeface="Times New Roman"/>
                  </a:rPr>
                  <a:t>=σ</a:t>
                </a:r>
                <a:r>
                  <a:rPr lang="en-US" sz="1800" baseline="-25000">
                    <a:solidFill>
                      <a:schemeClr val="dk1"/>
                    </a:solidFill>
                    <a:latin typeface="Times New Roman"/>
                    <a:ea typeface="Times New Roman"/>
                    <a:cs typeface="Times New Roman"/>
                    <a:sym typeface="Times New Roman"/>
                  </a:rPr>
                  <a:t>B</a:t>
                </a:r>
                <a:r>
                  <a:rPr lang="en-US" sz="1800">
                    <a:solidFill>
                      <a:schemeClr val="dk1"/>
                    </a:solidFill>
                    <a:latin typeface="Times New Roman"/>
                    <a:ea typeface="Times New Roman"/>
                    <a:cs typeface="Times New Roman"/>
                    <a:sym typeface="Times New Roman"/>
                  </a:rPr>
                  <a:t>T</a:t>
                </a:r>
                <a:r>
                  <a:rPr lang="en-US" sz="1800" baseline="-25000">
                    <a:solidFill>
                      <a:schemeClr val="dk1"/>
                    </a:solidFill>
                    <a:latin typeface="Times New Roman"/>
                    <a:ea typeface="Times New Roman"/>
                    <a:cs typeface="Times New Roman"/>
                    <a:sym typeface="Times New Roman"/>
                  </a:rPr>
                  <a:t>o</a:t>
                </a:r>
                <a:r>
                  <a:rPr lang="en-US" sz="1800">
                    <a:solidFill>
                      <a:schemeClr val="dk1"/>
                    </a:solidFill>
                    <a:latin typeface="Times New Roman"/>
                    <a:ea typeface="Times New Roman"/>
                    <a:cs typeface="Times New Roman"/>
                    <a:sym typeface="Times New Roman"/>
                  </a:rPr>
                  <a:t>(σ</a:t>
                </a:r>
                <a:r>
                  <a:rPr lang="en-US" sz="1800" baseline="-25000">
                    <a:solidFill>
                      <a:schemeClr val="dk1"/>
                    </a:solidFill>
                    <a:latin typeface="Times New Roman"/>
                    <a:ea typeface="Times New Roman"/>
                    <a:cs typeface="Times New Roman"/>
                    <a:sym typeface="Times New Roman"/>
                  </a:rPr>
                  <a:t>B</a:t>
                </a:r>
                <a:r>
                  <a:rPr lang="en-US" sz="1800">
                    <a:solidFill>
                      <a:schemeClr val="dk1"/>
                    </a:solidFill>
                    <a:latin typeface="Times New Roman"/>
                    <a:ea typeface="Times New Roman"/>
                    <a:cs typeface="Times New Roman"/>
                    <a:sym typeface="Times New Roman"/>
                  </a:rPr>
                  <a:t>+σ</a:t>
                </a:r>
                <a:r>
                  <a:rPr lang="en-US" sz="1800" baseline="-25000">
                    <a:solidFill>
                      <a:schemeClr val="dk1"/>
                    </a:solidFill>
                    <a:latin typeface="Times New Roman"/>
                    <a:ea typeface="Times New Roman"/>
                    <a:cs typeface="Times New Roman"/>
                    <a:sym typeface="Times New Roman"/>
                  </a:rPr>
                  <a:t>R</a:t>
                </a:r>
                <a:r>
                  <a:rPr lang="en-US" sz="1800">
                    <a:solidFill>
                      <a:schemeClr val="dk1"/>
                    </a:solidFill>
                    <a:latin typeface="Times New Roman"/>
                    <a:ea typeface="Times New Roman"/>
                    <a:cs typeface="Times New Roman"/>
                    <a:sym typeface="Times New Roman"/>
                  </a:rPr>
                  <a:t>)</a:t>
                </a:r>
                <a:r>
                  <a:rPr lang="en-US" sz="1800" baseline="30000">
                    <a:solidFill>
                      <a:schemeClr val="dk1"/>
                    </a:solidFill>
                    <a:latin typeface="Times New Roman"/>
                    <a:ea typeface="Times New Roman"/>
                    <a:cs typeface="Times New Roman"/>
                    <a:sym typeface="Times New Roman"/>
                  </a:rPr>
                  <a:t>-1</a:t>
                </a:r>
                <a:r>
                  <a:rPr lang="en-US" sz="1800">
                    <a:solidFill>
                      <a:schemeClr val="dk1"/>
                    </a:solidFill>
                    <a:latin typeface="Times New Roman"/>
                    <a:ea typeface="Times New Roman"/>
                    <a:cs typeface="Times New Roman"/>
                    <a:sym typeface="Times New Roman"/>
                  </a:rPr>
                  <a:t>+σ</a:t>
                </a:r>
                <a:r>
                  <a:rPr lang="en-US" sz="1800" baseline="-25000">
                    <a:solidFill>
                      <a:schemeClr val="dk1"/>
                    </a:solidFill>
                    <a:latin typeface="Times New Roman"/>
                    <a:ea typeface="Times New Roman"/>
                    <a:cs typeface="Times New Roman"/>
                    <a:sym typeface="Times New Roman"/>
                  </a:rPr>
                  <a:t>R</a:t>
                </a:r>
                <a:r>
                  <a:rPr lang="en-US" sz="1800">
                    <a:solidFill>
                      <a:schemeClr val="dk1"/>
                    </a:solidFill>
                    <a:latin typeface="Times New Roman"/>
                    <a:ea typeface="Times New Roman"/>
                    <a:cs typeface="Times New Roman"/>
                    <a:sym typeface="Times New Roman"/>
                  </a:rPr>
                  <a:t>T</a:t>
                </a:r>
                <a:r>
                  <a:rPr lang="en-US" sz="1800" baseline="-25000">
                    <a:solidFill>
                      <a:schemeClr val="dk1"/>
                    </a:solidFill>
                    <a:latin typeface="Times New Roman"/>
                    <a:ea typeface="Times New Roman"/>
                    <a:cs typeface="Times New Roman"/>
                    <a:sym typeface="Times New Roman"/>
                  </a:rPr>
                  <a:t>b</a:t>
                </a:r>
                <a:r>
                  <a:rPr lang="en-US" sz="1800">
                    <a:solidFill>
                      <a:schemeClr val="dk1"/>
                    </a:solidFill>
                    <a:latin typeface="Times New Roman"/>
                    <a:ea typeface="Times New Roman"/>
                    <a:cs typeface="Times New Roman"/>
                    <a:sym typeface="Times New Roman"/>
                  </a:rPr>
                  <a:t>(σ</a:t>
                </a:r>
                <a:r>
                  <a:rPr lang="en-US" sz="1800" baseline="-25000">
                    <a:solidFill>
                      <a:schemeClr val="dk1"/>
                    </a:solidFill>
                    <a:latin typeface="Times New Roman"/>
                    <a:ea typeface="Times New Roman"/>
                    <a:cs typeface="Times New Roman"/>
                    <a:sym typeface="Times New Roman"/>
                  </a:rPr>
                  <a:t>B</a:t>
                </a:r>
                <a:r>
                  <a:rPr lang="en-US" sz="1800">
                    <a:solidFill>
                      <a:schemeClr val="dk1"/>
                    </a:solidFill>
                    <a:latin typeface="Times New Roman"/>
                    <a:ea typeface="Times New Roman"/>
                    <a:cs typeface="Times New Roman"/>
                    <a:sym typeface="Times New Roman"/>
                  </a:rPr>
                  <a:t>+σ</a:t>
                </a:r>
                <a:r>
                  <a:rPr lang="en-US" sz="1800" baseline="-25000">
                    <a:solidFill>
                      <a:schemeClr val="dk1"/>
                    </a:solidFill>
                    <a:latin typeface="Times New Roman"/>
                    <a:ea typeface="Times New Roman"/>
                    <a:cs typeface="Times New Roman"/>
                    <a:sym typeface="Times New Roman"/>
                  </a:rPr>
                  <a:t>R</a:t>
                </a:r>
                <a:r>
                  <a:rPr lang="en-US" sz="1800">
                    <a:solidFill>
                      <a:schemeClr val="dk1"/>
                    </a:solidFill>
                    <a:latin typeface="Times New Roman"/>
                    <a:ea typeface="Times New Roman"/>
                    <a:cs typeface="Times New Roman"/>
                    <a:sym typeface="Times New Roman"/>
                  </a:rPr>
                  <a:t>)</a:t>
                </a:r>
                <a:r>
                  <a:rPr lang="en-US" sz="1800" baseline="30000">
                    <a:solidFill>
                      <a:schemeClr val="dk1"/>
                    </a:solidFill>
                    <a:latin typeface="Times New Roman"/>
                    <a:ea typeface="Times New Roman"/>
                    <a:cs typeface="Times New Roman"/>
                    <a:sym typeface="Times New Roman"/>
                  </a:rPr>
                  <a:t>-1</a:t>
                </a:r>
                <a:r>
                  <a:rPr lang="en-US" sz="1800">
                    <a:solidFill>
                      <a:schemeClr val="dk1"/>
                    </a:solidFill>
                    <a:latin typeface="Times New Roman"/>
                    <a:ea typeface="Times New Roman"/>
                    <a:cs typeface="Times New Roman"/>
                    <a:sym typeface="Times New Roman"/>
                  </a:rPr>
                  <a:t>=30.4F</a:t>
                </a:r>
                <a:endParaRPr/>
              </a:p>
              <a:p>
                <a:pPr marL="0" marR="0" lvl="0" indent="0" algn="l" rtl="0">
                  <a:spcBef>
                    <a:spcPts val="0"/>
                  </a:spcBef>
                  <a:spcAft>
                    <a:spcPts val="0"/>
                  </a:spcAft>
                  <a:buNone/>
                </a:pPr>
                <a:endParaRPr sz="1800" baseline="30000">
                  <a:solidFill>
                    <a:schemeClr val="dk1"/>
                  </a:solidFill>
                  <a:latin typeface="Times New Roman"/>
                  <a:ea typeface="Times New Roman"/>
                  <a:cs typeface="Times New Roman"/>
                  <a:sym typeface="Times New Roman"/>
                </a:endParaRPr>
              </a:p>
            </p:txBody>
          </p:sp>
          <p:sp>
            <p:nvSpPr>
              <p:cNvPr id="415" name="Google Shape;415;p20"/>
              <p:cNvSpPr txBox="1"/>
              <p:nvPr/>
            </p:nvSpPr>
            <p:spPr>
              <a:xfrm>
                <a:off x="533400" y="4408703"/>
                <a:ext cx="7467600" cy="158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1F497D"/>
                    </a:solidFill>
                    <a:latin typeface="Calibri"/>
                    <a:ea typeface="Calibri"/>
                    <a:cs typeface="Calibri"/>
                    <a:sym typeface="Calibri"/>
                  </a:rPr>
                  <a:t>Scalar example: What is the temperature analysis (</a:t>
                </a:r>
                <a:r>
                  <a:rPr lang="en-US" sz="1800" b="1">
                    <a:solidFill>
                      <a:srgbClr val="1F497D"/>
                    </a:solidFill>
                    <a:latin typeface="Calibri"/>
                    <a:ea typeface="Calibri"/>
                    <a:cs typeface="Calibri"/>
                    <a:sym typeface="Calibri"/>
                  </a:rPr>
                  <a:t>x</a:t>
                </a:r>
                <a:r>
                  <a:rPr lang="en-US" sz="1800" baseline="-25000">
                    <a:solidFill>
                      <a:srgbClr val="1F497D"/>
                    </a:solidFill>
                    <a:latin typeface="Calibri"/>
                    <a:ea typeface="Calibri"/>
                    <a:cs typeface="Calibri"/>
                    <a:sym typeface="Calibri"/>
                  </a:rPr>
                  <a:t>a</a:t>
                </a:r>
                <a:r>
                  <a:rPr lang="en-US" sz="1800">
                    <a:solidFill>
                      <a:srgbClr val="1F497D"/>
                    </a:solidFill>
                    <a:latin typeface="Calibri"/>
                    <a:ea typeface="Calibri"/>
                    <a:cs typeface="Calibri"/>
                    <a:sym typeface="Calibri"/>
                  </a:rPr>
                  <a:t>-&gt;T</a:t>
                </a:r>
                <a:r>
                  <a:rPr lang="en-US" sz="1800" baseline="-25000">
                    <a:solidFill>
                      <a:schemeClr val="dk1"/>
                    </a:solidFill>
                    <a:latin typeface="Times New Roman"/>
                    <a:ea typeface="Times New Roman"/>
                    <a:cs typeface="Times New Roman"/>
                    <a:sym typeface="Times New Roman"/>
                  </a:rPr>
                  <a:t>a</a:t>
                </a:r>
                <a:r>
                  <a:rPr lang="en-US" sz="1800">
                    <a:solidFill>
                      <a:srgbClr val="1F497D"/>
                    </a:solidFill>
                    <a:latin typeface="Calibri"/>
                    <a:ea typeface="Calibri"/>
                    <a:cs typeface="Calibri"/>
                    <a:sym typeface="Calibri"/>
                  </a:rPr>
                  <a:t>)?</a:t>
                </a:r>
                <a:endParaRPr/>
              </a:p>
            </p:txBody>
          </p:sp>
        </p:grpSp>
      </p:grpSp>
      <p:pic>
        <p:nvPicPr>
          <p:cNvPr id="416" name="Google Shape;416;p20"/>
          <p:cNvPicPr preferRelativeResize="0"/>
          <p:nvPr/>
        </p:nvPicPr>
        <p:blipFill rotWithShape="1">
          <a:blip r:embed="rId3">
            <a:alphaModFix/>
          </a:blip>
          <a:srcRect/>
          <a:stretch/>
        </p:blipFill>
        <p:spPr>
          <a:xfrm>
            <a:off x="2438400" y="1295400"/>
            <a:ext cx="4343399" cy="532478"/>
          </a:xfrm>
          <a:prstGeom prst="rect">
            <a:avLst/>
          </a:prstGeom>
          <a:solidFill>
            <a:srgbClr val="DAE5F1"/>
          </a:solidFill>
          <a:ln w="9525" cap="flat" cmpd="sng">
            <a:solidFill>
              <a:srgbClr val="4F81BD"/>
            </a:solidFill>
            <a:prstDash val="solid"/>
            <a:round/>
            <a:headEnd type="none" w="sm" len="sm"/>
            <a:tailEnd type="none" w="sm" len="sm"/>
          </a:ln>
        </p:spPr>
      </p:pic>
      <p:sp>
        <p:nvSpPr>
          <p:cNvPr id="417" name="Google Shape;417;p20"/>
          <p:cNvSpPr/>
          <p:nvPr/>
        </p:nvSpPr>
        <p:spPr>
          <a:xfrm>
            <a:off x="4419600" y="2590800"/>
            <a:ext cx="533400" cy="381000"/>
          </a:xfrm>
          <a:prstGeom prst="rightArrow">
            <a:avLst>
              <a:gd name="adj1" fmla="val 50000"/>
              <a:gd name="adj2" fmla="val 50000"/>
            </a:avLst>
          </a:prstGeom>
          <a:solidFill>
            <a:schemeClr val="accent1"/>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418" name="Google Shape;418;p20"/>
          <p:cNvGrpSpPr/>
          <p:nvPr/>
        </p:nvGrpSpPr>
        <p:grpSpPr>
          <a:xfrm>
            <a:off x="1783615" y="4267200"/>
            <a:ext cx="5379185" cy="2209800"/>
            <a:chOff x="1783615" y="4267200"/>
            <a:chExt cx="5379185" cy="2209800"/>
          </a:xfrm>
        </p:grpSpPr>
        <p:grpSp>
          <p:nvGrpSpPr>
            <p:cNvPr id="419" name="Google Shape;419;p20"/>
            <p:cNvGrpSpPr/>
            <p:nvPr/>
          </p:nvGrpSpPr>
          <p:grpSpPr>
            <a:xfrm>
              <a:off x="1783615" y="4267200"/>
              <a:ext cx="5379185" cy="2209800"/>
              <a:chOff x="1783615" y="4267200"/>
              <a:chExt cx="5379185" cy="2209800"/>
            </a:xfrm>
          </p:grpSpPr>
          <p:pic>
            <p:nvPicPr>
              <p:cNvPr id="420" name="Google Shape;420;p20" descr="skd188803sdc.png"/>
              <p:cNvPicPr preferRelativeResize="0"/>
              <p:nvPr/>
            </p:nvPicPr>
            <p:blipFill rotWithShape="1">
              <a:blip r:embed="rId4">
                <a:alphaModFix/>
              </a:blip>
              <a:srcRect/>
              <a:stretch/>
            </p:blipFill>
            <p:spPr>
              <a:xfrm>
                <a:off x="5715000" y="4419600"/>
                <a:ext cx="1295400" cy="1070606"/>
              </a:xfrm>
              <a:prstGeom prst="rect">
                <a:avLst/>
              </a:prstGeom>
              <a:noFill/>
              <a:ln>
                <a:noFill/>
              </a:ln>
            </p:spPr>
          </p:pic>
          <p:cxnSp>
            <p:nvCxnSpPr>
              <p:cNvPr id="421" name="Google Shape;421;p20"/>
              <p:cNvCxnSpPr/>
              <p:nvPr/>
            </p:nvCxnSpPr>
            <p:spPr>
              <a:xfrm>
                <a:off x="2654300" y="5694402"/>
                <a:ext cx="3441700" cy="20598"/>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422" name="Google Shape;422;p20"/>
              <p:cNvCxnSpPr/>
              <p:nvPr/>
            </p:nvCxnSpPr>
            <p:spPr>
              <a:xfrm rot="10800000">
                <a:off x="2667000" y="5562600"/>
                <a:ext cx="0" cy="26035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sp>
            <p:nvSpPr>
              <p:cNvPr id="423" name="Google Shape;423;p20"/>
              <p:cNvSpPr/>
              <p:nvPr/>
            </p:nvSpPr>
            <p:spPr>
              <a:xfrm>
                <a:off x="3505200" y="4267200"/>
                <a:ext cx="1600200" cy="931902"/>
              </a:xfrm>
              <a:prstGeom prst="cloud">
                <a:avLst/>
              </a:prstGeom>
              <a:no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rgbClr val="000000"/>
                    </a:solidFill>
                    <a:latin typeface="Times New Roman"/>
                    <a:ea typeface="Times New Roman"/>
                    <a:cs typeface="Times New Roman"/>
                    <a:sym typeface="Times New Roman"/>
                  </a:rPr>
                  <a:t>T</a:t>
                </a:r>
                <a:r>
                  <a:rPr lang="en-US" sz="1600" baseline="-25000">
                    <a:solidFill>
                      <a:srgbClr val="000000"/>
                    </a:solidFill>
                    <a:latin typeface="Times New Roman"/>
                    <a:ea typeface="Times New Roman"/>
                    <a:cs typeface="Times New Roman"/>
                    <a:sym typeface="Times New Roman"/>
                  </a:rPr>
                  <a:t>a</a:t>
                </a:r>
                <a:r>
                  <a:rPr lang="en-US" sz="1600">
                    <a:solidFill>
                      <a:srgbClr val="000000"/>
                    </a:solidFill>
                    <a:latin typeface="Times New Roman"/>
                    <a:ea typeface="Times New Roman"/>
                    <a:cs typeface="Times New Roman"/>
                    <a:sym typeface="Times New Roman"/>
                  </a:rPr>
                  <a:t>=30.4F</a:t>
                </a:r>
                <a:endParaRPr/>
              </a:p>
            </p:txBody>
          </p:sp>
          <p:cxnSp>
            <p:nvCxnSpPr>
              <p:cNvPr id="424" name="Google Shape;424;p20"/>
              <p:cNvCxnSpPr/>
              <p:nvPr/>
            </p:nvCxnSpPr>
            <p:spPr>
              <a:xfrm flipH="1">
                <a:off x="3352800" y="5091152"/>
                <a:ext cx="774700" cy="471448"/>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sp>
            <p:nvSpPr>
              <p:cNvPr id="425" name="Google Shape;425;p20"/>
              <p:cNvSpPr/>
              <p:nvPr/>
            </p:nvSpPr>
            <p:spPr>
              <a:xfrm>
                <a:off x="6127015" y="5525869"/>
                <a:ext cx="103578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0000"/>
                    </a:solidFill>
                    <a:latin typeface="Times New Roman"/>
                    <a:ea typeface="Times New Roman"/>
                    <a:cs typeface="Times New Roman"/>
                    <a:sym typeface="Times New Roman"/>
                  </a:rPr>
                  <a:t>T</a:t>
                </a:r>
                <a:r>
                  <a:rPr lang="en-US" sz="1800" baseline="-25000">
                    <a:solidFill>
                      <a:srgbClr val="FF0000"/>
                    </a:solidFill>
                    <a:latin typeface="Times New Roman"/>
                    <a:ea typeface="Times New Roman"/>
                    <a:cs typeface="Times New Roman"/>
                    <a:sym typeface="Times New Roman"/>
                  </a:rPr>
                  <a:t>b</a:t>
                </a:r>
                <a:r>
                  <a:rPr lang="en-US" sz="1800">
                    <a:solidFill>
                      <a:srgbClr val="FF0000"/>
                    </a:solidFill>
                    <a:latin typeface="Times New Roman"/>
                    <a:ea typeface="Times New Roman"/>
                    <a:cs typeface="Times New Roman"/>
                    <a:sym typeface="Times New Roman"/>
                  </a:rPr>
                  <a:t>=32F</a:t>
                </a:r>
                <a:endParaRPr/>
              </a:p>
              <a:p>
                <a:pPr marL="0" marR="0" lvl="0" indent="0" algn="ctr" rtl="0">
                  <a:spcBef>
                    <a:spcPts val="0"/>
                  </a:spcBef>
                  <a:spcAft>
                    <a:spcPts val="0"/>
                  </a:spcAft>
                  <a:buNone/>
                </a:pPr>
                <a:r>
                  <a:rPr lang="en-US" sz="1800">
                    <a:solidFill>
                      <a:srgbClr val="FF0000"/>
                    </a:solidFill>
                    <a:latin typeface="Times New Roman"/>
                    <a:ea typeface="Times New Roman"/>
                    <a:cs typeface="Times New Roman"/>
                    <a:sym typeface="Times New Roman"/>
                  </a:rPr>
                  <a:t>σ</a:t>
                </a:r>
                <a:r>
                  <a:rPr lang="en-US" sz="1800" baseline="-25000">
                    <a:solidFill>
                      <a:srgbClr val="FF0000"/>
                    </a:solidFill>
                    <a:latin typeface="Times New Roman"/>
                    <a:ea typeface="Times New Roman"/>
                    <a:cs typeface="Times New Roman"/>
                    <a:sym typeface="Times New Roman"/>
                  </a:rPr>
                  <a:t>B</a:t>
                </a:r>
                <a:r>
                  <a:rPr lang="en-US" sz="1800">
                    <a:solidFill>
                      <a:srgbClr val="FF0000"/>
                    </a:solidFill>
                    <a:latin typeface="Times New Roman"/>
                    <a:ea typeface="Times New Roman"/>
                    <a:cs typeface="Times New Roman"/>
                    <a:sym typeface="Times New Roman"/>
                  </a:rPr>
                  <a:t>=0.8F</a:t>
                </a:r>
                <a:endParaRPr/>
              </a:p>
            </p:txBody>
          </p:sp>
          <p:pic>
            <p:nvPicPr>
              <p:cNvPr id="426" name="Google Shape;426;p20" descr="thermometer.gif"/>
              <p:cNvPicPr preferRelativeResize="0"/>
              <p:nvPr/>
            </p:nvPicPr>
            <p:blipFill rotWithShape="1">
              <a:blip r:embed="rId5">
                <a:alphaModFix/>
              </a:blip>
              <a:srcRect/>
              <a:stretch/>
            </p:blipFill>
            <p:spPr>
              <a:xfrm>
                <a:off x="1981200" y="4495800"/>
                <a:ext cx="1287780" cy="990600"/>
              </a:xfrm>
              <a:prstGeom prst="rect">
                <a:avLst/>
              </a:prstGeom>
              <a:noFill/>
              <a:ln>
                <a:noFill/>
              </a:ln>
            </p:spPr>
          </p:pic>
          <p:sp>
            <p:nvSpPr>
              <p:cNvPr id="427" name="Google Shape;427;p20"/>
              <p:cNvSpPr txBox="1"/>
              <p:nvPr/>
            </p:nvSpPr>
            <p:spPr>
              <a:xfrm>
                <a:off x="1783615" y="5553670"/>
                <a:ext cx="1035785"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T</a:t>
                </a:r>
                <a:r>
                  <a:rPr lang="en-US" sz="1800" baseline="-25000">
                    <a:solidFill>
                      <a:schemeClr val="dk1"/>
                    </a:solidFill>
                    <a:latin typeface="Times New Roman"/>
                    <a:ea typeface="Times New Roman"/>
                    <a:cs typeface="Times New Roman"/>
                    <a:sym typeface="Times New Roman"/>
                  </a:rPr>
                  <a:t>o</a:t>
                </a:r>
                <a:r>
                  <a:rPr lang="en-US" sz="1800">
                    <a:solidFill>
                      <a:schemeClr val="dk1"/>
                    </a:solidFill>
                    <a:latin typeface="Times New Roman"/>
                    <a:ea typeface="Times New Roman"/>
                    <a:cs typeface="Times New Roman"/>
                    <a:sym typeface="Times New Roman"/>
                  </a:rPr>
                  <a:t>=30F</a:t>
                </a:r>
                <a:endParaRPr/>
              </a:p>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σ</a:t>
                </a:r>
                <a:r>
                  <a:rPr lang="en-US" sz="1800" baseline="-25000">
                    <a:solidFill>
                      <a:schemeClr val="dk1"/>
                    </a:solidFill>
                    <a:latin typeface="Times New Roman"/>
                    <a:ea typeface="Times New Roman"/>
                    <a:cs typeface="Times New Roman"/>
                    <a:sym typeface="Times New Roman"/>
                  </a:rPr>
                  <a:t>R</a:t>
                </a:r>
                <a:r>
                  <a:rPr lang="en-US" sz="1800">
                    <a:solidFill>
                      <a:schemeClr val="dk1"/>
                    </a:solidFill>
                    <a:latin typeface="Times New Roman"/>
                    <a:ea typeface="Times New Roman"/>
                    <a:cs typeface="Times New Roman"/>
                    <a:sym typeface="Times New Roman"/>
                  </a:rPr>
                  <a:t>=0.2F</a:t>
                </a:r>
                <a:endParaRPr/>
              </a:p>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cxnSp>
            <p:nvCxnSpPr>
              <p:cNvPr id="428" name="Google Shape;428;p20"/>
              <p:cNvCxnSpPr/>
              <p:nvPr/>
            </p:nvCxnSpPr>
            <p:spPr>
              <a:xfrm rot="10800000">
                <a:off x="3352800" y="5562600"/>
                <a:ext cx="0" cy="26035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429" name="Google Shape;429;p20"/>
              <p:cNvCxnSpPr/>
              <p:nvPr/>
            </p:nvCxnSpPr>
            <p:spPr>
              <a:xfrm rot="10800000">
                <a:off x="4038600" y="5562600"/>
                <a:ext cx="0" cy="26035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430" name="Google Shape;430;p20"/>
              <p:cNvCxnSpPr/>
              <p:nvPr/>
            </p:nvCxnSpPr>
            <p:spPr>
              <a:xfrm rot="10800000">
                <a:off x="4724400" y="5562600"/>
                <a:ext cx="0" cy="26035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431" name="Google Shape;431;p20"/>
              <p:cNvCxnSpPr/>
              <p:nvPr/>
            </p:nvCxnSpPr>
            <p:spPr>
              <a:xfrm rot="10800000">
                <a:off x="5410200" y="5562600"/>
                <a:ext cx="0" cy="26035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grpSp>
        <p:cxnSp>
          <p:nvCxnSpPr>
            <p:cNvPr id="432" name="Google Shape;432;p20"/>
            <p:cNvCxnSpPr/>
            <p:nvPr/>
          </p:nvCxnSpPr>
          <p:spPr>
            <a:xfrm rot="10800000">
              <a:off x="6096000" y="5562600"/>
              <a:ext cx="0" cy="26035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
                                        </p:tgtEl>
                                        <p:attrNameLst>
                                          <p:attrName>style.visibility</p:attrName>
                                        </p:attrNameLst>
                                      </p:cBhvr>
                                      <p:to>
                                        <p:strVal val="visible"/>
                                      </p:to>
                                    </p:set>
                                    <p:animEffect transition="in" filter="fade">
                                      <p:cBhvr>
                                        <p:cTn id="7" dur="500"/>
                                        <p:tgtEl>
                                          <p:spTgt spid="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
          <p:cNvSpPr txBox="1">
            <a:spLocks noGrp="1"/>
          </p:cNvSpPr>
          <p:nvPr>
            <p:ph type="title"/>
          </p:nvPr>
        </p:nvSpPr>
        <p:spPr>
          <a:xfrm>
            <a:off x="457200" y="13374"/>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4000"/>
              <a:buFont typeface="Calibri"/>
              <a:buNone/>
            </a:pPr>
            <a:r>
              <a:rPr lang="en-US"/>
              <a:t>Outline</a:t>
            </a:r>
            <a:endParaRPr/>
          </a:p>
        </p:txBody>
      </p:sp>
      <p:sp>
        <p:nvSpPr>
          <p:cNvPr id="162" name="Google Shape;162;p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lnSpcReduction="10000"/>
          </a:bodyPr>
          <a:lstStyle/>
          <a:p>
            <a:pPr marL="342900" lvl="0" indent="-342900" algn="l" rtl="0">
              <a:spcBef>
                <a:spcPts val="0"/>
              </a:spcBef>
              <a:spcAft>
                <a:spcPts val="0"/>
              </a:spcAft>
              <a:buClr>
                <a:schemeClr val="bg1">
                  <a:lumMod val="65000"/>
                </a:schemeClr>
              </a:buClr>
              <a:buSzPts val="3200"/>
              <a:buChar char="•"/>
            </a:pPr>
            <a:r>
              <a:rPr lang="en-US">
                <a:solidFill>
                  <a:schemeClr val="bg1">
                    <a:lumMod val="75000"/>
                  </a:schemeClr>
                </a:solidFill>
              </a:rPr>
              <a:t>Numerical Weather Prediction</a:t>
            </a:r>
          </a:p>
          <a:p>
            <a:pPr marL="342900" lvl="0" indent="-342900" algn="l" rtl="0">
              <a:spcBef>
                <a:spcPts val="0"/>
              </a:spcBef>
              <a:spcAft>
                <a:spcPts val="0"/>
              </a:spcAft>
              <a:buClr>
                <a:schemeClr val="bg1">
                  <a:lumMod val="65000"/>
                </a:schemeClr>
              </a:buClr>
              <a:buSzPts val="3200"/>
              <a:buChar char="•"/>
            </a:pPr>
            <a:r>
              <a:rPr lang="en-US">
                <a:solidFill>
                  <a:schemeClr val="bg1">
                    <a:lumMod val="75000"/>
                  </a:schemeClr>
                </a:solidFill>
              </a:rPr>
              <a:t>Observations</a:t>
            </a:r>
            <a:endParaRPr>
              <a:solidFill>
                <a:schemeClr val="bg1">
                  <a:lumMod val="75000"/>
                </a:schemeClr>
              </a:solidFill>
            </a:endParaRPr>
          </a:p>
          <a:p>
            <a:pPr marL="342900" lvl="0" indent="-342900" algn="l" rtl="0">
              <a:spcBef>
                <a:spcPts val="640"/>
              </a:spcBef>
              <a:spcAft>
                <a:spcPts val="0"/>
              </a:spcAft>
              <a:buClr>
                <a:schemeClr val="bg1">
                  <a:lumMod val="65000"/>
                </a:schemeClr>
              </a:buClr>
              <a:buSzPts val="3200"/>
              <a:buChar char="•"/>
            </a:pPr>
            <a:r>
              <a:rPr lang="en-US">
                <a:solidFill>
                  <a:schemeClr val="bg1">
                    <a:lumMod val="75000"/>
                  </a:schemeClr>
                </a:solidFill>
              </a:rPr>
              <a:t>Models</a:t>
            </a:r>
            <a:endParaRPr>
              <a:solidFill>
                <a:schemeClr val="bg1">
                  <a:lumMod val="75000"/>
                </a:schemeClr>
              </a:solidFill>
            </a:endParaRPr>
          </a:p>
          <a:p>
            <a:pPr marL="342900" lvl="0" indent="-342900" algn="l" rtl="0">
              <a:spcBef>
                <a:spcPts val="640"/>
              </a:spcBef>
              <a:spcAft>
                <a:spcPts val="0"/>
              </a:spcAft>
              <a:buClr>
                <a:schemeClr val="bg1">
                  <a:lumMod val="65000"/>
                </a:schemeClr>
              </a:buClr>
              <a:buSzPts val="3200"/>
              <a:buChar char="•"/>
            </a:pPr>
            <a:r>
              <a:rPr lang="en-US">
                <a:solidFill>
                  <a:schemeClr val="bg1">
                    <a:lumMod val="75000"/>
                  </a:schemeClr>
                </a:solidFill>
              </a:rPr>
              <a:t>Data assimilation methods explained using Bayes Theorem</a:t>
            </a:r>
            <a:endParaRPr>
              <a:solidFill>
                <a:schemeClr val="bg1">
                  <a:lumMod val="75000"/>
                </a:schemeClr>
              </a:solidFill>
            </a:endParaRPr>
          </a:p>
          <a:p>
            <a:pPr marL="342900" lvl="0" indent="-342900" algn="l" rtl="0">
              <a:spcBef>
                <a:spcPts val="640"/>
              </a:spcBef>
              <a:spcAft>
                <a:spcPts val="0"/>
              </a:spcAft>
              <a:buClr>
                <a:schemeClr val="tx1"/>
              </a:buClr>
              <a:buSzPts val="3200"/>
              <a:buChar char="•"/>
            </a:pPr>
            <a:r>
              <a:rPr lang="en-US">
                <a:solidFill>
                  <a:schemeClr val="tx1"/>
                </a:solidFill>
              </a:rPr>
              <a:t>Components of data assimilation system</a:t>
            </a:r>
            <a:endParaRPr>
              <a:solidFill>
                <a:schemeClr val="tx1"/>
              </a:solidFill>
            </a:endParaRPr>
          </a:p>
          <a:p>
            <a:pPr marL="342900" lvl="0" indent="-342900" algn="l" rtl="0">
              <a:spcBef>
                <a:spcPts val="640"/>
              </a:spcBef>
              <a:spcAft>
                <a:spcPts val="0"/>
              </a:spcAft>
              <a:buClr>
                <a:schemeClr val="bg1">
                  <a:lumMod val="65000"/>
                </a:schemeClr>
              </a:buClr>
              <a:buSzPts val="3200"/>
              <a:buChar char="•"/>
            </a:pPr>
            <a:r>
              <a:rPr lang="en-US">
                <a:solidFill>
                  <a:schemeClr val="bg1">
                    <a:lumMod val="75000"/>
                  </a:schemeClr>
                </a:solidFill>
              </a:rPr>
              <a:t>JEDI data assimilation system (used in the hands-on session)</a:t>
            </a:r>
          </a:p>
          <a:p>
            <a:pPr marL="342900" lvl="0" indent="-342900" algn="l" rtl="0">
              <a:spcBef>
                <a:spcPts val="640"/>
              </a:spcBef>
              <a:spcAft>
                <a:spcPts val="0"/>
              </a:spcAft>
              <a:buClr>
                <a:schemeClr val="bg1">
                  <a:lumMod val="65000"/>
                </a:schemeClr>
              </a:buClr>
              <a:buSzPts val="3200"/>
              <a:buChar char="•"/>
            </a:pPr>
            <a:r>
              <a:rPr lang="en-US">
                <a:solidFill>
                  <a:schemeClr val="bg1">
                    <a:lumMod val="75000"/>
                  </a:schemeClr>
                </a:solidFill>
              </a:rPr>
              <a:t>GNSS Radio Occultation assimilation</a:t>
            </a:r>
            <a:endParaRPr>
              <a:solidFill>
                <a:schemeClr val="bg1">
                  <a:lumMod val="75000"/>
                </a:schemeClr>
              </a:solidFill>
            </a:endParaRPr>
          </a:p>
        </p:txBody>
      </p:sp>
      <p:pic>
        <p:nvPicPr>
          <p:cNvPr id="163" name="Google Shape;163;p2" descr="JCSDA_transp.png"/>
          <p:cNvPicPr preferRelativeResize="0"/>
          <p:nvPr/>
        </p:nvPicPr>
        <p:blipFill rotWithShape="1">
          <a:blip r:embed="rId3">
            <a:alphaModFix/>
          </a:blip>
          <a:srcRect/>
          <a:stretch/>
        </p:blipFill>
        <p:spPr>
          <a:xfrm>
            <a:off x="7924800" y="0"/>
            <a:ext cx="1143000" cy="1143000"/>
          </a:xfrm>
          <a:prstGeom prst="rect">
            <a:avLst/>
          </a:prstGeom>
          <a:noFill/>
          <a:ln>
            <a:noFill/>
          </a:ln>
          <a:effectLst>
            <a:outerShdw blurRad="50800" dist="203200" dir="8100000" algn="tr" rotWithShape="0">
              <a:srgbClr val="000000">
                <a:alpha val="40000"/>
              </a:srgbClr>
            </a:outerShdw>
          </a:effectLst>
        </p:spPr>
      </p:pic>
    </p:spTree>
    <p:extLst>
      <p:ext uri="{BB962C8B-B14F-4D97-AF65-F5344CB8AC3E}">
        <p14:creationId xmlns:p14="http://schemas.microsoft.com/office/powerpoint/2010/main" val="30313736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21"/>
          <p:cNvSpPr txBox="1">
            <a:spLocks noGrp="1"/>
          </p:cNvSpPr>
          <p:nvPr>
            <p:ph type="title"/>
          </p:nvPr>
        </p:nvSpPr>
        <p:spPr>
          <a:xfrm>
            <a:off x="381000" y="304800"/>
            <a:ext cx="8229600" cy="710882"/>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4000"/>
              <a:buFont typeface="Calibri"/>
              <a:buNone/>
            </a:pPr>
            <a:r>
              <a:rPr lang="en-US"/>
              <a:t>Observation Term (J</a:t>
            </a:r>
            <a:r>
              <a:rPr lang="en-US" baseline="-25000"/>
              <a:t>o</a:t>
            </a:r>
            <a:r>
              <a:rPr lang="en-US"/>
              <a:t>)</a:t>
            </a:r>
            <a:endParaRPr/>
          </a:p>
        </p:txBody>
      </p:sp>
      <p:sp>
        <p:nvSpPr>
          <p:cNvPr id="438" name="Google Shape;438;p21"/>
          <p:cNvSpPr txBox="1">
            <a:spLocks noGrp="1"/>
          </p:cNvSpPr>
          <p:nvPr>
            <p:ph type="body" idx="1"/>
          </p:nvPr>
        </p:nvSpPr>
        <p:spPr>
          <a:xfrm>
            <a:off x="457200" y="2133600"/>
            <a:ext cx="5105400" cy="40386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2000"/>
              <a:buChar char="•"/>
            </a:pPr>
            <a:r>
              <a:rPr lang="en-US" sz="2000">
                <a:latin typeface="Arial"/>
                <a:ea typeface="Arial"/>
                <a:cs typeface="Arial"/>
                <a:sym typeface="Arial"/>
              </a:rPr>
              <a:t>Observation operator: H</a:t>
            </a:r>
            <a:endParaRPr/>
          </a:p>
          <a:p>
            <a:pPr marL="742950" lvl="1" indent="-285750" algn="l" rtl="0">
              <a:spcBef>
                <a:spcPts val="400"/>
              </a:spcBef>
              <a:spcAft>
                <a:spcPts val="0"/>
              </a:spcAft>
              <a:buClr>
                <a:schemeClr val="dk1"/>
              </a:buClr>
              <a:buSzPts val="2000"/>
              <a:buChar char="–"/>
            </a:pPr>
            <a:r>
              <a:rPr lang="en-US" sz="2000">
                <a:latin typeface="Arial"/>
                <a:ea typeface="Arial"/>
                <a:cs typeface="Arial"/>
                <a:sym typeface="Arial"/>
              </a:rPr>
              <a:t>Most (traditional measurements)</a:t>
            </a:r>
            <a:endParaRPr/>
          </a:p>
          <a:p>
            <a:pPr marL="1143000" lvl="2" indent="-228600" algn="l" rtl="0">
              <a:spcBef>
                <a:spcPts val="320"/>
              </a:spcBef>
              <a:spcAft>
                <a:spcPts val="0"/>
              </a:spcAft>
              <a:buClr>
                <a:schemeClr val="dk1"/>
              </a:buClr>
              <a:buSzPts val="1600"/>
              <a:buChar char="•"/>
            </a:pPr>
            <a:r>
              <a:rPr lang="en-US" sz="1600">
                <a:latin typeface="Arial"/>
                <a:ea typeface="Arial"/>
                <a:cs typeface="Arial"/>
                <a:sym typeface="Arial"/>
              </a:rPr>
              <a:t>3D interpolation</a:t>
            </a:r>
            <a:endParaRPr/>
          </a:p>
          <a:p>
            <a:pPr marL="742950" lvl="1" indent="-285750" algn="l" rtl="0">
              <a:spcBef>
                <a:spcPts val="400"/>
              </a:spcBef>
              <a:spcAft>
                <a:spcPts val="0"/>
              </a:spcAft>
              <a:buClr>
                <a:schemeClr val="dk1"/>
              </a:buClr>
              <a:buSzPts val="2000"/>
              <a:buChar char="–"/>
            </a:pPr>
            <a:r>
              <a:rPr lang="en-US" sz="2000">
                <a:latin typeface="Arial"/>
                <a:ea typeface="Arial"/>
                <a:cs typeface="Arial"/>
                <a:sym typeface="Arial"/>
              </a:rPr>
              <a:t>Some (non-traditional)</a:t>
            </a:r>
            <a:endParaRPr/>
          </a:p>
          <a:p>
            <a:pPr marL="1143000" lvl="2" indent="-228600" algn="l" rtl="0">
              <a:spcBef>
                <a:spcPts val="320"/>
              </a:spcBef>
              <a:spcAft>
                <a:spcPts val="0"/>
              </a:spcAft>
              <a:buClr>
                <a:schemeClr val="dk1"/>
              </a:buClr>
              <a:buSzPts val="1600"/>
              <a:buChar char="•"/>
            </a:pPr>
            <a:r>
              <a:rPr lang="en-US" sz="1600">
                <a:latin typeface="Arial"/>
                <a:ea typeface="Arial"/>
                <a:cs typeface="Arial"/>
                <a:sym typeface="Arial"/>
              </a:rPr>
              <a:t>Complex function, e.g.,</a:t>
            </a:r>
            <a:endParaRPr/>
          </a:p>
          <a:p>
            <a:pPr marL="1600200" lvl="3" indent="-228600" algn="l" rtl="0">
              <a:spcBef>
                <a:spcPts val="320"/>
              </a:spcBef>
              <a:spcAft>
                <a:spcPts val="0"/>
              </a:spcAft>
              <a:buClr>
                <a:schemeClr val="dk1"/>
              </a:buClr>
              <a:buSzPts val="1600"/>
              <a:buChar char="–"/>
            </a:pPr>
            <a:r>
              <a:rPr lang="en-US" sz="1600">
                <a:latin typeface="Arial"/>
                <a:ea typeface="Arial"/>
                <a:cs typeface="Arial"/>
                <a:sym typeface="Arial"/>
              </a:rPr>
              <a:t>Radiance= f(t,q), where f is a radiative transfer model</a:t>
            </a:r>
            <a:endParaRPr/>
          </a:p>
          <a:p>
            <a:pPr marL="1600200" lvl="3" indent="-228600" algn="l" rtl="0">
              <a:spcBef>
                <a:spcPts val="320"/>
              </a:spcBef>
              <a:spcAft>
                <a:spcPts val="0"/>
              </a:spcAft>
              <a:buClr>
                <a:schemeClr val="dk1"/>
              </a:buClr>
              <a:buSzPts val="1600"/>
              <a:buChar char="–"/>
            </a:pPr>
            <a:r>
              <a:rPr lang="en-US" sz="1600">
                <a:latin typeface="Arial"/>
                <a:ea typeface="Arial"/>
                <a:cs typeface="Arial"/>
                <a:sym typeface="Arial"/>
              </a:rPr>
              <a:t>Radar Reflectivity = f(q</a:t>
            </a:r>
            <a:r>
              <a:rPr lang="en-US" sz="1600" baseline="-25000">
                <a:latin typeface="Arial"/>
                <a:ea typeface="Arial"/>
                <a:cs typeface="Arial"/>
                <a:sym typeface="Arial"/>
              </a:rPr>
              <a:t>r</a:t>
            </a:r>
            <a:r>
              <a:rPr lang="en-US" sz="1600">
                <a:latin typeface="Arial"/>
                <a:ea typeface="Arial"/>
                <a:cs typeface="Arial"/>
                <a:sym typeface="Arial"/>
              </a:rPr>
              <a:t>,q</a:t>
            </a:r>
            <a:r>
              <a:rPr lang="en-US" sz="1600" baseline="-25000">
                <a:latin typeface="Arial"/>
                <a:ea typeface="Arial"/>
                <a:cs typeface="Arial"/>
                <a:sym typeface="Arial"/>
              </a:rPr>
              <a:t>s</a:t>
            </a:r>
            <a:r>
              <a:rPr lang="en-US" sz="1600">
                <a:latin typeface="Arial"/>
                <a:ea typeface="Arial"/>
                <a:cs typeface="Arial"/>
                <a:sym typeface="Arial"/>
              </a:rPr>
              <a:t>,q</a:t>
            </a:r>
            <a:r>
              <a:rPr lang="en-US" sz="1600" baseline="-25000">
                <a:latin typeface="Arial"/>
                <a:ea typeface="Arial"/>
                <a:cs typeface="Arial"/>
                <a:sym typeface="Arial"/>
              </a:rPr>
              <a:t>h</a:t>
            </a:r>
            <a:r>
              <a:rPr lang="en-US" sz="1600">
                <a:latin typeface="Arial"/>
                <a:ea typeface="Arial"/>
                <a:cs typeface="Arial"/>
                <a:sym typeface="Arial"/>
              </a:rPr>
              <a:t>)</a:t>
            </a:r>
            <a:endParaRPr/>
          </a:p>
          <a:p>
            <a:pPr marL="1600200" lvl="3" indent="-228600" algn="l" rtl="0">
              <a:spcBef>
                <a:spcPts val="320"/>
              </a:spcBef>
              <a:spcAft>
                <a:spcPts val="0"/>
              </a:spcAft>
              <a:buClr>
                <a:schemeClr val="dk1"/>
              </a:buClr>
              <a:buSzPts val="1600"/>
              <a:buChar char="–"/>
            </a:pPr>
            <a:r>
              <a:rPr lang="en-US" sz="1600">
                <a:latin typeface="Arial"/>
                <a:ea typeface="Arial"/>
                <a:cs typeface="Arial"/>
                <a:sym typeface="Arial"/>
              </a:rPr>
              <a:t>Bending angle = f (t, p, q, …)</a:t>
            </a:r>
            <a:endParaRPr/>
          </a:p>
          <a:p>
            <a:pPr marL="0" lvl="0" indent="0" algn="l" rtl="0">
              <a:spcBef>
                <a:spcPts val="400"/>
              </a:spcBef>
              <a:spcAft>
                <a:spcPts val="0"/>
              </a:spcAft>
              <a:buClr>
                <a:schemeClr val="dk1"/>
              </a:buClr>
              <a:buSzPts val="2000"/>
              <a:buNone/>
            </a:pPr>
            <a:endParaRPr sz="2000">
              <a:latin typeface="Arial"/>
              <a:ea typeface="Arial"/>
              <a:cs typeface="Arial"/>
              <a:sym typeface="Arial"/>
            </a:endParaRPr>
          </a:p>
          <a:p>
            <a:pPr marL="342900" lvl="0" indent="-342900" algn="l" rtl="0">
              <a:spcBef>
                <a:spcPts val="400"/>
              </a:spcBef>
              <a:spcAft>
                <a:spcPts val="0"/>
              </a:spcAft>
              <a:buClr>
                <a:schemeClr val="dk1"/>
              </a:buClr>
              <a:buSzPts val="2000"/>
              <a:buChar char="•"/>
            </a:pPr>
            <a:r>
              <a:rPr lang="en-US" sz="2000">
                <a:latin typeface="Arial"/>
                <a:ea typeface="Arial"/>
                <a:cs typeface="Arial"/>
                <a:sym typeface="Arial"/>
              </a:rPr>
              <a:t>Observation innovation: </a:t>
            </a:r>
            <a:r>
              <a:rPr lang="en-US" sz="2000" b="1">
                <a:latin typeface="Arial"/>
                <a:ea typeface="Arial"/>
                <a:cs typeface="Arial"/>
                <a:sym typeface="Arial"/>
              </a:rPr>
              <a:t>y</a:t>
            </a:r>
            <a:r>
              <a:rPr lang="en-US" sz="2000">
                <a:latin typeface="Arial"/>
                <a:ea typeface="Arial"/>
                <a:cs typeface="Arial"/>
                <a:sym typeface="Arial"/>
              </a:rPr>
              <a:t>-H</a:t>
            </a:r>
            <a:r>
              <a:rPr lang="en-US" sz="2000" b="1">
                <a:latin typeface="Arial"/>
                <a:ea typeface="Arial"/>
                <a:cs typeface="Arial"/>
                <a:sym typeface="Arial"/>
              </a:rPr>
              <a:t>x</a:t>
            </a:r>
            <a:endParaRPr sz="2000" b="1">
              <a:latin typeface="Arial"/>
              <a:ea typeface="Arial"/>
              <a:cs typeface="Arial"/>
              <a:sym typeface="Arial"/>
            </a:endParaRPr>
          </a:p>
          <a:p>
            <a:pPr marL="342900" lvl="0" indent="-215900" algn="l" rtl="0">
              <a:spcBef>
                <a:spcPts val="400"/>
              </a:spcBef>
              <a:spcAft>
                <a:spcPts val="0"/>
              </a:spcAft>
              <a:buClr>
                <a:schemeClr val="dk1"/>
              </a:buClr>
              <a:buSzPts val="2000"/>
              <a:buNone/>
            </a:pPr>
            <a:endParaRPr sz="2000" b="1">
              <a:latin typeface="Arial"/>
              <a:ea typeface="Arial"/>
              <a:cs typeface="Arial"/>
              <a:sym typeface="Arial"/>
            </a:endParaRPr>
          </a:p>
          <a:p>
            <a:pPr marL="0" lvl="0" indent="0" algn="l" rtl="0">
              <a:spcBef>
                <a:spcPts val="400"/>
              </a:spcBef>
              <a:spcAft>
                <a:spcPts val="0"/>
              </a:spcAft>
              <a:buClr>
                <a:schemeClr val="dk1"/>
              </a:buClr>
              <a:buSzPts val="2000"/>
              <a:buNone/>
            </a:pPr>
            <a:endParaRPr sz="2000">
              <a:latin typeface="Arial"/>
              <a:ea typeface="Arial"/>
              <a:cs typeface="Arial"/>
              <a:sym typeface="Arial"/>
            </a:endParaRPr>
          </a:p>
        </p:txBody>
      </p:sp>
      <p:grpSp>
        <p:nvGrpSpPr>
          <p:cNvPr id="439" name="Google Shape;439;p21"/>
          <p:cNvGrpSpPr/>
          <p:nvPr/>
        </p:nvGrpSpPr>
        <p:grpSpPr>
          <a:xfrm>
            <a:off x="5562600" y="2423809"/>
            <a:ext cx="3266071" cy="2933700"/>
            <a:chOff x="5522329" y="1828800"/>
            <a:chExt cx="3266071" cy="2933700"/>
          </a:xfrm>
        </p:grpSpPr>
        <p:sp>
          <p:nvSpPr>
            <p:cNvPr id="440" name="Google Shape;440;p21"/>
            <p:cNvSpPr/>
            <p:nvPr/>
          </p:nvSpPr>
          <p:spPr>
            <a:xfrm>
              <a:off x="5522329" y="1828800"/>
              <a:ext cx="3266071" cy="2933700"/>
            </a:xfrm>
            <a:prstGeom prst="rect">
              <a:avLst/>
            </a:prstGeom>
            <a:solidFill>
              <a:srgbClr val="C5D8F1"/>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1" name="Google Shape;441;p21"/>
            <p:cNvSpPr/>
            <p:nvPr/>
          </p:nvSpPr>
          <p:spPr>
            <a:xfrm>
              <a:off x="5665779" y="2011680"/>
              <a:ext cx="372100" cy="361942"/>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0" tIns="0" rIns="0" bIns="0" anchor="ctr" anchorCtr="0">
              <a:noAutofit/>
            </a:bodyPr>
            <a:lstStyle/>
            <a:p>
              <a:pPr marL="0" marR="0" lvl="0" indent="0" algn="ctr" rtl="0">
                <a:spcBef>
                  <a:spcPts val="0"/>
                </a:spcBef>
                <a:spcAft>
                  <a:spcPts val="0"/>
                </a:spcAft>
                <a:buNone/>
              </a:pPr>
              <a:r>
                <a:rPr lang="en-US" sz="2000" i="1">
                  <a:solidFill>
                    <a:schemeClr val="lt1"/>
                  </a:solidFill>
                  <a:latin typeface="Times New Roman"/>
                  <a:ea typeface="Times New Roman"/>
                  <a:cs typeface="Times New Roman"/>
                  <a:sym typeface="Times New Roman"/>
                </a:rPr>
                <a:t>x</a:t>
              </a:r>
              <a:endParaRPr/>
            </a:p>
          </p:txBody>
        </p:sp>
        <p:sp>
          <p:nvSpPr>
            <p:cNvPr id="442" name="Google Shape;442;p21"/>
            <p:cNvSpPr/>
            <p:nvPr/>
          </p:nvSpPr>
          <p:spPr>
            <a:xfrm>
              <a:off x="5665779" y="2753244"/>
              <a:ext cx="372100" cy="361942"/>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0" tIns="0" rIns="0" bIns="0" anchor="ctr" anchorCtr="0">
              <a:noAutofit/>
            </a:bodyPr>
            <a:lstStyle/>
            <a:p>
              <a:pPr marL="0" marR="0" lvl="0" indent="0" algn="ctr" rtl="0">
                <a:spcBef>
                  <a:spcPts val="0"/>
                </a:spcBef>
                <a:spcAft>
                  <a:spcPts val="0"/>
                </a:spcAft>
                <a:buNone/>
              </a:pPr>
              <a:r>
                <a:rPr lang="en-US" sz="2000" i="1">
                  <a:solidFill>
                    <a:schemeClr val="lt1"/>
                  </a:solidFill>
                  <a:latin typeface="Times New Roman"/>
                  <a:ea typeface="Times New Roman"/>
                  <a:cs typeface="Times New Roman"/>
                  <a:sym typeface="Times New Roman"/>
                </a:rPr>
                <a:t>x</a:t>
              </a:r>
              <a:endParaRPr/>
            </a:p>
          </p:txBody>
        </p:sp>
        <p:sp>
          <p:nvSpPr>
            <p:cNvPr id="443" name="Google Shape;443;p21"/>
            <p:cNvSpPr/>
            <p:nvPr/>
          </p:nvSpPr>
          <p:spPr>
            <a:xfrm>
              <a:off x="5662029" y="3488660"/>
              <a:ext cx="372100" cy="361942"/>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0" tIns="0" rIns="0" bIns="0" anchor="ctr" anchorCtr="0">
              <a:noAutofit/>
            </a:bodyPr>
            <a:lstStyle/>
            <a:p>
              <a:pPr marL="0" marR="0" lvl="0" indent="0" algn="ctr" rtl="0">
                <a:spcBef>
                  <a:spcPts val="0"/>
                </a:spcBef>
                <a:spcAft>
                  <a:spcPts val="0"/>
                </a:spcAft>
                <a:buNone/>
              </a:pPr>
              <a:r>
                <a:rPr lang="en-US" sz="2000" i="1">
                  <a:solidFill>
                    <a:schemeClr val="lt1"/>
                  </a:solidFill>
                  <a:latin typeface="Times New Roman"/>
                  <a:ea typeface="Times New Roman"/>
                  <a:cs typeface="Times New Roman"/>
                  <a:sym typeface="Times New Roman"/>
                </a:rPr>
                <a:t>x</a:t>
              </a:r>
              <a:endParaRPr/>
            </a:p>
          </p:txBody>
        </p:sp>
        <p:sp>
          <p:nvSpPr>
            <p:cNvPr id="444" name="Google Shape;444;p21"/>
            <p:cNvSpPr/>
            <p:nvPr/>
          </p:nvSpPr>
          <p:spPr>
            <a:xfrm>
              <a:off x="5662029" y="4227841"/>
              <a:ext cx="372100" cy="361942"/>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0" tIns="0" rIns="0" bIns="0" anchor="ctr" anchorCtr="0">
              <a:noAutofit/>
            </a:bodyPr>
            <a:lstStyle/>
            <a:p>
              <a:pPr marL="0" marR="0" lvl="0" indent="0" algn="ctr" rtl="0">
                <a:spcBef>
                  <a:spcPts val="0"/>
                </a:spcBef>
                <a:spcAft>
                  <a:spcPts val="0"/>
                </a:spcAft>
                <a:buNone/>
              </a:pPr>
              <a:r>
                <a:rPr lang="en-US" sz="2000" i="1">
                  <a:solidFill>
                    <a:schemeClr val="lt1"/>
                  </a:solidFill>
                  <a:latin typeface="Times New Roman"/>
                  <a:ea typeface="Times New Roman"/>
                  <a:cs typeface="Times New Roman"/>
                  <a:sym typeface="Times New Roman"/>
                </a:rPr>
                <a:t>x</a:t>
              </a:r>
              <a:endParaRPr/>
            </a:p>
          </p:txBody>
        </p:sp>
        <p:sp>
          <p:nvSpPr>
            <p:cNvPr id="445" name="Google Shape;445;p21"/>
            <p:cNvSpPr/>
            <p:nvPr/>
          </p:nvSpPr>
          <p:spPr>
            <a:xfrm>
              <a:off x="6536469" y="1997504"/>
              <a:ext cx="372100" cy="361942"/>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0" tIns="0" rIns="0" bIns="0" anchor="ctr" anchorCtr="0">
              <a:noAutofit/>
            </a:bodyPr>
            <a:lstStyle/>
            <a:p>
              <a:pPr marL="0" marR="0" lvl="0" indent="0" algn="ctr" rtl="0">
                <a:spcBef>
                  <a:spcPts val="0"/>
                </a:spcBef>
                <a:spcAft>
                  <a:spcPts val="0"/>
                </a:spcAft>
                <a:buNone/>
              </a:pPr>
              <a:r>
                <a:rPr lang="en-US" sz="2000" i="1">
                  <a:solidFill>
                    <a:schemeClr val="lt1"/>
                  </a:solidFill>
                  <a:latin typeface="Times New Roman"/>
                  <a:ea typeface="Times New Roman"/>
                  <a:cs typeface="Times New Roman"/>
                  <a:sym typeface="Times New Roman"/>
                </a:rPr>
                <a:t>x</a:t>
              </a:r>
              <a:endParaRPr/>
            </a:p>
          </p:txBody>
        </p:sp>
        <p:sp>
          <p:nvSpPr>
            <p:cNvPr id="446" name="Google Shape;446;p21"/>
            <p:cNvSpPr/>
            <p:nvPr/>
          </p:nvSpPr>
          <p:spPr>
            <a:xfrm>
              <a:off x="6536469" y="2739068"/>
              <a:ext cx="372100" cy="361942"/>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0" tIns="0" rIns="0" bIns="0" anchor="ctr" anchorCtr="0">
              <a:noAutofit/>
            </a:bodyPr>
            <a:lstStyle/>
            <a:p>
              <a:pPr marL="0" marR="0" lvl="0" indent="0" algn="ctr" rtl="0">
                <a:spcBef>
                  <a:spcPts val="0"/>
                </a:spcBef>
                <a:spcAft>
                  <a:spcPts val="0"/>
                </a:spcAft>
                <a:buNone/>
              </a:pPr>
              <a:r>
                <a:rPr lang="en-US" sz="2000" i="1">
                  <a:solidFill>
                    <a:schemeClr val="lt1"/>
                  </a:solidFill>
                  <a:latin typeface="Times New Roman"/>
                  <a:ea typeface="Times New Roman"/>
                  <a:cs typeface="Times New Roman"/>
                  <a:sym typeface="Times New Roman"/>
                </a:rPr>
                <a:t>x</a:t>
              </a:r>
              <a:endParaRPr/>
            </a:p>
          </p:txBody>
        </p:sp>
        <p:sp>
          <p:nvSpPr>
            <p:cNvPr id="447" name="Google Shape;447;p21"/>
            <p:cNvSpPr/>
            <p:nvPr/>
          </p:nvSpPr>
          <p:spPr>
            <a:xfrm>
              <a:off x="6532719" y="3474484"/>
              <a:ext cx="372100" cy="361942"/>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0" tIns="0" rIns="0" bIns="0" anchor="ctr" anchorCtr="0">
              <a:noAutofit/>
            </a:bodyPr>
            <a:lstStyle/>
            <a:p>
              <a:pPr marL="0" marR="0" lvl="0" indent="0" algn="ctr" rtl="0">
                <a:spcBef>
                  <a:spcPts val="0"/>
                </a:spcBef>
                <a:spcAft>
                  <a:spcPts val="0"/>
                </a:spcAft>
                <a:buNone/>
              </a:pPr>
              <a:r>
                <a:rPr lang="en-US" sz="2000" i="1">
                  <a:solidFill>
                    <a:schemeClr val="lt1"/>
                  </a:solidFill>
                  <a:latin typeface="Times New Roman"/>
                  <a:ea typeface="Times New Roman"/>
                  <a:cs typeface="Times New Roman"/>
                  <a:sym typeface="Times New Roman"/>
                </a:rPr>
                <a:t>x</a:t>
              </a:r>
              <a:endParaRPr/>
            </a:p>
          </p:txBody>
        </p:sp>
        <p:sp>
          <p:nvSpPr>
            <p:cNvPr id="448" name="Google Shape;448;p21"/>
            <p:cNvSpPr/>
            <p:nvPr/>
          </p:nvSpPr>
          <p:spPr>
            <a:xfrm>
              <a:off x="6532719" y="4213665"/>
              <a:ext cx="372100" cy="361942"/>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0" tIns="0" rIns="0" bIns="0" anchor="ctr" anchorCtr="0">
              <a:noAutofit/>
            </a:bodyPr>
            <a:lstStyle/>
            <a:p>
              <a:pPr marL="0" marR="0" lvl="0" indent="0" algn="ctr" rtl="0">
                <a:spcBef>
                  <a:spcPts val="0"/>
                </a:spcBef>
                <a:spcAft>
                  <a:spcPts val="0"/>
                </a:spcAft>
                <a:buNone/>
              </a:pPr>
              <a:r>
                <a:rPr lang="en-US" sz="2000" i="1">
                  <a:solidFill>
                    <a:schemeClr val="lt1"/>
                  </a:solidFill>
                  <a:latin typeface="Times New Roman"/>
                  <a:ea typeface="Times New Roman"/>
                  <a:cs typeface="Times New Roman"/>
                  <a:sym typeface="Times New Roman"/>
                </a:rPr>
                <a:t>x</a:t>
              </a:r>
              <a:endParaRPr/>
            </a:p>
          </p:txBody>
        </p:sp>
        <p:sp>
          <p:nvSpPr>
            <p:cNvPr id="449" name="Google Shape;449;p21"/>
            <p:cNvSpPr/>
            <p:nvPr/>
          </p:nvSpPr>
          <p:spPr>
            <a:xfrm>
              <a:off x="7421319" y="1976682"/>
              <a:ext cx="372100" cy="361942"/>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0" tIns="0" rIns="0" bIns="0" anchor="ctr" anchorCtr="0">
              <a:noAutofit/>
            </a:bodyPr>
            <a:lstStyle/>
            <a:p>
              <a:pPr marL="0" marR="0" lvl="0" indent="0" algn="ctr" rtl="0">
                <a:spcBef>
                  <a:spcPts val="0"/>
                </a:spcBef>
                <a:spcAft>
                  <a:spcPts val="0"/>
                </a:spcAft>
                <a:buNone/>
              </a:pPr>
              <a:r>
                <a:rPr lang="en-US" sz="2000" i="1">
                  <a:solidFill>
                    <a:schemeClr val="lt1"/>
                  </a:solidFill>
                  <a:latin typeface="Times New Roman"/>
                  <a:ea typeface="Times New Roman"/>
                  <a:cs typeface="Times New Roman"/>
                  <a:sym typeface="Times New Roman"/>
                </a:rPr>
                <a:t>x</a:t>
              </a:r>
              <a:endParaRPr/>
            </a:p>
          </p:txBody>
        </p:sp>
        <p:sp>
          <p:nvSpPr>
            <p:cNvPr id="450" name="Google Shape;450;p21"/>
            <p:cNvSpPr/>
            <p:nvPr/>
          </p:nvSpPr>
          <p:spPr>
            <a:xfrm>
              <a:off x="7421319" y="2718246"/>
              <a:ext cx="372100" cy="361942"/>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0" tIns="0" rIns="0" bIns="0" anchor="ctr" anchorCtr="0">
              <a:noAutofit/>
            </a:bodyPr>
            <a:lstStyle/>
            <a:p>
              <a:pPr marL="0" marR="0" lvl="0" indent="0" algn="ctr" rtl="0">
                <a:spcBef>
                  <a:spcPts val="0"/>
                </a:spcBef>
                <a:spcAft>
                  <a:spcPts val="0"/>
                </a:spcAft>
                <a:buNone/>
              </a:pPr>
              <a:r>
                <a:rPr lang="en-US" sz="2000" i="1">
                  <a:solidFill>
                    <a:schemeClr val="lt1"/>
                  </a:solidFill>
                  <a:latin typeface="Times New Roman"/>
                  <a:ea typeface="Times New Roman"/>
                  <a:cs typeface="Times New Roman"/>
                  <a:sym typeface="Times New Roman"/>
                </a:rPr>
                <a:t>x</a:t>
              </a:r>
              <a:endParaRPr/>
            </a:p>
          </p:txBody>
        </p:sp>
        <p:sp>
          <p:nvSpPr>
            <p:cNvPr id="451" name="Google Shape;451;p21"/>
            <p:cNvSpPr/>
            <p:nvPr/>
          </p:nvSpPr>
          <p:spPr>
            <a:xfrm>
              <a:off x="7417569" y="3453662"/>
              <a:ext cx="372100" cy="361942"/>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0" tIns="0" rIns="0" bIns="0" anchor="ctr" anchorCtr="0">
              <a:noAutofit/>
            </a:bodyPr>
            <a:lstStyle/>
            <a:p>
              <a:pPr marL="0" marR="0" lvl="0" indent="0" algn="ctr" rtl="0">
                <a:spcBef>
                  <a:spcPts val="0"/>
                </a:spcBef>
                <a:spcAft>
                  <a:spcPts val="0"/>
                </a:spcAft>
                <a:buNone/>
              </a:pPr>
              <a:r>
                <a:rPr lang="en-US" sz="2000" i="1">
                  <a:solidFill>
                    <a:schemeClr val="lt1"/>
                  </a:solidFill>
                  <a:latin typeface="Times New Roman"/>
                  <a:ea typeface="Times New Roman"/>
                  <a:cs typeface="Times New Roman"/>
                  <a:sym typeface="Times New Roman"/>
                </a:rPr>
                <a:t>x</a:t>
              </a:r>
              <a:endParaRPr/>
            </a:p>
          </p:txBody>
        </p:sp>
        <p:sp>
          <p:nvSpPr>
            <p:cNvPr id="452" name="Google Shape;452;p21"/>
            <p:cNvSpPr/>
            <p:nvPr/>
          </p:nvSpPr>
          <p:spPr>
            <a:xfrm>
              <a:off x="7417569" y="4192843"/>
              <a:ext cx="372100" cy="361942"/>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0" tIns="0" rIns="0" bIns="0" anchor="ctr" anchorCtr="0">
              <a:noAutofit/>
            </a:bodyPr>
            <a:lstStyle/>
            <a:p>
              <a:pPr marL="0" marR="0" lvl="0" indent="0" algn="ctr" rtl="0">
                <a:spcBef>
                  <a:spcPts val="0"/>
                </a:spcBef>
                <a:spcAft>
                  <a:spcPts val="0"/>
                </a:spcAft>
                <a:buNone/>
              </a:pPr>
              <a:r>
                <a:rPr lang="en-US" sz="2000" i="1">
                  <a:solidFill>
                    <a:schemeClr val="lt1"/>
                  </a:solidFill>
                  <a:latin typeface="Times New Roman"/>
                  <a:ea typeface="Times New Roman"/>
                  <a:cs typeface="Times New Roman"/>
                  <a:sym typeface="Times New Roman"/>
                </a:rPr>
                <a:t>x</a:t>
              </a:r>
              <a:endParaRPr/>
            </a:p>
          </p:txBody>
        </p:sp>
        <p:sp>
          <p:nvSpPr>
            <p:cNvPr id="453" name="Google Shape;453;p21"/>
            <p:cNvSpPr/>
            <p:nvPr/>
          </p:nvSpPr>
          <p:spPr>
            <a:xfrm>
              <a:off x="8295759" y="1945449"/>
              <a:ext cx="372100" cy="361942"/>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0" tIns="0" rIns="0" bIns="0" anchor="ctr" anchorCtr="0">
              <a:noAutofit/>
            </a:bodyPr>
            <a:lstStyle/>
            <a:p>
              <a:pPr marL="0" marR="0" lvl="0" indent="0" algn="ctr" rtl="0">
                <a:spcBef>
                  <a:spcPts val="0"/>
                </a:spcBef>
                <a:spcAft>
                  <a:spcPts val="0"/>
                </a:spcAft>
                <a:buNone/>
              </a:pPr>
              <a:r>
                <a:rPr lang="en-US" sz="2000" i="1">
                  <a:solidFill>
                    <a:schemeClr val="lt1"/>
                  </a:solidFill>
                  <a:latin typeface="Times New Roman"/>
                  <a:ea typeface="Times New Roman"/>
                  <a:cs typeface="Times New Roman"/>
                  <a:sym typeface="Times New Roman"/>
                </a:rPr>
                <a:t>x</a:t>
              </a:r>
              <a:endParaRPr/>
            </a:p>
          </p:txBody>
        </p:sp>
        <p:sp>
          <p:nvSpPr>
            <p:cNvPr id="454" name="Google Shape;454;p21"/>
            <p:cNvSpPr/>
            <p:nvPr/>
          </p:nvSpPr>
          <p:spPr>
            <a:xfrm>
              <a:off x="8295759" y="2687013"/>
              <a:ext cx="372100" cy="361942"/>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0" tIns="0" rIns="0" bIns="0" anchor="ctr" anchorCtr="0">
              <a:noAutofit/>
            </a:bodyPr>
            <a:lstStyle/>
            <a:p>
              <a:pPr marL="0" marR="0" lvl="0" indent="0" algn="ctr" rtl="0">
                <a:spcBef>
                  <a:spcPts val="0"/>
                </a:spcBef>
                <a:spcAft>
                  <a:spcPts val="0"/>
                </a:spcAft>
                <a:buNone/>
              </a:pPr>
              <a:r>
                <a:rPr lang="en-US" sz="2000" i="1">
                  <a:solidFill>
                    <a:schemeClr val="lt1"/>
                  </a:solidFill>
                  <a:latin typeface="Times New Roman"/>
                  <a:ea typeface="Times New Roman"/>
                  <a:cs typeface="Times New Roman"/>
                  <a:sym typeface="Times New Roman"/>
                </a:rPr>
                <a:t>x</a:t>
              </a:r>
              <a:endParaRPr/>
            </a:p>
          </p:txBody>
        </p:sp>
        <p:sp>
          <p:nvSpPr>
            <p:cNvPr id="455" name="Google Shape;455;p21"/>
            <p:cNvSpPr/>
            <p:nvPr/>
          </p:nvSpPr>
          <p:spPr>
            <a:xfrm>
              <a:off x="8292009" y="3422429"/>
              <a:ext cx="372100" cy="361942"/>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0" tIns="0" rIns="0" bIns="0" anchor="ctr" anchorCtr="0">
              <a:noAutofit/>
            </a:bodyPr>
            <a:lstStyle/>
            <a:p>
              <a:pPr marL="0" marR="0" lvl="0" indent="0" algn="ctr" rtl="0">
                <a:spcBef>
                  <a:spcPts val="0"/>
                </a:spcBef>
                <a:spcAft>
                  <a:spcPts val="0"/>
                </a:spcAft>
                <a:buNone/>
              </a:pPr>
              <a:r>
                <a:rPr lang="en-US" sz="2000" i="1">
                  <a:solidFill>
                    <a:schemeClr val="lt1"/>
                  </a:solidFill>
                  <a:latin typeface="Times New Roman"/>
                  <a:ea typeface="Times New Roman"/>
                  <a:cs typeface="Times New Roman"/>
                  <a:sym typeface="Times New Roman"/>
                </a:rPr>
                <a:t>x</a:t>
              </a:r>
              <a:endParaRPr/>
            </a:p>
          </p:txBody>
        </p:sp>
        <p:sp>
          <p:nvSpPr>
            <p:cNvPr id="456" name="Google Shape;456;p21"/>
            <p:cNvSpPr/>
            <p:nvPr/>
          </p:nvSpPr>
          <p:spPr>
            <a:xfrm>
              <a:off x="8292009" y="4161610"/>
              <a:ext cx="372100" cy="361942"/>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0" tIns="0" rIns="0" bIns="0" anchor="ctr" anchorCtr="0">
              <a:noAutofit/>
            </a:bodyPr>
            <a:lstStyle/>
            <a:p>
              <a:pPr marL="0" marR="0" lvl="0" indent="0" algn="ctr" rtl="0">
                <a:spcBef>
                  <a:spcPts val="0"/>
                </a:spcBef>
                <a:spcAft>
                  <a:spcPts val="0"/>
                </a:spcAft>
                <a:buNone/>
              </a:pPr>
              <a:r>
                <a:rPr lang="en-US" sz="2000" i="1">
                  <a:solidFill>
                    <a:schemeClr val="lt1"/>
                  </a:solidFill>
                  <a:latin typeface="Times New Roman"/>
                  <a:ea typeface="Times New Roman"/>
                  <a:cs typeface="Times New Roman"/>
                  <a:sym typeface="Times New Roman"/>
                </a:rPr>
                <a:t>x</a:t>
              </a:r>
              <a:endParaRPr/>
            </a:p>
          </p:txBody>
        </p:sp>
        <p:sp>
          <p:nvSpPr>
            <p:cNvPr id="457" name="Google Shape;457;p21"/>
            <p:cNvSpPr/>
            <p:nvPr/>
          </p:nvSpPr>
          <p:spPr>
            <a:xfrm>
              <a:off x="7091680" y="3210560"/>
              <a:ext cx="233680" cy="243102"/>
            </a:xfrm>
            <a:prstGeom prst="rect">
              <a:avLst/>
            </a:prstGeom>
            <a:solidFill>
              <a:srgbClr val="FF000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lt1"/>
                  </a:solidFill>
                  <a:latin typeface="Times New Roman"/>
                  <a:ea typeface="Times New Roman"/>
                  <a:cs typeface="Times New Roman"/>
                  <a:sym typeface="Times New Roman"/>
                </a:rPr>
                <a:t>y</a:t>
              </a:r>
              <a:endParaRPr sz="2000" i="1">
                <a:solidFill>
                  <a:schemeClr val="lt1"/>
                </a:solidFill>
                <a:latin typeface="Times New Roman"/>
                <a:ea typeface="Times New Roman"/>
                <a:cs typeface="Times New Roman"/>
                <a:sym typeface="Times New Roman"/>
              </a:endParaRPr>
            </a:p>
          </p:txBody>
        </p:sp>
        <p:cxnSp>
          <p:nvCxnSpPr>
            <p:cNvPr id="458" name="Google Shape;458;p21"/>
            <p:cNvCxnSpPr>
              <a:stCxn id="446" idx="5"/>
            </p:cNvCxnSpPr>
            <p:nvPr/>
          </p:nvCxnSpPr>
          <p:spPr>
            <a:xfrm>
              <a:off x="6854076" y="3048005"/>
              <a:ext cx="217200" cy="1626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59" name="Google Shape;459;p21"/>
            <p:cNvCxnSpPr>
              <a:stCxn id="450" idx="3"/>
            </p:cNvCxnSpPr>
            <p:nvPr/>
          </p:nvCxnSpPr>
          <p:spPr>
            <a:xfrm flipH="1">
              <a:off x="7325212" y="3027183"/>
              <a:ext cx="150600" cy="1833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60" name="Google Shape;460;p21"/>
            <p:cNvCxnSpPr>
              <a:stCxn id="447" idx="7"/>
            </p:cNvCxnSpPr>
            <p:nvPr/>
          </p:nvCxnSpPr>
          <p:spPr>
            <a:xfrm rot="10800000" flipH="1">
              <a:off x="6850326" y="3422489"/>
              <a:ext cx="241500" cy="1050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61" name="Google Shape;461;p21"/>
            <p:cNvCxnSpPr>
              <a:stCxn id="451" idx="1"/>
            </p:cNvCxnSpPr>
            <p:nvPr/>
          </p:nvCxnSpPr>
          <p:spPr>
            <a:xfrm rot="10800000">
              <a:off x="7345762" y="3422367"/>
              <a:ext cx="126300" cy="843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sp>
          <p:nvSpPr>
            <p:cNvPr id="462" name="Google Shape;462;p21"/>
            <p:cNvSpPr/>
            <p:nvPr/>
          </p:nvSpPr>
          <p:spPr>
            <a:xfrm>
              <a:off x="7923530" y="3795498"/>
              <a:ext cx="233680" cy="243102"/>
            </a:xfrm>
            <a:prstGeom prst="rect">
              <a:avLst/>
            </a:prstGeom>
            <a:solidFill>
              <a:srgbClr val="FF000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0" tIns="0" rIns="0" bIns="0" anchor="ctr" anchorCtr="0">
              <a:noAutofit/>
            </a:bodyPr>
            <a:lstStyle/>
            <a:p>
              <a:pPr marL="0" marR="0" lvl="0" indent="0" algn="ctr" rtl="0">
                <a:spcBef>
                  <a:spcPts val="0"/>
                </a:spcBef>
                <a:spcAft>
                  <a:spcPts val="0"/>
                </a:spcAft>
                <a:buNone/>
              </a:pPr>
              <a:r>
                <a:rPr lang="en-US" sz="1800" i="1">
                  <a:solidFill>
                    <a:schemeClr val="lt1"/>
                  </a:solidFill>
                  <a:latin typeface="Times New Roman"/>
                  <a:ea typeface="Times New Roman"/>
                  <a:cs typeface="Times New Roman"/>
                  <a:sym typeface="Times New Roman"/>
                </a:rPr>
                <a:t>y</a:t>
              </a:r>
              <a:endParaRPr sz="2000" i="1">
                <a:solidFill>
                  <a:schemeClr val="lt1"/>
                </a:solidFill>
                <a:latin typeface="Times New Roman"/>
                <a:ea typeface="Times New Roman"/>
                <a:cs typeface="Times New Roman"/>
                <a:sym typeface="Times New Roman"/>
              </a:endParaRPr>
            </a:p>
          </p:txBody>
        </p:sp>
        <p:cxnSp>
          <p:nvCxnSpPr>
            <p:cNvPr id="463" name="Google Shape;463;p21"/>
            <p:cNvCxnSpPr/>
            <p:nvPr/>
          </p:nvCxnSpPr>
          <p:spPr>
            <a:xfrm>
              <a:off x="7743076" y="3759205"/>
              <a:ext cx="180454" cy="3805"/>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64" name="Google Shape;464;p21"/>
            <p:cNvCxnSpPr/>
            <p:nvPr/>
          </p:nvCxnSpPr>
          <p:spPr>
            <a:xfrm flipH="1">
              <a:off x="8157210" y="3738383"/>
              <a:ext cx="207602" cy="45988"/>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65" name="Google Shape;465;p21"/>
            <p:cNvCxnSpPr/>
            <p:nvPr/>
          </p:nvCxnSpPr>
          <p:spPr>
            <a:xfrm rot="10800000" flipH="1">
              <a:off x="7739326" y="4006112"/>
              <a:ext cx="184204" cy="232578"/>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66" name="Google Shape;466;p21"/>
            <p:cNvCxnSpPr/>
            <p:nvPr/>
          </p:nvCxnSpPr>
          <p:spPr>
            <a:xfrm rot="10800000">
              <a:off x="8157210" y="4006112"/>
              <a:ext cx="203852" cy="211756"/>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grpSp>
      <p:grpSp>
        <p:nvGrpSpPr>
          <p:cNvPr id="467" name="Google Shape;467;p21"/>
          <p:cNvGrpSpPr/>
          <p:nvPr/>
        </p:nvGrpSpPr>
        <p:grpSpPr>
          <a:xfrm>
            <a:off x="714375" y="1136650"/>
            <a:ext cx="7673975" cy="844550"/>
            <a:chOff x="714375" y="1136650"/>
            <a:chExt cx="7673975" cy="844550"/>
          </a:xfrm>
        </p:grpSpPr>
        <p:pic>
          <p:nvPicPr>
            <p:cNvPr id="468" name="Google Shape;468;p21"/>
            <p:cNvPicPr preferRelativeResize="0"/>
            <p:nvPr/>
          </p:nvPicPr>
          <p:blipFill rotWithShape="1">
            <a:blip r:embed="rId3">
              <a:alphaModFix/>
            </a:blip>
            <a:srcRect/>
            <a:stretch/>
          </p:blipFill>
          <p:spPr>
            <a:xfrm>
              <a:off x="714375" y="1136650"/>
              <a:ext cx="7673975" cy="844550"/>
            </a:xfrm>
            <a:prstGeom prst="rect">
              <a:avLst/>
            </a:prstGeom>
            <a:solidFill>
              <a:srgbClr val="DCE6F2"/>
            </a:solidFill>
            <a:ln w="9525" cap="flat" cmpd="sng">
              <a:solidFill>
                <a:srgbClr val="4F81BD"/>
              </a:solidFill>
              <a:prstDash val="solid"/>
              <a:round/>
              <a:headEnd type="none" w="sm" len="sm"/>
              <a:tailEnd type="none" w="sm" len="sm"/>
            </a:ln>
          </p:spPr>
        </p:pic>
        <p:sp>
          <p:nvSpPr>
            <p:cNvPr id="469" name="Google Shape;469;p21"/>
            <p:cNvSpPr/>
            <p:nvPr/>
          </p:nvSpPr>
          <p:spPr>
            <a:xfrm>
              <a:off x="4343400" y="1143000"/>
              <a:ext cx="3124200" cy="838200"/>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sp>
        <p:nvSpPr>
          <p:cNvPr id="470" name="Google Shape;470;p21"/>
          <p:cNvSpPr>
            <a:spLocks noGrp="1"/>
          </p:cNvSpPr>
          <p:nvPr>
            <p:ph type="sldNum" idx="12"/>
          </p:nvPr>
        </p:nvSpPr>
        <p:spPr>
          <a:xfrm>
            <a:off x="8229600" y="6172200"/>
            <a:ext cx="457200" cy="457200"/>
          </a:xfrm>
          <a:prstGeom prst="ellipse">
            <a:avLst/>
          </a:prstGeom>
          <a:solidFill>
            <a:schemeClr val="accent1"/>
          </a:solidFill>
          <a:ln>
            <a:noFill/>
          </a:ln>
        </p:spPr>
        <p:txBody>
          <a:bodyPr spcFirstLastPara="1" wrap="square" lIns="0" tIns="0" rIns="0" bIns="0" anchor="ctr" anchorCtr="1">
            <a:noAutofit/>
          </a:bodyPr>
          <a:lstStyle/>
          <a:p>
            <a:pPr marL="0" marR="0" lvl="0" indent="0" algn="ctr" rtl="0">
              <a:spcBef>
                <a:spcPts val="0"/>
              </a:spcBef>
              <a:spcAft>
                <a:spcPts val="0"/>
              </a:spcAft>
              <a:buNone/>
            </a:pPr>
            <a:fld id="{00000000-1234-1234-1234-123412341234}" type="slidenum">
              <a:rPr lang="en-US" sz="1400">
                <a:solidFill>
                  <a:srgbClr val="FFFFFF"/>
                </a:solidFill>
                <a:latin typeface="Libre Franklin"/>
                <a:ea typeface="Libre Franklin"/>
                <a:cs typeface="Libre Franklin"/>
                <a:sym typeface="Libre Franklin"/>
              </a:rPr>
              <a:t>35</a:t>
            </a:fld>
            <a:endParaRPr sz="1400">
              <a:solidFill>
                <a:srgbClr val="FFFFFF"/>
              </a:solidFill>
              <a:latin typeface="Libre Franklin"/>
              <a:ea typeface="Libre Franklin"/>
              <a:cs typeface="Libre Franklin"/>
              <a:sym typeface="Libre Franklin"/>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23"/>
          <p:cNvSpPr txBox="1">
            <a:spLocks noGrp="1"/>
          </p:cNvSpPr>
          <p:nvPr>
            <p:ph type="title"/>
          </p:nvPr>
        </p:nvSpPr>
        <p:spPr>
          <a:xfrm>
            <a:off x="457200" y="13374"/>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200"/>
              <a:buFont typeface="Arial"/>
              <a:buNone/>
            </a:pPr>
            <a:r>
              <a:rPr lang="en-US" sz="3200">
                <a:latin typeface="Arial"/>
                <a:ea typeface="Arial"/>
                <a:cs typeface="Arial"/>
                <a:sym typeface="Arial"/>
              </a:rPr>
              <a:t>Observation error covariance: </a:t>
            </a:r>
            <a:r>
              <a:rPr lang="en-US" sz="3200" b="1">
                <a:latin typeface="Arial"/>
                <a:ea typeface="Arial"/>
                <a:cs typeface="Arial"/>
                <a:sym typeface="Arial"/>
              </a:rPr>
              <a:t>R</a:t>
            </a:r>
            <a:endParaRPr sz="3200"/>
          </a:p>
        </p:txBody>
      </p:sp>
      <p:sp>
        <p:nvSpPr>
          <p:cNvPr id="502" name="Google Shape;502;p23"/>
          <p:cNvSpPr txBox="1">
            <a:spLocks noGrp="1"/>
          </p:cNvSpPr>
          <p:nvPr>
            <p:ph type="body" idx="1"/>
          </p:nvPr>
        </p:nvSpPr>
        <p:spPr>
          <a:xfrm>
            <a:off x="457200" y="1282432"/>
            <a:ext cx="4678325" cy="1629383"/>
          </a:xfrm>
          <a:prstGeom prst="rect">
            <a:avLst/>
          </a:prstGeom>
          <a:blipFill rotWithShape="1">
            <a:blip r:embed="rId3">
              <a:alphaModFix/>
            </a:blip>
            <a:stretch>
              <a:fillRect l="-1353" t="-5384"/>
            </a:stretch>
          </a:blip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3200"/>
              <a:buChar char="•"/>
            </a:pPr>
            <a:r>
              <a:rPr lang="en-US"/>
              <a:t> </a:t>
            </a:r>
            <a:endParaRPr/>
          </a:p>
        </p:txBody>
      </p:sp>
      <p:pic>
        <p:nvPicPr>
          <p:cNvPr id="503" name="Google Shape;503;p23"/>
          <p:cNvPicPr preferRelativeResize="0"/>
          <p:nvPr/>
        </p:nvPicPr>
        <p:blipFill rotWithShape="1">
          <a:blip r:embed="rId4">
            <a:alphaModFix/>
          </a:blip>
          <a:srcRect/>
          <a:stretch/>
        </p:blipFill>
        <p:spPr>
          <a:xfrm>
            <a:off x="5183080" y="3961668"/>
            <a:ext cx="3763463" cy="2634424"/>
          </a:xfrm>
          <a:prstGeom prst="rect">
            <a:avLst/>
          </a:prstGeom>
          <a:noFill/>
          <a:ln>
            <a:noFill/>
          </a:ln>
        </p:spPr>
      </p:pic>
      <p:sp>
        <p:nvSpPr>
          <p:cNvPr id="504" name="Google Shape;504;p23"/>
          <p:cNvSpPr txBox="1"/>
          <p:nvPr/>
        </p:nvSpPr>
        <p:spPr>
          <a:xfrm>
            <a:off x="294393" y="3169465"/>
            <a:ext cx="4841132" cy="32932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Observation errors contain</a:t>
            </a:r>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Errors in the observation process (instrumental errors, because the reported value is not a perfect image of reality)</a:t>
            </a:r>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Errors in the design of the operator </a:t>
            </a:r>
            <a:r>
              <a:rPr lang="en-US" sz="1600" i="1">
                <a:solidFill>
                  <a:schemeClr val="dk1"/>
                </a:solidFill>
                <a:latin typeface="Calibri"/>
                <a:ea typeface="Calibri"/>
                <a:cs typeface="Calibri"/>
                <a:sym typeface="Calibri"/>
              </a:rPr>
              <a:t>H</a:t>
            </a:r>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Representativeness errors, i.e. discretization errors which prevent from being a perfect image of the true state</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Observation error matrix can be estimated based on O(bservation)-B(ackgroud), O-A(nalysis) information (total error method, </a:t>
            </a:r>
            <a:r>
              <a:rPr lang="en-US" sz="1600" b="0" i="0" u="none" strike="noStrike">
                <a:solidFill>
                  <a:srgbClr val="000000"/>
                </a:solidFill>
                <a:latin typeface="Calibri"/>
                <a:ea typeface="Calibri"/>
                <a:cs typeface="Calibri"/>
                <a:sym typeface="Calibri"/>
              </a:rPr>
              <a:t>Desroziers et al (2005), 3CH, …) </a:t>
            </a:r>
            <a:endParaRPr sz="1600">
              <a:solidFill>
                <a:schemeClr val="dk1"/>
              </a:solidFill>
              <a:latin typeface="Calibri"/>
              <a:ea typeface="Calibri"/>
              <a:cs typeface="Calibri"/>
              <a:sym typeface="Calibri"/>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pic>
        <p:nvPicPr>
          <p:cNvPr id="505" name="Google Shape;505;p23"/>
          <p:cNvPicPr preferRelativeResize="0"/>
          <p:nvPr/>
        </p:nvPicPr>
        <p:blipFill rotWithShape="1">
          <a:blip r:embed="rId5">
            <a:alphaModFix/>
          </a:blip>
          <a:srcRect/>
          <a:stretch/>
        </p:blipFill>
        <p:spPr>
          <a:xfrm>
            <a:off x="5380537" y="1002485"/>
            <a:ext cx="3190672" cy="2697573"/>
          </a:xfrm>
          <a:prstGeom prst="rect">
            <a:avLst/>
          </a:prstGeom>
          <a:noFill/>
          <a:ln>
            <a:noFill/>
          </a:ln>
        </p:spPr>
      </p:pic>
      <p:sp>
        <p:nvSpPr>
          <p:cNvPr id="506" name="Google Shape;506;p23"/>
          <p:cNvSpPr txBox="1"/>
          <p:nvPr/>
        </p:nvSpPr>
        <p:spPr>
          <a:xfrm>
            <a:off x="5570905" y="6462674"/>
            <a:ext cx="324274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NCEP IASI error correlation matrix (ocean)</a:t>
            </a:r>
            <a:endParaRPr/>
          </a:p>
        </p:txBody>
      </p:sp>
      <p:sp>
        <p:nvSpPr>
          <p:cNvPr id="507" name="Google Shape;507;p23"/>
          <p:cNvSpPr txBox="1"/>
          <p:nvPr/>
        </p:nvSpPr>
        <p:spPr>
          <a:xfrm>
            <a:off x="5407483" y="3483844"/>
            <a:ext cx="356958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GNSSRO observation errors (%, normalized by observation values) from different centers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24"/>
          <p:cNvSpPr txBox="1">
            <a:spLocks noGrp="1"/>
          </p:cNvSpPr>
          <p:nvPr>
            <p:ph type="title"/>
          </p:nvPr>
        </p:nvSpPr>
        <p:spPr>
          <a:xfrm>
            <a:off x="381000" y="355918"/>
            <a:ext cx="8229600" cy="710882"/>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4000"/>
              <a:buFont typeface="Calibri"/>
              <a:buNone/>
            </a:pPr>
            <a:r>
              <a:rPr lang="en-US"/>
              <a:t>Background Term</a:t>
            </a:r>
            <a:endParaRPr/>
          </a:p>
        </p:txBody>
      </p:sp>
      <p:sp>
        <p:nvSpPr>
          <p:cNvPr id="513" name="Google Shape;513;p24"/>
          <p:cNvSpPr txBox="1">
            <a:spLocks noGrp="1"/>
          </p:cNvSpPr>
          <p:nvPr>
            <p:ph type="body" idx="1"/>
          </p:nvPr>
        </p:nvSpPr>
        <p:spPr>
          <a:xfrm>
            <a:off x="457200" y="2209800"/>
            <a:ext cx="4343399" cy="421132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1800"/>
              <a:buChar char="•"/>
            </a:pPr>
            <a:r>
              <a:rPr lang="en-US" sz="1800">
                <a:latin typeface="Arial"/>
                <a:ea typeface="Arial"/>
                <a:cs typeface="Arial"/>
                <a:sym typeface="Arial"/>
              </a:rPr>
              <a:t>Analysis: </a:t>
            </a:r>
            <a:r>
              <a:rPr lang="en-US" sz="1800" b="1">
                <a:latin typeface="Arial"/>
                <a:ea typeface="Arial"/>
                <a:cs typeface="Arial"/>
                <a:sym typeface="Arial"/>
              </a:rPr>
              <a:t>x</a:t>
            </a:r>
            <a:endParaRPr/>
          </a:p>
          <a:p>
            <a:pPr marL="742950" lvl="1" indent="-285750" algn="l" rtl="0">
              <a:spcBef>
                <a:spcPts val="360"/>
              </a:spcBef>
              <a:spcAft>
                <a:spcPts val="0"/>
              </a:spcAft>
              <a:buClr>
                <a:schemeClr val="dk1"/>
              </a:buClr>
              <a:buSzPts val="1800"/>
              <a:buChar char="–"/>
            </a:pPr>
            <a:r>
              <a:rPr lang="en-US" sz="1800">
                <a:latin typeface="Arial"/>
                <a:ea typeface="Arial"/>
                <a:cs typeface="Arial"/>
                <a:sym typeface="Arial"/>
              </a:rPr>
              <a:t>Start from  </a:t>
            </a:r>
            <a:r>
              <a:rPr lang="en-US" sz="1800" b="1">
                <a:solidFill>
                  <a:srgbClr val="800000"/>
                </a:solidFill>
                <a:latin typeface="Arial"/>
                <a:ea typeface="Arial"/>
                <a:cs typeface="Arial"/>
                <a:sym typeface="Arial"/>
              </a:rPr>
              <a:t>x</a:t>
            </a:r>
            <a:r>
              <a:rPr lang="en-US" sz="1800" i="1">
                <a:solidFill>
                  <a:srgbClr val="800000"/>
                </a:solidFill>
                <a:latin typeface="Arial"/>
                <a:ea typeface="Arial"/>
                <a:cs typeface="Arial"/>
                <a:sym typeface="Arial"/>
              </a:rPr>
              <a:t>=</a:t>
            </a:r>
            <a:r>
              <a:rPr lang="en-US" sz="1800" b="1">
                <a:solidFill>
                  <a:srgbClr val="800000"/>
                </a:solidFill>
                <a:latin typeface="Arial"/>
                <a:ea typeface="Arial"/>
                <a:cs typeface="Arial"/>
                <a:sym typeface="Arial"/>
              </a:rPr>
              <a:t>x</a:t>
            </a:r>
            <a:r>
              <a:rPr lang="en-US" sz="1800" i="1" baseline="-25000">
                <a:solidFill>
                  <a:srgbClr val="800000"/>
                </a:solidFill>
                <a:latin typeface="Arial"/>
                <a:ea typeface="Arial"/>
                <a:cs typeface="Arial"/>
                <a:sym typeface="Arial"/>
              </a:rPr>
              <a:t>b</a:t>
            </a:r>
            <a:endParaRPr sz="1800">
              <a:latin typeface="Arial"/>
              <a:ea typeface="Arial"/>
              <a:cs typeface="Arial"/>
              <a:sym typeface="Arial"/>
            </a:endParaRPr>
          </a:p>
          <a:p>
            <a:pPr marL="342900" lvl="0" indent="-342900" algn="l" rtl="0">
              <a:spcBef>
                <a:spcPts val="360"/>
              </a:spcBef>
              <a:spcAft>
                <a:spcPts val="0"/>
              </a:spcAft>
              <a:buClr>
                <a:schemeClr val="dk1"/>
              </a:buClr>
              <a:buSzPts val="1800"/>
              <a:buChar char="•"/>
            </a:pPr>
            <a:r>
              <a:rPr lang="en-US" sz="1800">
                <a:latin typeface="Arial"/>
                <a:ea typeface="Arial"/>
                <a:cs typeface="Arial"/>
                <a:sym typeface="Arial"/>
              </a:rPr>
              <a:t>Analysis increment: </a:t>
            </a:r>
            <a:r>
              <a:rPr lang="en-US" sz="1800" b="1">
                <a:latin typeface="Arial"/>
                <a:ea typeface="Arial"/>
                <a:cs typeface="Arial"/>
                <a:sym typeface="Arial"/>
              </a:rPr>
              <a:t>x</a:t>
            </a:r>
            <a:r>
              <a:rPr lang="en-US" sz="1800">
                <a:latin typeface="Arial"/>
                <a:ea typeface="Arial"/>
                <a:cs typeface="Arial"/>
                <a:sym typeface="Arial"/>
              </a:rPr>
              <a:t>-</a:t>
            </a:r>
            <a:r>
              <a:rPr lang="en-US" sz="1800" b="1">
                <a:latin typeface="Arial"/>
                <a:ea typeface="Arial"/>
                <a:cs typeface="Arial"/>
                <a:sym typeface="Arial"/>
              </a:rPr>
              <a:t>x</a:t>
            </a:r>
            <a:r>
              <a:rPr lang="en-US" sz="1800" i="1" baseline="-25000">
                <a:latin typeface="Arial"/>
                <a:ea typeface="Arial"/>
                <a:cs typeface="Arial"/>
                <a:sym typeface="Arial"/>
              </a:rPr>
              <a:t>b</a:t>
            </a:r>
            <a:endParaRPr/>
          </a:p>
          <a:p>
            <a:pPr marL="342900" lvl="0" indent="-342900" algn="l" rtl="0">
              <a:spcBef>
                <a:spcPts val="360"/>
              </a:spcBef>
              <a:spcAft>
                <a:spcPts val="0"/>
              </a:spcAft>
              <a:buClr>
                <a:schemeClr val="dk1"/>
              </a:buClr>
              <a:buSzPts val="1800"/>
              <a:buChar char="•"/>
            </a:pPr>
            <a:r>
              <a:rPr lang="en-US" sz="1800">
                <a:latin typeface="Arial"/>
                <a:ea typeface="Arial"/>
                <a:cs typeface="Arial"/>
                <a:sym typeface="Arial"/>
              </a:rPr>
              <a:t>Background error covariance: </a:t>
            </a:r>
            <a:r>
              <a:rPr lang="en-US" sz="1800" b="1">
                <a:latin typeface="Arial"/>
                <a:ea typeface="Arial"/>
                <a:cs typeface="Arial"/>
                <a:sym typeface="Arial"/>
              </a:rPr>
              <a:t>B</a:t>
            </a:r>
            <a:endParaRPr/>
          </a:p>
          <a:p>
            <a:pPr marL="742950" lvl="1" indent="-285750" algn="l" rtl="0">
              <a:spcBef>
                <a:spcPts val="360"/>
              </a:spcBef>
              <a:spcAft>
                <a:spcPts val="0"/>
              </a:spcAft>
              <a:buClr>
                <a:schemeClr val="dk1"/>
              </a:buClr>
              <a:buSzPts val="1800"/>
              <a:buChar char="–"/>
            </a:pPr>
            <a:r>
              <a:rPr lang="en-US" sz="1800">
                <a:latin typeface="Arial"/>
                <a:ea typeface="Arial"/>
                <a:cs typeface="Arial"/>
                <a:sym typeface="Arial"/>
              </a:rPr>
              <a:t>Controls influence distance</a:t>
            </a:r>
            <a:endParaRPr/>
          </a:p>
          <a:p>
            <a:pPr marL="742950" lvl="1" indent="-285750" algn="l" rtl="0">
              <a:spcBef>
                <a:spcPts val="360"/>
              </a:spcBef>
              <a:spcAft>
                <a:spcPts val="0"/>
              </a:spcAft>
              <a:buClr>
                <a:schemeClr val="dk1"/>
              </a:buClr>
              <a:buSzPts val="1800"/>
              <a:buChar char="–"/>
            </a:pPr>
            <a:r>
              <a:rPr lang="en-US" sz="1800">
                <a:latin typeface="Arial"/>
                <a:ea typeface="Arial"/>
                <a:cs typeface="Arial"/>
                <a:sym typeface="Arial"/>
              </a:rPr>
              <a:t>Contains multivariate information</a:t>
            </a:r>
            <a:endParaRPr/>
          </a:p>
          <a:p>
            <a:pPr marL="742950" lvl="1" indent="-285750" algn="l" rtl="0">
              <a:spcBef>
                <a:spcPts val="360"/>
              </a:spcBef>
              <a:spcAft>
                <a:spcPts val="0"/>
              </a:spcAft>
              <a:buClr>
                <a:schemeClr val="dk1"/>
              </a:buClr>
              <a:buSzPts val="1800"/>
              <a:buChar char="–"/>
            </a:pPr>
            <a:r>
              <a:rPr lang="en-US" sz="1800">
                <a:latin typeface="Arial"/>
                <a:ea typeface="Arial"/>
                <a:cs typeface="Arial"/>
                <a:sym typeface="Arial"/>
              </a:rPr>
              <a:t>Controls amplitude of correction to background</a:t>
            </a:r>
            <a:endParaRPr/>
          </a:p>
          <a:p>
            <a:pPr marL="742950" lvl="1" indent="-285750" algn="l" rtl="0">
              <a:spcBef>
                <a:spcPts val="360"/>
              </a:spcBef>
              <a:spcAft>
                <a:spcPts val="0"/>
              </a:spcAft>
              <a:buClr>
                <a:schemeClr val="dk1"/>
              </a:buClr>
              <a:buSzPts val="1800"/>
              <a:buChar char="–"/>
            </a:pPr>
            <a:r>
              <a:rPr lang="en-US" sz="1800">
                <a:latin typeface="Arial"/>
                <a:ea typeface="Arial"/>
                <a:cs typeface="Arial"/>
                <a:sym typeface="Arial"/>
              </a:rPr>
              <a:t>For NWP, matrix is prohibitively large</a:t>
            </a:r>
            <a:endParaRPr/>
          </a:p>
          <a:p>
            <a:pPr marL="1143000" lvl="2" indent="-228600" algn="l" rtl="0">
              <a:spcBef>
                <a:spcPts val="280"/>
              </a:spcBef>
              <a:spcAft>
                <a:spcPts val="0"/>
              </a:spcAft>
              <a:buClr>
                <a:schemeClr val="dk1"/>
              </a:buClr>
              <a:buSzPts val="1400"/>
              <a:buChar char="•"/>
            </a:pPr>
            <a:r>
              <a:rPr lang="en-US" sz="1400">
                <a:latin typeface="Arial"/>
                <a:ea typeface="Arial"/>
                <a:cs typeface="Arial"/>
                <a:sym typeface="Arial"/>
              </a:rPr>
              <a:t>Many components are modeled or ignored</a:t>
            </a:r>
            <a:endParaRPr/>
          </a:p>
        </p:txBody>
      </p:sp>
      <p:pic>
        <p:nvPicPr>
          <p:cNvPr id="514" name="Google Shape;514;p24"/>
          <p:cNvPicPr preferRelativeResize="0"/>
          <p:nvPr/>
        </p:nvPicPr>
        <p:blipFill rotWithShape="1">
          <a:blip r:embed="rId3">
            <a:alphaModFix/>
          </a:blip>
          <a:srcRect/>
          <a:stretch/>
        </p:blipFill>
        <p:spPr>
          <a:xfrm>
            <a:off x="646113" y="1136650"/>
            <a:ext cx="7808912" cy="844550"/>
          </a:xfrm>
          <a:prstGeom prst="rect">
            <a:avLst/>
          </a:prstGeom>
          <a:solidFill>
            <a:srgbClr val="DAE5F1"/>
          </a:solidFill>
          <a:ln w="9525" cap="flat" cmpd="sng">
            <a:solidFill>
              <a:srgbClr val="4F81BD"/>
            </a:solidFill>
            <a:prstDash val="solid"/>
            <a:round/>
            <a:headEnd type="none" w="sm" len="sm"/>
            <a:tailEnd type="none" w="sm" len="sm"/>
          </a:ln>
        </p:spPr>
      </p:pic>
      <p:sp>
        <p:nvSpPr>
          <p:cNvPr id="515" name="Google Shape;515;p24"/>
          <p:cNvSpPr/>
          <p:nvPr/>
        </p:nvSpPr>
        <p:spPr>
          <a:xfrm>
            <a:off x="1600200" y="1143000"/>
            <a:ext cx="2590800" cy="838200"/>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16" name="Google Shape;516;p24"/>
          <p:cNvSpPr txBox="1"/>
          <p:nvPr/>
        </p:nvSpPr>
        <p:spPr>
          <a:xfrm>
            <a:off x="7462134" y="3894116"/>
            <a:ext cx="1846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7" name="Google Shape;517;p24"/>
          <p:cNvSpPr>
            <a:spLocks noGrp="1"/>
          </p:cNvSpPr>
          <p:nvPr>
            <p:ph type="sldNum" idx="12"/>
          </p:nvPr>
        </p:nvSpPr>
        <p:spPr>
          <a:xfrm>
            <a:off x="8229600" y="6172200"/>
            <a:ext cx="457200" cy="457200"/>
          </a:xfrm>
          <a:prstGeom prst="ellipse">
            <a:avLst/>
          </a:prstGeom>
          <a:solidFill>
            <a:schemeClr val="accent1"/>
          </a:solidFill>
          <a:ln>
            <a:noFill/>
          </a:ln>
        </p:spPr>
        <p:txBody>
          <a:bodyPr spcFirstLastPara="1" wrap="square" lIns="0" tIns="0" rIns="0" bIns="0" anchor="ctr" anchorCtr="1">
            <a:noAutofit/>
          </a:bodyPr>
          <a:lstStyle/>
          <a:p>
            <a:pPr marL="0" marR="0" lvl="0" indent="0" algn="ctr" rtl="0">
              <a:spcBef>
                <a:spcPts val="0"/>
              </a:spcBef>
              <a:spcAft>
                <a:spcPts val="0"/>
              </a:spcAft>
              <a:buNone/>
            </a:pPr>
            <a:fld id="{00000000-1234-1234-1234-123412341234}" type="slidenum">
              <a:rPr lang="en-US" sz="1400">
                <a:solidFill>
                  <a:srgbClr val="FFFFFF"/>
                </a:solidFill>
                <a:latin typeface="Libre Franklin"/>
                <a:ea typeface="Libre Franklin"/>
                <a:cs typeface="Libre Franklin"/>
                <a:sym typeface="Libre Franklin"/>
              </a:rPr>
              <a:t>37</a:t>
            </a:fld>
            <a:endParaRPr sz="1400">
              <a:solidFill>
                <a:srgbClr val="FFFFFF"/>
              </a:solidFill>
              <a:latin typeface="Libre Franklin"/>
              <a:ea typeface="Libre Franklin"/>
              <a:cs typeface="Libre Franklin"/>
              <a:sym typeface="Libre Franklin"/>
            </a:endParaRPr>
          </a:p>
        </p:txBody>
      </p:sp>
      <p:pic>
        <p:nvPicPr>
          <p:cNvPr id="518" name="Google Shape;518;p24"/>
          <p:cNvPicPr preferRelativeResize="0"/>
          <p:nvPr/>
        </p:nvPicPr>
        <p:blipFill rotWithShape="1">
          <a:blip r:embed="rId4">
            <a:alphaModFix/>
          </a:blip>
          <a:srcRect/>
          <a:stretch/>
        </p:blipFill>
        <p:spPr>
          <a:xfrm>
            <a:off x="4774468" y="2325212"/>
            <a:ext cx="4369532" cy="1938236"/>
          </a:xfrm>
          <a:prstGeom prst="rect">
            <a:avLst/>
          </a:prstGeom>
          <a:noFill/>
          <a:ln>
            <a:noFill/>
          </a:ln>
        </p:spPr>
      </p:pic>
      <p:sp>
        <p:nvSpPr>
          <p:cNvPr id="519" name="Google Shape;519;p24"/>
          <p:cNvSpPr txBox="1"/>
          <p:nvPr/>
        </p:nvSpPr>
        <p:spPr>
          <a:xfrm>
            <a:off x="4850860" y="4378860"/>
            <a:ext cx="4074962" cy="20313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Sequence of covariance model operators:</a:t>
            </a:r>
            <a:endParaRPr/>
          </a:p>
          <a:p>
            <a:pPr marL="0" marR="0" lvl="0" indent="0" algn="l" rtl="0">
              <a:spcBef>
                <a:spcPts val="0"/>
              </a:spcBef>
              <a:spcAft>
                <a:spcPts val="0"/>
              </a:spcAft>
              <a:buNone/>
            </a:pPr>
            <a:r>
              <a:rPr lang="en-US" sz="1800" b="1">
                <a:solidFill>
                  <a:schemeClr val="dk1"/>
                </a:solidFill>
                <a:latin typeface="Calibri"/>
                <a:ea typeface="Calibri"/>
                <a:cs typeface="Calibri"/>
                <a:sym typeface="Calibri"/>
              </a:rPr>
              <a:t>B</a:t>
            </a:r>
            <a:r>
              <a:rPr lang="en-US" sz="1800">
                <a:solidFill>
                  <a:schemeClr val="dk1"/>
                </a:solidFill>
                <a:latin typeface="Calibri"/>
                <a:ea typeface="Calibri"/>
                <a:cs typeface="Calibri"/>
                <a:sym typeface="Calibri"/>
              </a:rPr>
              <a:t> = </a:t>
            </a:r>
            <a:r>
              <a:rPr lang="en-US" sz="1800" b="1">
                <a:solidFill>
                  <a:schemeClr val="dk1"/>
                </a:solidFill>
                <a:latin typeface="Calibri"/>
                <a:ea typeface="Calibri"/>
                <a:cs typeface="Calibri"/>
                <a:sym typeface="Calibri"/>
              </a:rPr>
              <a:t>B</a:t>
            </a:r>
            <a:r>
              <a:rPr lang="en-US" sz="1800" b="1" baseline="-25000">
                <a:solidFill>
                  <a:schemeClr val="dk1"/>
                </a:solidFill>
                <a:latin typeface="Calibri"/>
                <a:ea typeface="Calibri"/>
                <a:cs typeface="Calibri"/>
                <a:sym typeface="Calibri"/>
              </a:rPr>
              <a:t>p</a:t>
            </a:r>
            <a:r>
              <a:rPr lang="en-US" sz="1800" b="1">
                <a:solidFill>
                  <a:schemeClr val="dk1"/>
                </a:solidFill>
                <a:latin typeface="Calibri"/>
                <a:ea typeface="Calibri"/>
                <a:cs typeface="Calibri"/>
                <a:sym typeface="Calibri"/>
              </a:rPr>
              <a:t>B</a:t>
            </a:r>
            <a:r>
              <a:rPr lang="en-US" sz="1800" b="1" baseline="-25000">
                <a:solidFill>
                  <a:schemeClr val="dk1"/>
                </a:solidFill>
                <a:latin typeface="Calibri"/>
                <a:ea typeface="Calibri"/>
                <a:cs typeface="Calibri"/>
                <a:sym typeface="Calibri"/>
              </a:rPr>
              <a:t>v</a:t>
            </a:r>
            <a:r>
              <a:rPr lang="en-US" sz="1800" b="1">
                <a:solidFill>
                  <a:schemeClr val="dk1"/>
                </a:solidFill>
                <a:latin typeface="Calibri"/>
                <a:ea typeface="Calibri"/>
                <a:cs typeface="Calibri"/>
                <a:sym typeface="Calibri"/>
              </a:rPr>
              <a:t>B</a:t>
            </a:r>
            <a:r>
              <a:rPr lang="en-US" sz="1800" b="1" baseline="-25000">
                <a:solidFill>
                  <a:schemeClr val="dk1"/>
                </a:solidFill>
                <a:latin typeface="Calibri"/>
                <a:ea typeface="Calibri"/>
                <a:cs typeface="Calibri"/>
                <a:sym typeface="Calibri"/>
              </a:rPr>
              <a:t>h</a:t>
            </a:r>
            <a:r>
              <a:rPr lang="en-US" sz="1800" b="1">
                <a:solidFill>
                  <a:schemeClr val="dk1"/>
                </a:solidFill>
                <a:latin typeface="Calibri"/>
                <a:ea typeface="Calibri"/>
                <a:cs typeface="Calibri"/>
                <a:sym typeface="Calibri"/>
              </a:rPr>
              <a:t>S</a:t>
            </a:r>
            <a:endParaRPr sz="1800" b="1">
              <a:solidFill>
                <a:schemeClr val="dk1"/>
              </a:solidFill>
              <a:latin typeface="Calibri"/>
              <a:ea typeface="Calibri"/>
              <a:cs typeface="Calibri"/>
              <a:sym typeface="Calibri"/>
            </a:endParaRPr>
          </a:p>
          <a:p>
            <a:pPr marL="0" marR="0" lvl="0" indent="0" algn="l" rtl="0">
              <a:spcBef>
                <a:spcPts val="0"/>
              </a:spcBef>
              <a:spcAft>
                <a:spcPts val="0"/>
              </a:spcAft>
              <a:buNone/>
            </a:pPr>
            <a:r>
              <a:rPr lang="en-US" sz="1800" b="1">
                <a:solidFill>
                  <a:schemeClr val="dk1"/>
                </a:solidFill>
                <a:latin typeface="Calibri"/>
                <a:ea typeface="Calibri"/>
                <a:cs typeface="Calibri"/>
                <a:sym typeface="Calibri"/>
              </a:rPr>
              <a:t>S: </a:t>
            </a:r>
            <a:r>
              <a:rPr lang="en-US" sz="1800">
                <a:solidFill>
                  <a:schemeClr val="dk1"/>
                </a:solidFill>
                <a:latin typeface="Calibri"/>
                <a:ea typeface="Calibri"/>
                <a:cs typeface="Calibri"/>
                <a:sym typeface="Calibri"/>
              </a:rPr>
              <a:t>variance</a:t>
            </a:r>
            <a:endParaRPr/>
          </a:p>
          <a:p>
            <a:pPr marL="0" marR="0" lvl="0" indent="0" algn="l" rtl="0">
              <a:spcBef>
                <a:spcPts val="0"/>
              </a:spcBef>
              <a:spcAft>
                <a:spcPts val="0"/>
              </a:spcAft>
              <a:buNone/>
            </a:pPr>
            <a:r>
              <a:rPr lang="en-US" sz="1800" b="1">
                <a:solidFill>
                  <a:schemeClr val="dk1"/>
                </a:solidFill>
                <a:latin typeface="Calibri"/>
                <a:ea typeface="Calibri"/>
                <a:cs typeface="Calibri"/>
                <a:sym typeface="Calibri"/>
              </a:rPr>
              <a:t>B</a:t>
            </a:r>
            <a:r>
              <a:rPr lang="en-US" sz="1800" b="1" baseline="-25000">
                <a:solidFill>
                  <a:schemeClr val="dk1"/>
                </a:solidFill>
                <a:latin typeface="Calibri"/>
                <a:ea typeface="Calibri"/>
                <a:cs typeface="Calibri"/>
                <a:sym typeface="Calibri"/>
              </a:rPr>
              <a:t>h</a:t>
            </a:r>
            <a:r>
              <a:rPr lang="en-US" sz="1800">
                <a:solidFill>
                  <a:schemeClr val="dk1"/>
                </a:solidFill>
                <a:latin typeface="Calibri"/>
                <a:ea typeface="Calibri"/>
                <a:cs typeface="Calibri"/>
                <a:sym typeface="Calibri"/>
              </a:rPr>
              <a:t>: horizontal auto-correlations</a:t>
            </a:r>
            <a:endParaRPr/>
          </a:p>
          <a:p>
            <a:pPr marL="0" marR="0" lvl="0" indent="0" algn="l" rtl="0">
              <a:spcBef>
                <a:spcPts val="0"/>
              </a:spcBef>
              <a:spcAft>
                <a:spcPts val="0"/>
              </a:spcAft>
              <a:buNone/>
            </a:pPr>
            <a:r>
              <a:rPr lang="en-US" sz="1800" b="1">
                <a:solidFill>
                  <a:schemeClr val="dk1"/>
                </a:solidFill>
                <a:latin typeface="Calibri"/>
                <a:ea typeface="Calibri"/>
                <a:cs typeface="Calibri"/>
                <a:sym typeface="Calibri"/>
              </a:rPr>
              <a:t>B</a:t>
            </a:r>
            <a:r>
              <a:rPr lang="en-US" sz="1800" b="1" baseline="-25000">
                <a:solidFill>
                  <a:schemeClr val="dk1"/>
                </a:solidFill>
                <a:latin typeface="Calibri"/>
                <a:ea typeface="Calibri"/>
                <a:cs typeface="Calibri"/>
                <a:sym typeface="Calibri"/>
              </a:rPr>
              <a:t>v</a:t>
            </a:r>
            <a:r>
              <a:rPr lang="en-US" sz="1800">
                <a:solidFill>
                  <a:schemeClr val="dk1"/>
                </a:solidFill>
                <a:latin typeface="Calibri"/>
                <a:ea typeface="Calibri"/>
                <a:cs typeface="Calibri"/>
                <a:sym typeface="Calibri"/>
              </a:rPr>
              <a:t>: vertical Auto-correlations</a:t>
            </a:r>
            <a:endParaRPr/>
          </a:p>
          <a:p>
            <a:pPr marL="0" marR="0" lvl="0" indent="0" algn="l" rtl="0">
              <a:spcBef>
                <a:spcPts val="0"/>
              </a:spcBef>
              <a:spcAft>
                <a:spcPts val="0"/>
              </a:spcAft>
              <a:buNone/>
            </a:pPr>
            <a:r>
              <a:rPr lang="en-US" sz="1800" b="1">
                <a:solidFill>
                  <a:schemeClr val="dk1"/>
                </a:solidFill>
                <a:latin typeface="Calibri"/>
                <a:ea typeface="Calibri"/>
                <a:cs typeface="Calibri"/>
                <a:sym typeface="Calibri"/>
              </a:rPr>
              <a:t>B</a:t>
            </a:r>
            <a:r>
              <a:rPr lang="en-US" sz="1800" b="1" baseline="-25000">
                <a:solidFill>
                  <a:schemeClr val="dk1"/>
                </a:solidFill>
                <a:latin typeface="Calibri"/>
                <a:ea typeface="Calibri"/>
                <a:cs typeface="Calibri"/>
                <a:sym typeface="Calibri"/>
              </a:rPr>
              <a:t>p</a:t>
            </a:r>
            <a:r>
              <a:rPr lang="en-US" sz="1800">
                <a:solidFill>
                  <a:schemeClr val="dk1"/>
                </a:solidFill>
                <a:latin typeface="Calibri"/>
                <a:ea typeface="Calibri"/>
                <a:cs typeface="Calibri"/>
                <a:sym typeface="Calibri"/>
              </a:rPr>
              <a:t>: cross-correlations</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Plus balance terms as needed</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25"/>
          <p:cNvSpPr txBox="1">
            <a:spLocks noGrp="1"/>
          </p:cNvSpPr>
          <p:nvPr>
            <p:ph type="title"/>
          </p:nvPr>
        </p:nvSpPr>
        <p:spPr>
          <a:xfrm>
            <a:off x="381000" y="198438"/>
            <a:ext cx="8229600" cy="792162"/>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200"/>
              <a:buFont typeface="Calibri"/>
              <a:buNone/>
            </a:pPr>
            <a:r>
              <a:rPr lang="en-US" sz="3200"/>
              <a:t>Single observation test using 3DVar</a:t>
            </a:r>
            <a:endParaRPr/>
          </a:p>
        </p:txBody>
      </p:sp>
      <p:graphicFrame>
        <p:nvGraphicFramePr>
          <p:cNvPr id="526" name="Google Shape;526;p25"/>
          <p:cNvGraphicFramePr/>
          <p:nvPr/>
        </p:nvGraphicFramePr>
        <p:xfrm>
          <a:off x="228600" y="1905000"/>
          <a:ext cx="4876800" cy="3768725"/>
        </p:xfrm>
        <a:graphic>
          <a:graphicData uri="http://schemas.openxmlformats.org/presentationml/2006/ole">
            <mc:AlternateContent xmlns:mc="http://schemas.openxmlformats.org/markup-compatibility/2006">
              <mc:Choice xmlns:v="urn:schemas-microsoft-com:vml" Requires="v">
                <p:oleObj r:id="rId3" imgW="4876800" imgH="3768725" progId="AcroExch.Document.7">
                  <p:embed/>
                </p:oleObj>
              </mc:Choice>
              <mc:Fallback>
                <p:oleObj r:id="rId3" imgW="4876800" imgH="3768725" progId="AcroExch.Document.7">
                  <p:embed/>
                  <p:pic>
                    <p:nvPicPr>
                      <p:cNvPr id="526" name="Google Shape;526;p25"/>
                      <p:cNvPicPr preferRelativeResize="0"/>
                      <p:nvPr/>
                    </p:nvPicPr>
                    <p:blipFill rotWithShape="1">
                      <a:blip r:embed="rId4">
                        <a:alphaModFix/>
                      </a:blip>
                      <a:srcRect l="13008" t="3368" r="10242" b="4033"/>
                      <a:stretch/>
                    </p:blipFill>
                    <p:spPr>
                      <a:xfrm>
                        <a:off x="228600" y="1905000"/>
                        <a:ext cx="4876800" cy="3768725"/>
                      </a:xfrm>
                      <a:prstGeom prst="rect">
                        <a:avLst/>
                      </a:prstGeom>
                      <a:noFill/>
                      <a:ln>
                        <a:noFill/>
                      </a:ln>
                    </p:spPr>
                  </p:pic>
                </p:oleObj>
              </mc:Fallback>
            </mc:AlternateContent>
          </a:graphicData>
        </a:graphic>
      </p:graphicFrame>
      <p:graphicFrame>
        <p:nvGraphicFramePr>
          <p:cNvPr id="527" name="Google Shape;527;p25"/>
          <p:cNvGraphicFramePr/>
          <p:nvPr/>
        </p:nvGraphicFramePr>
        <p:xfrm>
          <a:off x="4800600" y="1524000"/>
          <a:ext cx="4187825" cy="4419600"/>
        </p:xfrm>
        <a:graphic>
          <a:graphicData uri="http://schemas.openxmlformats.org/presentationml/2006/ole">
            <mc:AlternateContent xmlns:mc="http://schemas.openxmlformats.org/markup-compatibility/2006">
              <mc:Choice xmlns:v="urn:schemas-microsoft-com:vml" Requires="v">
                <p:oleObj r:id="rId5" imgW="4187825" imgH="4419600" progId="AcroExch.Document.7">
                  <p:embed/>
                </p:oleObj>
              </mc:Choice>
              <mc:Fallback>
                <p:oleObj r:id="rId5" imgW="4187825" imgH="4419600" progId="AcroExch.Document.7">
                  <p:embed/>
                  <p:pic>
                    <p:nvPicPr>
                      <p:cNvPr id="527" name="Google Shape;527;p25"/>
                      <p:cNvPicPr preferRelativeResize="0"/>
                      <p:nvPr/>
                    </p:nvPicPr>
                    <p:blipFill rotWithShape="1">
                      <a:blip r:embed="rId6">
                        <a:alphaModFix/>
                      </a:blip>
                      <a:srcRect l="-1180" t="8418" b="9084"/>
                      <a:stretch/>
                    </p:blipFill>
                    <p:spPr>
                      <a:xfrm>
                        <a:off x="4800600" y="1524000"/>
                        <a:ext cx="4187825" cy="4419600"/>
                      </a:xfrm>
                      <a:prstGeom prst="rect">
                        <a:avLst/>
                      </a:prstGeom>
                      <a:noFill/>
                      <a:ln>
                        <a:noFill/>
                      </a:ln>
                    </p:spPr>
                  </p:pic>
                </p:oleObj>
              </mc:Fallback>
            </mc:AlternateContent>
          </a:graphicData>
        </a:graphic>
      </p:graphicFrame>
      <p:sp>
        <p:nvSpPr>
          <p:cNvPr id="528" name="Google Shape;528;p25"/>
          <p:cNvSpPr txBox="1"/>
          <p:nvPr/>
        </p:nvSpPr>
        <p:spPr>
          <a:xfrm>
            <a:off x="2286000" y="2133600"/>
            <a:ext cx="45720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u</a:t>
            </a:r>
            <a:endParaRPr/>
          </a:p>
        </p:txBody>
      </p:sp>
      <p:sp>
        <p:nvSpPr>
          <p:cNvPr id="529" name="Google Shape;529;p25"/>
          <p:cNvSpPr txBox="1"/>
          <p:nvPr/>
        </p:nvSpPr>
        <p:spPr>
          <a:xfrm>
            <a:off x="4495800" y="2147887"/>
            <a:ext cx="45720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v</a:t>
            </a:r>
            <a:endParaRPr/>
          </a:p>
        </p:txBody>
      </p:sp>
      <p:sp>
        <p:nvSpPr>
          <p:cNvPr id="530" name="Google Shape;530;p25"/>
          <p:cNvSpPr txBox="1"/>
          <p:nvPr/>
        </p:nvSpPr>
        <p:spPr>
          <a:xfrm>
            <a:off x="2286000" y="3962400"/>
            <a:ext cx="45720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a:t>
            </a:r>
            <a:endParaRPr/>
          </a:p>
        </p:txBody>
      </p:sp>
      <p:sp>
        <p:nvSpPr>
          <p:cNvPr id="531" name="Google Shape;531;p25"/>
          <p:cNvSpPr txBox="1"/>
          <p:nvPr/>
        </p:nvSpPr>
        <p:spPr>
          <a:xfrm>
            <a:off x="4495800" y="3900487"/>
            <a:ext cx="45720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q</a:t>
            </a:r>
            <a:endParaRPr/>
          </a:p>
        </p:txBody>
      </p:sp>
      <p:sp>
        <p:nvSpPr>
          <p:cNvPr id="532" name="Google Shape;532;p25"/>
          <p:cNvSpPr txBox="1"/>
          <p:nvPr/>
        </p:nvSpPr>
        <p:spPr>
          <a:xfrm>
            <a:off x="6553200" y="1905000"/>
            <a:ext cx="45720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u</a:t>
            </a:r>
            <a:endParaRPr/>
          </a:p>
        </p:txBody>
      </p:sp>
      <p:sp>
        <p:nvSpPr>
          <p:cNvPr id="533" name="Google Shape;533;p25"/>
          <p:cNvSpPr txBox="1"/>
          <p:nvPr/>
        </p:nvSpPr>
        <p:spPr>
          <a:xfrm>
            <a:off x="8382000" y="1919287"/>
            <a:ext cx="45720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v</a:t>
            </a:r>
            <a:endParaRPr/>
          </a:p>
        </p:txBody>
      </p:sp>
      <p:sp>
        <p:nvSpPr>
          <p:cNvPr id="534" name="Google Shape;534;p25"/>
          <p:cNvSpPr txBox="1"/>
          <p:nvPr/>
        </p:nvSpPr>
        <p:spPr>
          <a:xfrm>
            <a:off x="6553200" y="3900487"/>
            <a:ext cx="45720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a:t>
            </a:r>
            <a:endParaRPr/>
          </a:p>
        </p:txBody>
      </p:sp>
      <p:sp>
        <p:nvSpPr>
          <p:cNvPr id="535" name="Google Shape;535;p25"/>
          <p:cNvSpPr txBox="1"/>
          <p:nvPr/>
        </p:nvSpPr>
        <p:spPr>
          <a:xfrm>
            <a:off x="8382000" y="3900487"/>
            <a:ext cx="45720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q</a:t>
            </a:r>
            <a:endParaRPr/>
          </a:p>
        </p:txBody>
      </p:sp>
      <p:sp>
        <p:nvSpPr>
          <p:cNvPr id="536" name="Google Shape;536;p25"/>
          <p:cNvSpPr>
            <a:spLocks noGrp="1"/>
          </p:cNvSpPr>
          <p:nvPr>
            <p:ph type="sldNum" idx="12"/>
          </p:nvPr>
        </p:nvSpPr>
        <p:spPr>
          <a:xfrm>
            <a:off x="8229600" y="6172200"/>
            <a:ext cx="457200" cy="457200"/>
          </a:xfrm>
          <a:prstGeom prst="ellipse">
            <a:avLst/>
          </a:prstGeom>
          <a:solidFill>
            <a:schemeClr val="accent1"/>
          </a:solidFill>
          <a:ln>
            <a:noFill/>
          </a:ln>
        </p:spPr>
        <p:txBody>
          <a:bodyPr spcFirstLastPara="1" wrap="square" lIns="0" tIns="0" rIns="0" bIns="0" anchor="ctr" anchorCtr="1">
            <a:noAutofit/>
          </a:bodyPr>
          <a:lstStyle/>
          <a:p>
            <a:pPr marL="0" marR="0" lvl="0" indent="0" algn="ctr" rtl="0">
              <a:spcBef>
                <a:spcPts val="0"/>
              </a:spcBef>
              <a:spcAft>
                <a:spcPts val="0"/>
              </a:spcAft>
              <a:buNone/>
            </a:pPr>
            <a:fld id="{00000000-1234-1234-1234-123412341234}" type="slidenum">
              <a:rPr lang="en-US" sz="1400">
                <a:solidFill>
                  <a:srgbClr val="FFFFFF"/>
                </a:solidFill>
                <a:latin typeface="Libre Franklin"/>
                <a:ea typeface="Libre Franklin"/>
                <a:cs typeface="Libre Franklin"/>
                <a:sym typeface="Libre Franklin"/>
              </a:rPr>
              <a:t>38</a:t>
            </a:fld>
            <a:endParaRPr sz="1400">
              <a:solidFill>
                <a:srgbClr val="FFFFFF"/>
              </a:solidFill>
              <a:latin typeface="Libre Franklin"/>
              <a:ea typeface="Libre Franklin"/>
              <a:cs typeface="Libre Franklin"/>
              <a:sym typeface="Libre Franklin"/>
            </a:endParaRPr>
          </a:p>
        </p:txBody>
      </p:sp>
      <p:sp>
        <p:nvSpPr>
          <p:cNvPr id="537" name="Google Shape;537;p25"/>
          <p:cNvSpPr txBox="1"/>
          <p:nvPr/>
        </p:nvSpPr>
        <p:spPr>
          <a:xfrm>
            <a:off x="1752600" y="1219200"/>
            <a:ext cx="5486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Analysis increments due to single observation</a:t>
            </a:r>
            <a:endParaRPr/>
          </a:p>
        </p:txBody>
      </p:sp>
      <p:sp>
        <p:nvSpPr>
          <p:cNvPr id="538" name="Google Shape;538;p25"/>
          <p:cNvSpPr txBox="1"/>
          <p:nvPr/>
        </p:nvSpPr>
        <p:spPr>
          <a:xfrm>
            <a:off x="990600" y="5867400"/>
            <a:ext cx="6858000"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Reflection of static background error covariances: </a:t>
            </a:r>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Error, horizontal scale, vertical scale, univariable/cross-variable correlation</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26"/>
          <p:cNvSpPr txBox="1">
            <a:spLocks noGrp="1"/>
          </p:cNvSpPr>
          <p:nvPr>
            <p:ph type="title"/>
          </p:nvPr>
        </p:nvSpPr>
        <p:spPr>
          <a:xfrm>
            <a:off x="381000" y="304800"/>
            <a:ext cx="8610600" cy="71088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000"/>
              <a:buFont typeface="Calibri"/>
              <a:buNone/>
            </a:pPr>
            <a:r>
              <a:rPr lang="en-US"/>
              <a:t>“Hybrid” Methods</a:t>
            </a:r>
            <a:endParaRPr/>
          </a:p>
        </p:txBody>
      </p:sp>
      <p:sp>
        <p:nvSpPr>
          <p:cNvPr id="544" name="Google Shape;544;p26"/>
          <p:cNvSpPr txBox="1">
            <a:spLocks noGrp="1"/>
          </p:cNvSpPr>
          <p:nvPr>
            <p:ph type="body" idx="1"/>
          </p:nvPr>
        </p:nvSpPr>
        <p:spPr>
          <a:xfrm>
            <a:off x="533400" y="3962400"/>
            <a:ext cx="8153400" cy="2026919"/>
          </a:xfrm>
          <a:prstGeom prst="rect">
            <a:avLst/>
          </a:prstGeom>
          <a:noFill/>
          <a:ln>
            <a:noFill/>
          </a:ln>
        </p:spPr>
        <p:txBody>
          <a:bodyPr spcFirstLastPara="1" wrap="square" lIns="91425" tIns="45700" rIns="91425" bIns="45700" anchor="t" anchorCtr="0">
            <a:normAutofit/>
          </a:bodyPr>
          <a:lstStyle/>
          <a:p>
            <a:pPr marL="292100" lvl="0" indent="-292100" algn="l" rtl="0">
              <a:spcBef>
                <a:spcPts val="0"/>
              </a:spcBef>
              <a:spcAft>
                <a:spcPts val="0"/>
              </a:spcAft>
              <a:buClr>
                <a:schemeClr val="dk1"/>
              </a:buClr>
              <a:buSzPts val="2000"/>
              <a:buChar char="•"/>
            </a:pPr>
            <a:r>
              <a:rPr lang="en-US" sz="2000" b="1">
                <a:latin typeface="Arial"/>
                <a:ea typeface="Arial"/>
                <a:cs typeface="Arial"/>
                <a:sym typeface="Arial"/>
              </a:rPr>
              <a:t>B</a:t>
            </a:r>
            <a:r>
              <a:rPr lang="en-US" sz="2000" baseline="-25000">
                <a:latin typeface="Arial"/>
                <a:ea typeface="Arial"/>
                <a:cs typeface="Arial"/>
                <a:sym typeface="Arial"/>
              </a:rPr>
              <a:t>Var</a:t>
            </a:r>
            <a:r>
              <a:rPr lang="en-US" sz="2000" b="1">
                <a:latin typeface="Arial"/>
                <a:ea typeface="Arial"/>
                <a:cs typeface="Arial"/>
                <a:sym typeface="Arial"/>
              </a:rPr>
              <a:t>: </a:t>
            </a:r>
            <a:r>
              <a:rPr lang="en-US" sz="2000">
                <a:latin typeface="Arial"/>
                <a:ea typeface="Arial"/>
                <a:cs typeface="Arial"/>
                <a:sym typeface="Arial"/>
              </a:rPr>
              <a:t>(Static) background error (BE) covariance matrix(estimated offline)</a:t>
            </a:r>
            <a:endParaRPr sz="2000" b="1">
              <a:latin typeface="Arial"/>
              <a:ea typeface="Arial"/>
              <a:cs typeface="Arial"/>
              <a:sym typeface="Arial"/>
            </a:endParaRPr>
          </a:p>
          <a:p>
            <a:pPr marL="292100" lvl="0" indent="-292100" algn="l" rtl="0">
              <a:spcBef>
                <a:spcPts val="400"/>
              </a:spcBef>
              <a:spcAft>
                <a:spcPts val="0"/>
              </a:spcAft>
              <a:buClr>
                <a:schemeClr val="dk1"/>
              </a:buClr>
              <a:buSzPts val="2000"/>
              <a:buChar char="•"/>
            </a:pPr>
            <a:r>
              <a:rPr lang="en-US" sz="2000" b="1">
                <a:latin typeface="Arial"/>
                <a:ea typeface="Arial"/>
                <a:cs typeface="Arial"/>
                <a:sym typeface="Arial"/>
              </a:rPr>
              <a:t>B</a:t>
            </a:r>
            <a:r>
              <a:rPr lang="en-US" sz="2000" baseline="-25000">
                <a:latin typeface="Arial"/>
                <a:ea typeface="Arial"/>
                <a:cs typeface="Arial"/>
                <a:sym typeface="Arial"/>
              </a:rPr>
              <a:t>Ens</a:t>
            </a:r>
            <a:r>
              <a:rPr lang="en-US" sz="2000" b="1">
                <a:latin typeface="Arial"/>
                <a:ea typeface="Arial"/>
                <a:cs typeface="Arial"/>
                <a:sym typeface="Arial"/>
              </a:rPr>
              <a:t>: </a:t>
            </a:r>
            <a:r>
              <a:rPr lang="en-US" sz="2000">
                <a:latin typeface="Arial"/>
                <a:ea typeface="Arial"/>
                <a:cs typeface="Arial"/>
                <a:sym typeface="Arial"/>
              </a:rPr>
              <a:t>(Flow dependent) background error covariance matrix (estimated from ensemble at each analysis time)</a:t>
            </a:r>
            <a:endParaRPr/>
          </a:p>
          <a:p>
            <a:pPr marL="292100" lvl="0" indent="-292100" algn="l" rtl="0">
              <a:spcBef>
                <a:spcPts val="400"/>
              </a:spcBef>
              <a:spcAft>
                <a:spcPts val="0"/>
              </a:spcAft>
              <a:buClr>
                <a:schemeClr val="dk1"/>
              </a:buClr>
              <a:buSzPts val="2000"/>
              <a:buChar char="•"/>
            </a:pPr>
            <a:r>
              <a:rPr lang="en-US" sz="2000" i="1">
                <a:latin typeface="Arial"/>
                <a:ea typeface="Arial"/>
                <a:cs typeface="Arial"/>
                <a:sym typeface="Arial"/>
              </a:rPr>
              <a:t>β</a:t>
            </a:r>
            <a:r>
              <a:rPr lang="en-US" sz="2000">
                <a:latin typeface="Arial"/>
                <a:ea typeface="Arial"/>
                <a:cs typeface="Arial"/>
                <a:sym typeface="Arial"/>
              </a:rPr>
              <a:t>: Associated with relative weightings of B</a:t>
            </a:r>
            <a:r>
              <a:rPr lang="en-US" sz="2000" baseline="-25000">
                <a:latin typeface="Arial"/>
                <a:ea typeface="Arial"/>
                <a:cs typeface="Arial"/>
                <a:sym typeface="Arial"/>
              </a:rPr>
              <a:t>Var</a:t>
            </a:r>
            <a:r>
              <a:rPr lang="en-US" sz="2000">
                <a:latin typeface="Arial"/>
                <a:ea typeface="Arial"/>
                <a:cs typeface="Arial"/>
                <a:sym typeface="Arial"/>
              </a:rPr>
              <a:t> and B</a:t>
            </a:r>
            <a:r>
              <a:rPr lang="en-US" sz="2000" baseline="-25000">
                <a:latin typeface="Arial"/>
                <a:ea typeface="Arial"/>
                <a:cs typeface="Arial"/>
                <a:sym typeface="Arial"/>
              </a:rPr>
              <a:t>Ens</a:t>
            </a:r>
            <a:endParaRPr sz="2000" b="1" baseline="-25000">
              <a:latin typeface="Arial"/>
              <a:ea typeface="Arial"/>
              <a:cs typeface="Arial"/>
              <a:sym typeface="Arial"/>
            </a:endParaRPr>
          </a:p>
        </p:txBody>
      </p:sp>
      <p:pic>
        <p:nvPicPr>
          <p:cNvPr id="545" name="Google Shape;545;p26"/>
          <p:cNvPicPr preferRelativeResize="0"/>
          <p:nvPr/>
        </p:nvPicPr>
        <p:blipFill rotWithShape="1">
          <a:blip r:embed="rId3">
            <a:alphaModFix/>
          </a:blip>
          <a:srcRect/>
          <a:stretch/>
        </p:blipFill>
        <p:spPr>
          <a:xfrm>
            <a:off x="762000" y="2819400"/>
            <a:ext cx="7400925" cy="844550"/>
          </a:xfrm>
          <a:prstGeom prst="rect">
            <a:avLst/>
          </a:prstGeom>
          <a:solidFill>
            <a:srgbClr val="DAE5F1"/>
          </a:solidFill>
          <a:ln w="9525" cap="flat" cmpd="sng">
            <a:solidFill>
              <a:srgbClr val="4F81BD"/>
            </a:solidFill>
            <a:prstDash val="solid"/>
            <a:round/>
            <a:headEnd type="none" w="sm" len="sm"/>
            <a:tailEnd type="none" w="sm" len="sm"/>
          </a:ln>
        </p:spPr>
      </p:pic>
      <p:sp>
        <p:nvSpPr>
          <p:cNvPr id="546" name="Google Shape;546;p26"/>
          <p:cNvSpPr>
            <a:spLocks noGrp="1"/>
          </p:cNvSpPr>
          <p:nvPr>
            <p:ph type="sldNum" idx="12"/>
          </p:nvPr>
        </p:nvSpPr>
        <p:spPr>
          <a:xfrm>
            <a:off x="8229600" y="6172200"/>
            <a:ext cx="457200" cy="457200"/>
          </a:xfrm>
          <a:prstGeom prst="ellipse">
            <a:avLst/>
          </a:prstGeom>
          <a:solidFill>
            <a:schemeClr val="accent1"/>
          </a:solidFill>
          <a:ln>
            <a:noFill/>
          </a:ln>
        </p:spPr>
        <p:txBody>
          <a:bodyPr spcFirstLastPara="1" wrap="square" lIns="0" tIns="0" rIns="0" bIns="0" anchor="ctr" anchorCtr="1">
            <a:noAutofit/>
          </a:bodyPr>
          <a:lstStyle/>
          <a:p>
            <a:pPr marL="0" marR="0" lvl="0" indent="0" algn="ctr" rtl="0">
              <a:spcBef>
                <a:spcPts val="0"/>
              </a:spcBef>
              <a:spcAft>
                <a:spcPts val="0"/>
              </a:spcAft>
              <a:buNone/>
            </a:pPr>
            <a:fld id="{00000000-1234-1234-1234-123412341234}" type="slidenum">
              <a:rPr lang="en-US" sz="1400">
                <a:solidFill>
                  <a:srgbClr val="FFFFFF"/>
                </a:solidFill>
                <a:latin typeface="Libre Franklin"/>
                <a:ea typeface="Libre Franklin"/>
                <a:cs typeface="Libre Franklin"/>
                <a:sym typeface="Libre Franklin"/>
              </a:rPr>
              <a:t>39</a:t>
            </a:fld>
            <a:endParaRPr sz="1400">
              <a:solidFill>
                <a:srgbClr val="FFFFFF"/>
              </a:solidFill>
              <a:latin typeface="Libre Franklin"/>
              <a:ea typeface="Libre Franklin"/>
              <a:cs typeface="Libre Franklin"/>
              <a:sym typeface="Libre Franklin"/>
            </a:endParaRPr>
          </a:p>
        </p:txBody>
      </p:sp>
      <p:sp>
        <p:nvSpPr>
          <p:cNvPr id="547" name="Google Shape;547;p26"/>
          <p:cNvSpPr/>
          <p:nvPr/>
        </p:nvSpPr>
        <p:spPr>
          <a:xfrm>
            <a:off x="4572000" y="2819400"/>
            <a:ext cx="3048000" cy="838200"/>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48" name="Google Shape;548;p26"/>
          <p:cNvSpPr txBox="1"/>
          <p:nvPr/>
        </p:nvSpPr>
        <p:spPr>
          <a:xfrm>
            <a:off x="533401" y="1338313"/>
            <a:ext cx="8001000"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Calibri"/>
                <a:ea typeface="Calibri"/>
                <a:cs typeface="Calibri"/>
                <a:sym typeface="Calibri"/>
              </a:rPr>
              <a:t>EnVar: Variational </a:t>
            </a:r>
            <a:r>
              <a:rPr lang="en-US" sz="2000">
                <a:solidFill>
                  <a:schemeClr val="dk1"/>
                </a:solidFill>
                <a:latin typeface="Calibri"/>
                <a:ea typeface="Calibri"/>
                <a:cs typeface="Calibri"/>
                <a:sym typeface="Calibri"/>
              </a:rPr>
              <a:t>methods using </a:t>
            </a:r>
            <a:r>
              <a:rPr lang="en-US" sz="2000" b="1">
                <a:solidFill>
                  <a:schemeClr val="dk1"/>
                </a:solidFill>
                <a:latin typeface="Calibri"/>
                <a:ea typeface="Calibri"/>
                <a:cs typeface="Calibri"/>
                <a:sym typeface="Calibri"/>
              </a:rPr>
              <a:t>ensemble</a:t>
            </a:r>
            <a:r>
              <a:rPr lang="en-US" sz="2000">
                <a:solidFill>
                  <a:schemeClr val="dk1"/>
                </a:solidFill>
                <a:latin typeface="Calibri"/>
                <a:ea typeface="Calibri"/>
                <a:cs typeface="Calibri"/>
                <a:sym typeface="Calibri"/>
              </a:rPr>
              <a:t> background error covariances</a:t>
            </a:r>
            <a:endParaRPr sz="2000" b="1">
              <a:solidFill>
                <a:schemeClr val="dk1"/>
              </a:solidFill>
              <a:latin typeface="Calibri"/>
              <a:ea typeface="Calibri"/>
              <a:cs typeface="Calibri"/>
              <a:sym typeface="Calibri"/>
            </a:endParaRPr>
          </a:p>
          <a:p>
            <a:pPr marL="0" marR="0" lvl="0" indent="0" algn="l" rtl="0">
              <a:spcBef>
                <a:spcPts val="0"/>
              </a:spcBef>
              <a:spcAft>
                <a:spcPts val="0"/>
              </a:spcAft>
              <a:buNone/>
            </a:pPr>
            <a:r>
              <a:rPr lang="en-US" sz="2000" b="1">
                <a:solidFill>
                  <a:schemeClr val="dk1"/>
                </a:solidFill>
                <a:latin typeface="Calibri"/>
                <a:ea typeface="Calibri"/>
                <a:cs typeface="Calibri"/>
                <a:sym typeface="Calibri"/>
              </a:rPr>
              <a:t>Hybrid</a:t>
            </a:r>
            <a:r>
              <a:rPr lang="en-US" sz="2000">
                <a:solidFill>
                  <a:schemeClr val="dk1"/>
                </a:solidFill>
                <a:latin typeface="Calibri"/>
                <a:ea typeface="Calibri"/>
                <a:cs typeface="Calibri"/>
                <a:sym typeface="Calibri"/>
              </a:rPr>
              <a:t>: </a:t>
            </a:r>
            <a:r>
              <a:rPr lang="en-US" sz="2000" b="1">
                <a:solidFill>
                  <a:schemeClr val="dk1"/>
                </a:solidFill>
                <a:latin typeface="Calibri"/>
                <a:ea typeface="Calibri"/>
                <a:cs typeface="Calibri"/>
                <a:sym typeface="Calibri"/>
              </a:rPr>
              <a:t>Variational </a:t>
            </a:r>
            <a:r>
              <a:rPr lang="en-US" sz="2000">
                <a:solidFill>
                  <a:schemeClr val="dk1"/>
                </a:solidFill>
                <a:latin typeface="Calibri"/>
                <a:ea typeface="Calibri"/>
                <a:cs typeface="Calibri"/>
                <a:sym typeface="Calibri"/>
              </a:rPr>
              <a:t>methods that combine </a:t>
            </a:r>
            <a:r>
              <a:rPr lang="en-US" sz="2000" b="1">
                <a:solidFill>
                  <a:schemeClr val="dk1"/>
                </a:solidFill>
                <a:latin typeface="Calibri"/>
                <a:ea typeface="Calibri"/>
                <a:cs typeface="Calibri"/>
                <a:sym typeface="Calibri"/>
              </a:rPr>
              <a:t>static</a:t>
            </a:r>
            <a:r>
              <a:rPr lang="en-US" sz="2000">
                <a:solidFill>
                  <a:schemeClr val="dk1"/>
                </a:solidFill>
                <a:latin typeface="Calibri"/>
                <a:ea typeface="Calibri"/>
                <a:cs typeface="Calibri"/>
                <a:sym typeface="Calibri"/>
              </a:rPr>
              <a:t> and </a:t>
            </a:r>
            <a:r>
              <a:rPr lang="en-US" sz="2000" b="1">
                <a:solidFill>
                  <a:schemeClr val="dk1"/>
                </a:solidFill>
                <a:latin typeface="Calibri"/>
                <a:ea typeface="Calibri"/>
                <a:cs typeface="Calibri"/>
                <a:sym typeface="Calibri"/>
              </a:rPr>
              <a:t>ensemble</a:t>
            </a:r>
            <a:r>
              <a:rPr lang="en-US" sz="2000">
                <a:solidFill>
                  <a:schemeClr val="dk1"/>
                </a:solidFill>
                <a:latin typeface="Calibri"/>
                <a:ea typeface="Calibri"/>
                <a:cs typeface="Calibri"/>
                <a:sym typeface="Calibri"/>
              </a:rPr>
              <a:t> background error covariances</a:t>
            </a:r>
            <a:endParaRPr sz="20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3500"/>
            <a:ext cx="8229600" cy="815975"/>
          </a:xfrm>
        </p:spPr>
        <p:txBody>
          <a:bodyPr>
            <a:normAutofit fontScale="90000"/>
          </a:bodyPr>
          <a:lstStyle/>
          <a:p>
            <a:pPr>
              <a:defRPr/>
            </a:pPr>
            <a:r>
              <a:rPr lang="en-US" sz="3200" b="1"/>
              <a:t>What matters in Numerical Weather Prediction?</a:t>
            </a:r>
          </a:p>
        </p:txBody>
      </p:sp>
      <p:sp>
        <p:nvSpPr>
          <p:cNvPr id="17410" name="TextBox 4"/>
          <p:cNvSpPr txBox="1">
            <a:spLocks noChangeArrowheads="1"/>
          </p:cNvSpPr>
          <p:nvPr/>
        </p:nvSpPr>
        <p:spPr bwMode="auto">
          <a:xfrm>
            <a:off x="152400" y="1676400"/>
            <a:ext cx="8904514" cy="507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buFont typeface="Arial" charset="0"/>
              <a:buChar char="•"/>
            </a:pPr>
            <a:r>
              <a:rPr lang="en-US">
                <a:solidFill>
                  <a:srgbClr val="0000FF"/>
                </a:solidFill>
                <a:latin typeface="Arial" panose="020B0604020202020204" pitchFamily="34" charset="0"/>
              </a:rPr>
              <a:t>Model Resolution</a:t>
            </a:r>
            <a:r>
              <a:rPr lang="en-US">
                <a:latin typeface="Arial" panose="020B0604020202020204" pitchFamily="34" charset="0"/>
              </a:rPr>
              <a:t>: The size of the pixel determines how local topographic effects are accounted for.</a:t>
            </a:r>
          </a:p>
          <a:p>
            <a:pPr>
              <a:buFont typeface="Arial" charset="0"/>
              <a:buChar char="•"/>
            </a:pPr>
            <a:endParaRPr lang="en-US" sz="1200">
              <a:latin typeface="Arial" panose="020B0604020202020204" pitchFamily="34" charset="0"/>
            </a:endParaRPr>
          </a:p>
          <a:p>
            <a:pPr>
              <a:buFont typeface="Arial" charset="0"/>
              <a:buChar char="•"/>
            </a:pPr>
            <a:r>
              <a:rPr lang="en-US">
                <a:solidFill>
                  <a:srgbClr val="0000FF"/>
                </a:solidFill>
                <a:latin typeface="Arial" panose="020B0604020202020204" pitchFamily="34" charset="0"/>
              </a:rPr>
              <a:t>Parameterization</a:t>
            </a:r>
            <a:r>
              <a:rPr lang="en-US">
                <a:latin typeface="Arial" panose="020B0604020202020204" pitchFamily="34" charset="0"/>
              </a:rPr>
              <a:t>: a NWP model contains a dynamic core and  physical models: clouds, radiation, boundary layer, surface, soil, etc. Each sub-model depends on a wealth of parameters that need to be set. This is usually done by conducting field campaigns.</a:t>
            </a:r>
          </a:p>
          <a:p>
            <a:pPr marL="400050" lvl="1" indent="0"/>
            <a:endParaRPr lang="en-US" sz="1200">
              <a:latin typeface="Arial" panose="020B0604020202020204" pitchFamily="34" charset="0"/>
            </a:endParaRPr>
          </a:p>
          <a:p>
            <a:pPr>
              <a:buFont typeface="Arial" charset="0"/>
              <a:buChar char="•"/>
            </a:pPr>
            <a:r>
              <a:rPr lang="en-US">
                <a:solidFill>
                  <a:srgbClr val="0000FF"/>
                </a:solidFill>
                <a:latin typeface="Arial" panose="020B0604020202020204" pitchFamily="34" charset="0"/>
              </a:rPr>
              <a:t>Observations/Data assimilation</a:t>
            </a:r>
            <a:r>
              <a:rPr lang="en-US">
                <a:latin typeface="Arial" panose="020B0604020202020204" pitchFamily="34" charset="0"/>
              </a:rPr>
              <a:t>: real world observations are used to correct the model incomplete representation of the atmosphere</a:t>
            </a:r>
          </a:p>
          <a:p>
            <a:pPr>
              <a:buFont typeface="Arial" charset="0"/>
              <a:buChar char="•"/>
            </a:pPr>
            <a:endParaRPr lang="en-US" sz="1200">
              <a:latin typeface="Arial" panose="020B0604020202020204" pitchFamily="34" charset="0"/>
            </a:endParaRPr>
          </a:p>
          <a:p>
            <a:pPr>
              <a:buFont typeface="Arial" charset="0"/>
              <a:buChar char="•"/>
            </a:pPr>
            <a:r>
              <a:rPr lang="en-US">
                <a:solidFill>
                  <a:srgbClr val="0000FF"/>
                </a:solidFill>
                <a:latin typeface="Arial" panose="020B0604020202020204" pitchFamily="34" charset="0"/>
              </a:rPr>
              <a:t>Computational</a:t>
            </a:r>
            <a:r>
              <a:rPr lang="en-US">
                <a:latin typeface="Arial" panose="020B0604020202020204" pitchFamily="34" charset="0"/>
              </a:rPr>
              <a:t> </a:t>
            </a:r>
            <a:r>
              <a:rPr lang="en-US">
                <a:solidFill>
                  <a:srgbClr val="0000FF"/>
                </a:solidFill>
                <a:latin typeface="Arial" panose="020B0604020202020204" pitchFamily="34" charset="0"/>
              </a:rPr>
              <a:t>efficiency</a:t>
            </a:r>
            <a:r>
              <a:rPr lang="en-US">
                <a:latin typeface="Arial" panose="020B0604020202020204" pitchFamily="34" charset="0"/>
              </a:rPr>
              <a:t>: models must be faster than real time.</a:t>
            </a:r>
          </a:p>
        </p:txBody>
      </p:sp>
      <p:sp>
        <p:nvSpPr>
          <p:cNvPr id="2" name="Slide Number Placeholder 1"/>
          <p:cNvSpPr>
            <a:spLocks noGrp="1"/>
          </p:cNvSpPr>
          <p:nvPr>
            <p:ph type="sldNum" sz="quarter" idx="12"/>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Times"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a:lstStyle>
          <a:p>
            <a:pPr>
              <a:defRPr/>
            </a:pPr>
            <a:fld id="{4C8C041E-27D8-0F41-A6C0-3F4E50374E97}" type="slidenum">
              <a:rPr lang="en-US" altLang="en-US" smtClean="0">
                <a:latin typeface="Arial" panose="020B0604020202020204" pitchFamily="34" charset="0"/>
              </a:rPr>
              <a:pPr>
                <a:defRPr/>
              </a:pPr>
              <a:t>4</a:t>
            </a:fld>
            <a:endParaRPr lang="en-US" altLang="en-US">
              <a:latin typeface="Arial" panose="020B0604020202020204" pitchFamily="34" charset="0"/>
            </a:endParaRPr>
          </a:p>
        </p:txBody>
      </p:sp>
      <p:sp>
        <p:nvSpPr>
          <p:cNvPr id="3" name="TextBox 2">
            <a:extLst>
              <a:ext uri="{FF2B5EF4-FFF2-40B4-BE49-F238E27FC236}">
                <a16:creationId xmlns:a16="http://schemas.microsoft.com/office/drawing/2014/main" id="{6E1D6EDD-9158-5A7E-0BB7-AC4C27B8BD46}"/>
              </a:ext>
            </a:extLst>
          </p:cNvPr>
          <p:cNvSpPr txBox="1"/>
          <p:nvPr/>
        </p:nvSpPr>
        <p:spPr>
          <a:xfrm>
            <a:off x="174171" y="4582886"/>
            <a:ext cx="8850086" cy="1164771"/>
          </a:xfrm>
          <a:prstGeom prst="rect">
            <a:avLst/>
          </a:prstGeom>
          <a:noFill/>
          <a:ln w="31750">
            <a:solidFill>
              <a:srgbClr val="FF0000"/>
            </a:solidFill>
          </a:ln>
        </p:spPr>
        <p:txBody>
          <a:bodyPr wrap="square" rtlCol="0">
            <a:spAutoFit/>
          </a:bodyPr>
          <a:lstStyle/>
          <a:p>
            <a:endParaRPr lang="en-US"/>
          </a:p>
        </p:txBody>
      </p:sp>
    </p:spTree>
    <p:extLst>
      <p:ext uri="{BB962C8B-B14F-4D97-AF65-F5344CB8AC3E}">
        <p14:creationId xmlns:p14="http://schemas.microsoft.com/office/powerpoint/2010/main" val="1111375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27"/>
          <p:cNvSpPr txBox="1">
            <a:spLocks noGrp="1"/>
          </p:cNvSpPr>
          <p:nvPr>
            <p:ph type="title"/>
          </p:nvPr>
        </p:nvSpPr>
        <p:spPr>
          <a:xfrm>
            <a:off x="381000" y="198438"/>
            <a:ext cx="8229600" cy="792162"/>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4000"/>
              <a:buFont typeface="Calibri"/>
              <a:buNone/>
            </a:pPr>
            <a:r>
              <a:rPr lang="en-US"/>
              <a:t>What Does </a:t>
            </a:r>
            <a:r>
              <a:rPr lang="en-US" b="1"/>
              <a:t>B</a:t>
            </a:r>
            <a:r>
              <a:rPr lang="en-US" baseline="-25000"/>
              <a:t>Ens</a:t>
            </a:r>
            <a:r>
              <a:rPr lang="en-US"/>
              <a:t> Do?</a:t>
            </a:r>
            <a:endParaRPr/>
          </a:p>
        </p:txBody>
      </p:sp>
      <p:sp>
        <p:nvSpPr>
          <p:cNvPr id="554" name="Google Shape;554;p27"/>
          <p:cNvSpPr>
            <a:spLocks noGrp="1"/>
          </p:cNvSpPr>
          <p:nvPr>
            <p:ph type="sldNum" idx="12"/>
          </p:nvPr>
        </p:nvSpPr>
        <p:spPr>
          <a:xfrm>
            <a:off x="8229600" y="6172200"/>
            <a:ext cx="457200" cy="457200"/>
          </a:xfrm>
          <a:prstGeom prst="ellipse">
            <a:avLst/>
          </a:prstGeom>
          <a:solidFill>
            <a:schemeClr val="accent1"/>
          </a:solidFill>
          <a:ln>
            <a:noFill/>
          </a:ln>
        </p:spPr>
        <p:txBody>
          <a:bodyPr spcFirstLastPara="1" wrap="square" lIns="0" tIns="0" rIns="0" bIns="0" anchor="ctr" anchorCtr="1">
            <a:noAutofit/>
          </a:bodyPr>
          <a:lstStyle/>
          <a:p>
            <a:pPr marL="0" marR="0" lvl="0" indent="0" algn="ctr" rtl="0">
              <a:spcBef>
                <a:spcPts val="0"/>
              </a:spcBef>
              <a:spcAft>
                <a:spcPts val="0"/>
              </a:spcAft>
              <a:buNone/>
            </a:pPr>
            <a:fld id="{00000000-1234-1234-1234-123412341234}" type="slidenum">
              <a:rPr lang="en-US" sz="1400">
                <a:solidFill>
                  <a:srgbClr val="FFFFFF"/>
                </a:solidFill>
                <a:latin typeface="Libre Franklin"/>
                <a:ea typeface="Libre Franklin"/>
                <a:cs typeface="Libre Franklin"/>
                <a:sym typeface="Libre Franklin"/>
              </a:rPr>
              <a:t>40</a:t>
            </a:fld>
            <a:endParaRPr sz="1400">
              <a:solidFill>
                <a:srgbClr val="FFFFFF"/>
              </a:solidFill>
              <a:latin typeface="Libre Franklin"/>
              <a:ea typeface="Libre Franklin"/>
              <a:cs typeface="Libre Franklin"/>
              <a:sym typeface="Libre Franklin"/>
            </a:endParaRPr>
          </a:p>
        </p:txBody>
      </p:sp>
      <p:pic>
        <p:nvPicPr>
          <p:cNvPr id="555" name="Google Shape;555;p27"/>
          <p:cNvPicPr preferRelativeResize="0"/>
          <p:nvPr/>
        </p:nvPicPr>
        <p:blipFill rotWithShape="1">
          <a:blip r:embed="rId3">
            <a:alphaModFix/>
          </a:blip>
          <a:srcRect/>
          <a:stretch/>
        </p:blipFill>
        <p:spPr>
          <a:xfrm>
            <a:off x="76200" y="1908610"/>
            <a:ext cx="8915400" cy="3112585"/>
          </a:xfrm>
          <a:prstGeom prst="rect">
            <a:avLst/>
          </a:prstGeom>
          <a:noFill/>
          <a:ln>
            <a:noFill/>
          </a:ln>
        </p:spPr>
      </p:pic>
      <p:sp>
        <p:nvSpPr>
          <p:cNvPr id="556" name="Google Shape;556;p27"/>
          <p:cNvSpPr txBox="1"/>
          <p:nvPr/>
        </p:nvSpPr>
        <p:spPr>
          <a:xfrm>
            <a:off x="1219200" y="5334000"/>
            <a:ext cx="6609502" cy="830997"/>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Noto Sans Symbols"/>
              <a:buChar char="✔"/>
            </a:pPr>
            <a:r>
              <a:rPr lang="en-US" sz="2400">
                <a:solidFill>
                  <a:schemeClr val="dk1"/>
                </a:solidFill>
                <a:latin typeface="Arial"/>
                <a:ea typeface="Arial"/>
                <a:cs typeface="Arial"/>
                <a:sym typeface="Arial"/>
              </a:rPr>
              <a:t>Allows for flow-dependence/errors of the day</a:t>
            </a:r>
            <a:endParaRPr/>
          </a:p>
          <a:p>
            <a:pPr marL="342900" marR="0" lvl="0" indent="-190500" algn="l" rtl="0">
              <a:spcBef>
                <a:spcPts val="0"/>
              </a:spcBef>
              <a:spcAft>
                <a:spcPts val="0"/>
              </a:spcAft>
              <a:buClr>
                <a:schemeClr val="dk1"/>
              </a:buClr>
              <a:buSzPts val="2400"/>
              <a:buFont typeface="Noto Sans Symbols"/>
              <a:buNone/>
            </a:pPr>
            <a:endParaRPr sz="2400">
              <a:solidFill>
                <a:schemeClr val="dk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28"/>
          <p:cNvSpPr txBox="1">
            <a:spLocks noGrp="1"/>
          </p:cNvSpPr>
          <p:nvPr>
            <p:ph type="title"/>
          </p:nvPr>
        </p:nvSpPr>
        <p:spPr>
          <a:xfrm>
            <a:off x="381000" y="198438"/>
            <a:ext cx="8229600" cy="792162"/>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4000"/>
              <a:buFont typeface="Calibri"/>
              <a:buNone/>
            </a:pPr>
            <a:r>
              <a:rPr lang="en-US"/>
              <a:t>Limitation using ensemble</a:t>
            </a:r>
            <a:endParaRPr/>
          </a:p>
        </p:txBody>
      </p:sp>
      <p:sp>
        <p:nvSpPr>
          <p:cNvPr id="562" name="Google Shape;562;p28"/>
          <p:cNvSpPr txBox="1">
            <a:spLocks noGrp="1"/>
          </p:cNvSpPr>
          <p:nvPr>
            <p:ph type="body" idx="4294967295"/>
          </p:nvPr>
        </p:nvSpPr>
        <p:spPr>
          <a:xfrm>
            <a:off x="457200" y="1066800"/>
            <a:ext cx="8229600" cy="1857983"/>
          </a:xfrm>
          <a:prstGeom prst="rect">
            <a:avLst/>
          </a:prstGeom>
          <a:noFill/>
          <a:ln>
            <a:noFill/>
          </a:ln>
        </p:spPr>
        <p:txBody>
          <a:bodyPr spcFirstLastPara="1" wrap="square" lIns="91425" tIns="45700" rIns="91425" bIns="45700" anchor="t" anchorCtr="0">
            <a:normAutofit fontScale="85000" lnSpcReduction="10000"/>
          </a:bodyPr>
          <a:lstStyle/>
          <a:p>
            <a:pPr marL="342900" lvl="0" indent="-342900" algn="l" rtl="0">
              <a:spcBef>
                <a:spcPts val="0"/>
              </a:spcBef>
              <a:spcAft>
                <a:spcPts val="0"/>
              </a:spcAft>
              <a:buClr>
                <a:schemeClr val="dk1"/>
              </a:buClr>
              <a:buSzPct val="100000"/>
              <a:buChar char="•"/>
            </a:pPr>
            <a:r>
              <a:rPr lang="en-US" sz="2000">
                <a:latin typeface="Arial"/>
                <a:ea typeface="Arial"/>
                <a:cs typeface="Arial"/>
                <a:sym typeface="Arial"/>
              </a:rPr>
              <a:t>Need an ensemble that represents first guess uncertainty (background error)</a:t>
            </a:r>
            <a:endParaRPr/>
          </a:p>
          <a:p>
            <a:pPr marL="742950" lvl="1" indent="-285750" algn="l" rtl="0">
              <a:spcBef>
                <a:spcPts val="340"/>
              </a:spcBef>
              <a:spcAft>
                <a:spcPts val="0"/>
              </a:spcAft>
              <a:buClr>
                <a:schemeClr val="dk1"/>
              </a:buClr>
              <a:buSzPct val="100000"/>
              <a:buChar char="–"/>
            </a:pPr>
            <a:r>
              <a:rPr lang="en-US" sz="2000">
                <a:latin typeface="Arial"/>
                <a:ea typeface="Arial"/>
                <a:cs typeface="Arial"/>
                <a:sym typeface="Arial"/>
              </a:rPr>
              <a:t>In principle, any ensemble can be used. However, ensemble should represent well the forecast errors</a:t>
            </a:r>
            <a:endParaRPr/>
          </a:p>
          <a:p>
            <a:pPr marL="342900" lvl="0" indent="-342900" algn="l" rtl="0">
              <a:spcBef>
                <a:spcPts val="340"/>
              </a:spcBef>
              <a:spcAft>
                <a:spcPts val="0"/>
              </a:spcAft>
              <a:buClr>
                <a:schemeClr val="dk1"/>
              </a:buClr>
              <a:buSzPct val="100000"/>
              <a:buChar char="•"/>
            </a:pPr>
            <a:r>
              <a:rPr lang="en-US" sz="2000">
                <a:latin typeface="Arial"/>
                <a:ea typeface="Arial"/>
                <a:cs typeface="Arial"/>
                <a:sym typeface="Arial"/>
              </a:rPr>
              <a:t>This can mean O(50-100+) for NWP applications</a:t>
            </a:r>
            <a:endParaRPr/>
          </a:p>
          <a:p>
            <a:pPr marL="742950" lvl="1" indent="-285750" algn="l" rtl="0">
              <a:spcBef>
                <a:spcPts val="340"/>
              </a:spcBef>
              <a:spcAft>
                <a:spcPts val="0"/>
              </a:spcAft>
              <a:buClr>
                <a:schemeClr val="dk1"/>
              </a:buClr>
              <a:buSzPct val="100000"/>
              <a:buChar char="–"/>
            </a:pPr>
            <a:r>
              <a:rPr lang="en-US" sz="2000">
                <a:latin typeface="Arial"/>
                <a:ea typeface="Arial"/>
                <a:cs typeface="Arial"/>
                <a:sym typeface="Arial"/>
              </a:rPr>
              <a:t>Smaller ensembles have larger sampling error (rely more heavily on </a:t>
            </a:r>
            <a:r>
              <a:rPr lang="en-US" sz="2000" b="1">
                <a:latin typeface="Arial"/>
                <a:ea typeface="Arial"/>
                <a:cs typeface="Arial"/>
                <a:sym typeface="Arial"/>
              </a:rPr>
              <a:t>B</a:t>
            </a:r>
            <a:r>
              <a:rPr lang="en-US" sz="2000" baseline="-25000">
                <a:latin typeface="Arial"/>
                <a:ea typeface="Arial"/>
                <a:cs typeface="Arial"/>
                <a:sym typeface="Arial"/>
              </a:rPr>
              <a:t>Var</a:t>
            </a:r>
            <a:r>
              <a:rPr lang="en-US" sz="2000">
                <a:latin typeface="Arial"/>
                <a:ea typeface="Arial"/>
                <a:cs typeface="Arial"/>
                <a:sym typeface="Arial"/>
              </a:rPr>
              <a:t>)</a:t>
            </a:r>
            <a:endParaRPr/>
          </a:p>
          <a:p>
            <a:pPr marL="742950" lvl="1" indent="-285750" algn="l" rtl="0">
              <a:spcBef>
                <a:spcPts val="340"/>
              </a:spcBef>
              <a:spcAft>
                <a:spcPts val="0"/>
              </a:spcAft>
              <a:buClr>
                <a:schemeClr val="dk1"/>
              </a:buClr>
              <a:buSzPct val="100000"/>
              <a:buChar char="–"/>
            </a:pPr>
            <a:r>
              <a:rPr lang="en-US" sz="2000">
                <a:latin typeface="Arial"/>
                <a:ea typeface="Arial"/>
                <a:cs typeface="Arial"/>
                <a:sym typeface="Arial"/>
              </a:rPr>
              <a:t>Larger ensembles have increased computational expense</a:t>
            </a:r>
            <a:endParaRPr/>
          </a:p>
          <a:p>
            <a:pPr marL="342900" lvl="0" indent="-234950" algn="l" rtl="0">
              <a:spcBef>
                <a:spcPts val="340"/>
              </a:spcBef>
              <a:spcAft>
                <a:spcPts val="0"/>
              </a:spcAft>
              <a:buClr>
                <a:schemeClr val="dk1"/>
              </a:buClr>
              <a:buSzPct val="100000"/>
              <a:buNone/>
            </a:pPr>
            <a:endParaRPr sz="2000">
              <a:latin typeface="Arial"/>
              <a:ea typeface="Arial"/>
              <a:cs typeface="Arial"/>
              <a:sym typeface="Arial"/>
            </a:endParaRPr>
          </a:p>
        </p:txBody>
      </p:sp>
      <p:pic>
        <p:nvPicPr>
          <p:cNvPr id="563" name="Google Shape;563;p28"/>
          <p:cNvPicPr preferRelativeResize="0"/>
          <p:nvPr/>
        </p:nvPicPr>
        <p:blipFill rotWithShape="1">
          <a:blip r:embed="rId3">
            <a:alphaModFix/>
          </a:blip>
          <a:srcRect t="11575"/>
          <a:stretch/>
        </p:blipFill>
        <p:spPr>
          <a:xfrm>
            <a:off x="2224392" y="3000983"/>
            <a:ext cx="5760396" cy="3936442"/>
          </a:xfrm>
          <a:prstGeom prst="rect">
            <a:avLst/>
          </a:prstGeom>
          <a:noFill/>
          <a:ln>
            <a:noFill/>
          </a:ln>
        </p:spPr>
      </p:pic>
      <p:sp>
        <p:nvSpPr>
          <p:cNvPr id="564" name="Google Shape;564;p28"/>
          <p:cNvSpPr txBox="1"/>
          <p:nvPr/>
        </p:nvSpPr>
        <p:spPr>
          <a:xfrm>
            <a:off x="327499" y="4322483"/>
            <a:ext cx="195525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Localization of </a:t>
            </a:r>
            <a:r>
              <a:rPr lang="en-US" sz="1800" b="1">
                <a:solidFill>
                  <a:schemeClr val="dk1"/>
                </a:solidFill>
                <a:latin typeface="Calibri"/>
                <a:ea typeface="Calibri"/>
                <a:cs typeface="Calibri"/>
                <a:sym typeface="Calibri"/>
              </a:rPr>
              <a:t>B</a:t>
            </a:r>
            <a:r>
              <a:rPr lang="en-US" sz="1800" baseline="-25000">
                <a:solidFill>
                  <a:schemeClr val="dk1"/>
                </a:solidFill>
                <a:latin typeface="Calibri"/>
                <a:ea typeface="Calibri"/>
                <a:cs typeface="Calibri"/>
                <a:sym typeface="Calibri"/>
              </a:rPr>
              <a:t>Ens</a:t>
            </a:r>
            <a:endParaRPr sz="1800">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29"/>
          <p:cNvSpPr txBox="1">
            <a:spLocks noGrp="1"/>
          </p:cNvSpPr>
          <p:nvPr>
            <p:ph type="title"/>
          </p:nvPr>
        </p:nvSpPr>
        <p:spPr>
          <a:xfrm>
            <a:off x="457200" y="13374"/>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200"/>
              <a:buFont typeface="Calibri"/>
              <a:buNone/>
            </a:pPr>
            <a:r>
              <a:rPr lang="en-US" sz="3200"/>
              <a:t>4D variational data assimilation (4DVar)</a:t>
            </a:r>
            <a:endParaRPr/>
          </a:p>
        </p:txBody>
      </p:sp>
      <p:sp>
        <p:nvSpPr>
          <p:cNvPr id="570" name="Google Shape;570;p29"/>
          <p:cNvSpPr txBox="1">
            <a:spLocks noGrp="1"/>
          </p:cNvSpPr>
          <p:nvPr>
            <p:ph type="body" idx="1"/>
          </p:nvPr>
        </p:nvSpPr>
        <p:spPr>
          <a:xfrm>
            <a:off x="457200" y="1600201"/>
            <a:ext cx="8229600" cy="546370"/>
          </a:xfrm>
          <a:prstGeom prst="rect">
            <a:avLst/>
          </a:prstGeom>
          <a:blipFill rotWithShape="1">
            <a:blip r:embed="rId3">
              <a:alphaModFix/>
            </a:blip>
            <a:stretch>
              <a:fillRect l="-462" t="-9301" b="-2324"/>
            </a:stretch>
          </a:blipFill>
          <a:ln>
            <a:noFill/>
          </a:ln>
        </p:spPr>
        <p:txBody>
          <a:bodyPr spcFirstLastPara="1" wrap="square" lIns="91425" tIns="45700" rIns="91425" bIns="45700" anchor="t" anchorCtr="0">
            <a:normAutofit lnSpcReduction="10000"/>
          </a:bodyPr>
          <a:lstStyle/>
          <a:p>
            <a:pPr marL="342900" lvl="0" indent="-342900" algn="l" rtl="0">
              <a:spcBef>
                <a:spcPts val="0"/>
              </a:spcBef>
              <a:spcAft>
                <a:spcPts val="0"/>
              </a:spcAft>
              <a:buSzPts val="3200"/>
              <a:buChar char="•"/>
            </a:pPr>
            <a:r>
              <a:rPr lang="en-US"/>
              <a:t> </a:t>
            </a:r>
            <a:endParaRPr/>
          </a:p>
        </p:txBody>
      </p:sp>
      <p:sp>
        <p:nvSpPr>
          <p:cNvPr id="571" name="Google Shape;571;p29"/>
          <p:cNvSpPr txBox="1"/>
          <p:nvPr/>
        </p:nvSpPr>
        <p:spPr>
          <a:xfrm>
            <a:off x="998706" y="2278379"/>
            <a:ext cx="7866433" cy="381000"/>
          </a:xfrm>
          <a:prstGeom prst="rect">
            <a:avLst/>
          </a:prstGeom>
          <a:blipFill rotWithShape="1">
            <a:blip r:embed="rId4">
              <a:alphaModFix/>
            </a:blip>
            <a:stretch>
              <a:fillRect t="-25804" b="-2902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572" name="Google Shape;572;p29"/>
          <p:cNvSpPr txBox="1"/>
          <p:nvPr/>
        </p:nvSpPr>
        <p:spPr>
          <a:xfrm>
            <a:off x="1322961" y="2751140"/>
            <a:ext cx="593387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panose="020B0604020202020204" pitchFamily="34" charset="0"/>
                <a:ea typeface="Helvetica Neue"/>
                <a:cs typeface="Arial" panose="020B0604020202020204" pitchFamily="34" charset="0"/>
                <a:sym typeface="Helvetica Neue"/>
              </a:rPr>
              <a:t>M is the forecast model</a:t>
            </a:r>
            <a:endParaRPr/>
          </a:p>
          <a:p>
            <a:pPr marL="0" marR="0" lvl="0" indent="0" algn="l" rtl="0">
              <a:spcBef>
                <a:spcPts val="0"/>
              </a:spcBef>
              <a:spcAft>
                <a:spcPts val="0"/>
              </a:spcAft>
              <a:buNone/>
            </a:pPr>
            <a:r>
              <a:rPr lang="en-US" sz="1800">
                <a:solidFill>
                  <a:schemeClr val="dk1"/>
                </a:solidFill>
                <a:latin typeface="Arial" panose="020B0604020202020204" pitchFamily="34" charset="0"/>
                <a:ea typeface="Helvetica Neue"/>
                <a:cs typeface="Arial" panose="020B0604020202020204" pitchFamily="34" charset="0"/>
                <a:sym typeface="Helvetica Neue"/>
              </a:rPr>
              <a:t>M</a:t>
            </a:r>
            <a:r>
              <a:rPr lang="en-US" sz="1800" baseline="30000">
                <a:solidFill>
                  <a:schemeClr val="dk1"/>
                </a:solidFill>
                <a:latin typeface="Arial" panose="020B0604020202020204" pitchFamily="34" charset="0"/>
                <a:ea typeface="Helvetica Neue"/>
                <a:cs typeface="Arial" panose="020B0604020202020204" pitchFamily="34" charset="0"/>
                <a:sym typeface="Helvetica Neue"/>
              </a:rPr>
              <a:t>T</a:t>
            </a:r>
            <a:r>
              <a:rPr lang="en-US" sz="1800">
                <a:solidFill>
                  <a:schemeClr val="dk1"/>
                </a:solidFill>
                <a:latin typeface="Arial" panose="020B0604020202020204" pitchFamily="34" charset="0"/>
                <a:ea typeface="Helvetica Neue"/>
                <a:cs typeface="Arial" panose="020B0604020202020204" pitchFamily="34" charset="0"/>
                <a:sym typeface="Helvetica Neue"/>
              </a:rPr>
              <a:t> is called the Adjoint of the linearized forecast model</a:t>
            </a:r>
            <a:endParaRPr/>
          </a:p>
        </p:txBody>
      </p:sp>
      <p:pic>
        <p:nvPicPr>
          <p:cNvPr id="573" name="Google Shape;573;p29"/>
          <p:cNvPicPr preferRelativeResize="0"/>
          <p:nvPr/>
        </p:nvPicPr>
        <p:blipFill rotWithShape="1">
          <a:blip r:embed="rId5">
            <a:alphaModFix/>
          </a:blip>
          <a:srcRect/>
          <a:stretch/>
        </p:blipFill>
        <p:spPr>
          <a:xfrm>
            <a:off x="4571999" y="3633280"/>
            <a:ext cx="4293139" cy="2756633"/>
          </a:xfrm>
          <a:prstGeom prst="rect">
            <a:avLst/>
          </a:prstGeom>
          <a:noFill/>
          <a:ln>
            <a:noFill/>
          </a:ln>
        </p:spPr>
      </p:pic>
      <p:sp>
        <p:nvSpPr>
          <p:cNvPr id="574" name="Google Shape;574;p29"/>
          <p:cNvSpPr txBox="1"/>
          <p:nvPr/>
        </p:nvSpPr>
        <p:spPr>
          <a:xfrm>
            <a:off x="457200" y="3937281"/>
            <a:ext cx="3878094" cy="2262158"/>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panose="020B0604020202020204" pitchFamily="34" charset="0"/>
                <a:ea typeface="Helvetica Neue"/>
                <a:cs typeface="Arial" panose="020B0604020202020204" pitchFamily="34" charset="0"/>
                <a:sym typeface="Helvetica Neue"/>
              </a:rPr>
              <a:t>Generalization of 3DVar for observations distributed in time</a:t>
            </a:r>
            <a:endParaRPr/>
          </a:p>
          <a:p>
            <a:pPr marL="285750" marR="0" lvl="0" indent="-285750" algn="l" rtl="0">
              <a:spcBef>
                <a:spcPts val="600"/>
              </a:spcBef>
              <a:spcAft>
                <a:spcPts val="0"/>
              </a:spcAft>
              <a:buClr>
                <a:schemeClr val="dk1"/>
              </a:buClr>
              <a:buSzPts val="1800"/>
              <a:buFont typeface="Arial"/>
              <a:buChar char="•"/>
            </a:pPr>
            <a:r>
              <a:rPr lang="en-US" sz="1800">
                <a:solidFill>
                  <a:schemeClr val="dk1"/>
                </a:solidFill>
                <a:latin typeface="Arial" panose="020B0604020202020204" pitchFamily="34" charset="0"/>
                <a:ea typeface="Helvetica Neue"/>
                <a:cs typeface="Arial" panose="020B0604020202020204" pitchFamily="34" charset="0"/>
                <a:sym typeface="Helvetica Neue"/>
              </a:rPr>
              <a:t>Analysis variable x defined at the beginning of time window</a:t>
            </a:r>
            <a:endParaRPr/>
          </a:p>
          <a:p>
            <a:pPr marL="285750" marR="0" lvl="0" indent="-285750" algn="l" rtl="0">
              <a:spcBef>
                <a:spcPts val="600"/>
              </a:spcBef>
              <a:spcAft>
                <a:spcPts val="0"/>
              </a:spcAft>
              <a:buClr>
                <a:schemeClr val="dk1"/>
              </a:buClr>
              <a:buSzPts val="1800"/>
              <a:buFont typeface="Arial"/>
              <a:buChar char="•"/>
            </a:pPr>
            <a:r>
              <a:rPr lang="en-US" sz="1800">
                <a:solidFill>
                  <a:schemeClr val="dk1"/>
                </a:solidFill>
                <a:latin typeface="Arial" panose="020B0604020202020204" pitchFamily="34" charset="0"/>
                <a:ea typeface="Helvetica Neue"/>
                <a:cs typeface="Arial" panose="020B0604020202020204" pitchFamily="34" charset="0"/>
                <a:sym typeface="Helvetica Neue"/>
              </a:rPr>
              <a:t>Find model trajectory minimizing the distance to observations</a:t>
            </a:r>
            <a:endParaRPr/>
          </a:p>
          <a:p>
            <a:pPr marL="285750" marR="0" lvl="0" indent="-171450" algn="l" rtl="0">
              <a:spcBef>
                <a:spcPts val="60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30"/>
          <p:cNvSpPr txBox="1">
            <a:spLocks noGrp="1"/>
          </p:cNvSpPr>
          <p:nvPr>
            <p:ph type="title"/>
          </p:nvPr>
        </p:nvSpPr>
        <p:spPr>
          <a:xfrm>
            <a:off x="476656" y="282576"/>
            <a:ext cx="8382000" cy="5334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lt1"/>
              </a:buClr>
              <a:buSzPct val="100000"/>
              <a:buFont typeface="Calibri"/>
              <a:buNone/>
            </a:pPr>
            <a:r>
              <a:rPr lang="en-US"/>
              <a:t>4DVar: Implicit Time Propagation of BE</a:t>
            </a:r>
            <a:endParaRPr/>
          </a:p>
        </p:txBody>
      </p:sp>
      <p:pic>
        <p:nvPicPr>
          <p:cNvPr id="580" name="Google Shape;580;p30" descr="center_6h"/>
          <p:cNvPicPr preferRelativeResize="0"/>
          <p:nvPr/>
        </p:nvPicPr>
        <p:blipFill rotWithShape="1">
          <a:blip r:embed="rId3">
            <a:alphaModFix/>
          </a:blip>
          <a:srcRect l="5883" t="8182" r="10589" b="6364"/>
          <a:stretch/>
        </p:blipFill>
        <p:spPr>
          <a:xfrm rot="-5400000">
            <a:off x="2148973" y="809337"/>
            <a:ext cx="4730424" cy="626351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34"/>
          <p:cNvSpPr txBox="1">
            <a:spLocks noGrp="1"/>
          </p:cNvSpPr>
          <p:nvPr>
            <p:ph type="title"/>
          </p:nvPr>
        </p:nvSpPr>
        <p:spPr>
          <a:xfrm>
            <a:off x="381000" y="76200"/>
            <a:ext cx="8229600" cy="92456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4000"/>
              <a:buFont typeface="Calibri"/>
              <a:buNone/>
            </a:pPr>
            <a:r>
              <a:rPr lang="en-US"/>
              <a:t>Hypotheses Assumed</a:t>
            </a:r>
            <a:endParaRPr/>
          </a:p>
        </p:txBody>
      </p:sp>
      <p:sp>
        <p:nvSpPr>
          <p:cNvPr id="607" name="Google Shape;607;p34"/>
          <p:cNvSpPr txBox="1">
            <a:spLocks noGrp="1"/>
          </p:cNvSpPr>
          <p:nvPr>
            <p:ph type="body" idx="1"/>
          </p:nvPr>
        </p:nvSpPr>
        <p:spPr>
          <a:xfrm>
            <a:off x="457200" y="1127760"/>
            <a:ext cx="8229600" cy="5394959"/>
          </a:xfrm>
          <a:prstGeom prst="rect">
            <a:avLst/>
          </a:prstGeom>
          <a:noFill/>
          <a:ln>
            <a:noFill/>
          </a:ln>
        </p:spPr>
        <p:txBody>
          <a:bodyPr spcFirstLastPara="1" wrap="square" lIns="91425" tIns="45700" rIns="91425" bIns="45700" anchor="t" anchorCtr="0">
            <a:normAutofit fontScale="55000" lnSpcReduction="20000"/>
          </a:bodyPr>
          <a:lstStyle/>
          <a:p>
            <a:pPr marL="342900" lvl="0" indent="-342900" algn="l" rtl="0">
              <a:spcBef>
                <a:spcPts val="0"/>
              </a:spcBef>
              <a:spcAft>
                <a:spcPts val="0"/>
              </a:spcAft>
              <a:buClr>
                <a:srgbClr val="1F497D"/>
              </a:buClr>
              <a:buSzPct val="100000"/>
              <a:buChar char="•"/>
            </a:pPr>
            <a:r>
              <a:rPr lang="en-US" b="1">
                <a:solidFill>
                  <a:srgbClr val="1F497D"/>
                </a:solidFill>
                <a:latin typeface="Arial"/>
                <a:ea typeface="Arial"/>
                <a:cs typeface="Arial"/>
                <a:sym typeface="Arial"/>
              </a:rPr>
              <a:t>Linearized observation operator</a:t>
            </a:r>
            <a:r>
              <a:rPr lang="en-US">
                <a:latin typeface="Arial"/>
                <a:ea typeface="Arial"/>
                <a:cs typeface="Arial"/>
                <a:sym typeface="Arial"/>
              </a:rPr>
              <a:t>: the variations of the observation operator in the vicinity of the background state are linear: </a:t>
            </a:r>
            <a:endParaRPr/>
          </a:p>
          <a:p>
            <a:pPr marL="742950" lvl="1" indent="-285750" algn="l" rtl="0">
              <a:spcBef>
                <a:spcPts val="600"/>
              </a:spcBef>
              <a:spcAft>
                <a:spcPts val="0"/>
              </a:spcAft>
              <a:buClr>
                <a:schemeClr val="dk1"/>
              </a:buClr>
              <a:buSzPct val="100000"/>
              <a:buChar char="–"/>
            </a:pPr>
            <a:r>
              <a:rPr lang="en-US">
                <a:latin typeface="Arial"/>
                <a:ea typeface="Arial"/>
                <a:cs typeface="Arial"/>
                <a:sym typeface="Arial"/>
              </a:rPr>
              <a:t>for any </a:t>
            </a:r>
            <a:r>
              <a:rPr lang="en-US" b="1">
                <a:latin typeface="Arial"/>
                <a:ea typeface="Arial"/>
                <a:cs typeface="Arial"/>
                <a:sym typeface="Arial"/>
              </a:rPr>
              <a:t>x </a:t>
            </a:r>
            <a:r>
              <a:rPr lang="en-US">
                <a:latin typeface="Arial"/>
                <a:ea typeface="Arial"/>
                <a:cs typeface="Arial"/>
                <a:sym typeface="Arial"/>
              </a:rPr>
              <a:t>close enough to </a:t>
            </a:r>
            <a:r>
              <a:rPr lang="en-US" b="1">
                <a:latin typeface="Arial"/>
                <a:ea typeface="Arial"/>
                <a:cs typeface="Arial"/>
                <a:sym typeface="Arial"/>
              </a:rPr>
              <a:t>x</a:t>
            </a:r>
            <a:r>
              <a:rPr lang="en-US" baseline="-25000">
                <a:latin typeface="Arial"/>
                <a:ea typeface="Arial"/>
                <a:cs typeface="Arial"/>
                <a:sym typeface="Arial"/>
              </a:rPr>
              <a:t>b</a:t>
            </a:r>
            <a:r>
              <a:rPr lang="en-US">
                <a:latin typeface="Arial"/>
                <a:ea typeface="Arial"/>
                <a:cs typeface="Arial"/>
                <a:sym typeface="Arial"/>
              </a:rPr>
              <a:t> :</a:t>
            </a:r>
            <a:endParaRPr/>
          </a:p>
          <a:p>
            <a:pPr marL="457200" lvl="1" indent="0" algn="l" rtl="0">
              <a:spcBef>
                <a:spcPts val="600"/>
              </a:spcBef>
              <a:spcAft>
                <a:spcPts val="0"/>
              </a:spcAft>
              <a:buClr>
                <a:schemeClr val="dk1"/>
              </a:buClr>
              <a:buSzPct val="100000"/>
              <a:buNone/>
            </a:pPr>
            <a:r>
              <a:rPr lang="en-US">
                <a:latin typeface="Arial"/>
                <a:ea typeface="Arial"/>
                <a:cs typeface="Arial"/>
                <a:sym typeface="Arial"/>
              </a:rPr>
              <a:t>	H(</a:t>
            </a:r>
            <a:r>
              <a:rPr lang="en-US" b="1">
                <a:latin typeface="Arial"/>
                <a:ea typeface="Arial"/>
                <a:cs typeface="Arial"/>
                <a:sym typeface="Arial"/>
              </a:rPr>
              <a:t>x</a:t>
            </a:r>
            <a:r>
              <a:rPr lang="en-US">
                <a:latin typeface="Arial"/>
                <a:ea typeface="Arial"/>
                <a:cs typeface="Arial"/>
                <a:sym typeface="Arial"/>
              </a:rPr>
              <a:t>) –H(</a:t>
            </a:r>
            <a:r>
              <a:rPr lang="en-US" b="1">
                <a:latin typeface="Arial"/>
                <a:ea typeface="Arial"/>
                <a:cs typeface="Arial"/>
                <a:sym typeface="Arial"/>
              </a:rPr>
              <a:t>x</a:t>
            </a:r>
            <a:r>
              <a:rPr lang="en-US" baseline="-25000">
                <a:latin typeface="Arial"/>
                <a:ea typeface="Arial"/>
                <a:cs typeface="Arial"/>
                <a:sym typeface="Arial"/>
              </a:rPr>
              <a:t>b</a:t>
            </a:r>
            <a:r>
              <a:rPr lang="en-US">
                <a:latin typeface="Arial"/>
                <a:ea typeface="Arial"/>
                <a:cs typeface="Arial"/>
                <a:sym typeface="Arial"/>
              </a:rPr>
              <a:t>) = H(</a:t>
            </a:r>
            <a:r>
              <a:rPr lang="en-US" b="1">
                <a:latin typeface="Arial"/>
                <a:ea typeface="Arial"/>
                <a:cs typeface="Arial"/>
                <a:sym typeface="Arial"/>
              </a:rPr>
              <a:t>x </a:t>
            </a:r>
            <a:r>
              <a:rPr lang="en-US">
                <a:latin typeface="Arial"/>
                <a:ea typeface="Arial"/>
                <a:cs typeface="Arial"/>
                <a:sym typeface="Arial"/>
              </a:rPr>
              <a:t>– </a:t>
            </a:r>
            <a:r>
              <a:rPr lang="en-US" b="1">
                <a:latin typeface="Arial"/>
                <a:ea typeface="Arial"/>
                <a:cs typeface="Arial"/>
                <a:sym typeface="Arial"/>
              </a:rPr>
              <a:t>x</a:t>
            </a:r>
            <a:r>
              <a:rPr lang="en-US" baseline="-25000">
                <a:latin typeface="Arial"/>
                <a:ea typeface="Arial"/>
                <a:cs typeface="Arial"/>
                <a:sym typeface="Arial"/>
              </a:rPr>
              <a:t>b</a:t>
            </a:r>
            <a:r>
              <a:rPr lang="en-US">
                <a:latin typeface="Arial"/>
                <a:ea typeface="Arial"/>
                <a:cs typeface="Arial"/>
                <a:sym typeface="Arial"/>
              </a:rPr>
              <a:t>), where H</a:t>
            </a:r>
            <a:r>
              <a:rPr lang="en-US" b="1">
                <a:latin typeface="Arial"/>
                <a:ea typeface="Arial"/>
                <a:cs typeface="Arial"/>
                <a:sym typeface="Arial"/>
              </a:rPr>
              <a:t> </a:t>
            </a:r>
            <a:r>
              <a:rPr lang="en-US">
                <a:latin typeface="Arial"/>
                <a:ea typeface="Arial"/>
                <a:cs typeface="Arial"/>
                <a:sym typeface="Arial"/>
              </a:rPr>
              <a:t>is a linear operator</a:t>
            </a:r>
            <a:endParaRPr/>
          </a:p>
          <a:p>
            <a:pPr marL="342900" lvl="0" indent="-342900" algn="l" rtl="0">
              <a:spcBef>
                <a:spcPts val="1200"/>
              </a:spcBef>
              <a:spcAft>
                <a:spcPts val="0"/>
              </a:spcAft>
              <a:buClr>
                <a:srgbClr val="1F497D"/>
              </a:buClr>
              <a:buSzPct val="100000"/>
              <a:buChar char="•"/>
            </a:pPr>
            <a:r>
              <a:rPr lang="en-US" b="1">
                <a:solidFill>
                  <a:srgbClr val="1F497D"/>
                </a:solidFill>
                <a:latin typeface="Arial"/>
                <a:ea typeface="Arial"/>
                <a:cs typeface="Arial"/>
                <a:sym typeface="Arial"/>
              </a:rPr>
              <a:t>Non-trivial errors</a:t>
            </a:r>
            <a:r>
              <a:rPr lang="en-US">
                <a:solidFill>
                  <a:srgbClr val="000000"/>
                </a:solidFill>
                <a:latin typeface="Arial"/>
                <a:ea typeface="Arial"/>
                <a:cs typeface="Arial"/>
                <a:sym typeface="Arial"/>
              </a:rPr>
              <a:t>:</a:t>
            </a:r>
            <a:r>
              <a:rPr lang="en-US">
                <a:solidFill>
                  <a:srgbClr val="1F497D"/>
                </a:solidFill>
                <a:latin typeface="Arial"/>
                <a:ea typeface="Arial"/>
                <a:cs typeface="Arial"/>
                <a:sym typeface="Arial"/>
              </a:rPr>
              <a:t> </a:t>
            </a:r>
            <a:r>
              <a:rPr lang="en-US" b="1">
                <a:latin typeface="Arial"/>
                <a:ea typeface="Arial"/>
                <a:cs typeface="Arial"/>
                <a:sym typeface="Arial"/>
              </a:rPr>
              <a:t>B </a:t>
            </a:r>
            <a:r>
              <a:rPr lang="en-US">
                <a:latin typeface="Arial"/>
                <a:ea typeface="Arial"/>
                <a:cs typeface="Arial"/>
                <a:sym typeface="Arial"/>
              </a:rPr>
              <a:t>and </a:t>
            </a:r>
            <a:r>
              <a:rPr lang="en-US" b="1">
                <a:latin typeface="Arial"/>
                <a:ea typeface="Arial"/>
                <a:cs typeface="Arial"/>
                <a:sym typeface="Arial"/>
              </a:rPr>
              <a:t>R </a:t>
            </a:r>
            <a:r>
              <a:rPr lang="en-US">
                <a:latin typeface="Arial"/>
                <a:ea typeface="Arial"/>
                <a:cs typeface="Arial"/>
                <a:sym typeface="Arial"/>
              </a:rPr>
              <a:t>are positive definite matrices</a:t>
            </a:r>
            <a:endParaRPr/>
          </a:p>
          <a:p>
            <a:pPr marL="342900" lvl="0" indent="-342900" algn="l" rtl="0">
              <a:spcBef>
                <a:spcPts val="1200"/>
              </a:spcBef>
              <a:spcAft>
                <a:spcPts val="0"/>
              </a:spcAft>
              <a:buClr>
                <a:schemeClr val="dk2"/>
              </a:buClr>
              <a:buSzPct val="100000"/>
              <a:buChar char="•"/>
            </a:pPr>
            <a:r>
              <a:rPr lang="en-US" b="1">
                <a:solidFill>
                  <a:schemeClr val="dk2"/>
                </a:solidFill>
                <a:latin typeface="Arial"/>
                <a:ea typeface="Arial"/>
                <a:cs typeface="Arial"/>
                <a:sym typeface="Arial"/>
              </a:rPr>
              <a:t>Unbiased errors</a:t>
            </a:r>
            <a:r>
              <a:rPr lang="en-US">
                <a:latin typeface="Arial"/>
                <a:ea typeface="Arial"/>
                <a:cs typeface="Arial"/>
                <a:sym typeface="Arial"/>
              </a:rPr>
              <a:t>: the expectation of the background and observation errors is zero, i.e.,  &lt; </a:t>
            </a:r>
            <a:r>
              <a:rPr lang="en-US" b="1">
                <a:latin typeface="Arial"/>
                <a:ea typeface="Arial"/>
                <a:cs typeface="Arial"/>
                <a:sym typeface="Arial"/>
              </a:rPr>
              <a:t>x</a:t>
            </a:r>
            <a:r>
              <a:rPr lang="en-US" baseline="-25000">
                <a:latin typeface="Arial"/>
                <a:ea typeface="Arial"/>
                <a:cs typeface="Arial"/>
                <a:sym typeface="Arial"/>
              </a:rPr>
              <a:t>b</a:t>
            </a:r>
            <a:r>
              <a:rPr lang="en-US">
                <a:latin typeface="Arial"/>
                <a:ea typeface="Arial"/>
                <a:cs typeface="Arial"/>
                <a:sym typeface="Arial"/>
              </a:rPr>
              <a:t>-</a:t>
            </a:r>
            <a:r>
              <a:rPr lang="en-US" b="1">
                <a:latin typeface="Arial"/>
                <a:ea typeface="Arial"/>
                <a:cs typeface="Arial"/>
                <a:sym typeface="Arial"/>
              </a:rPr>
              <a:t>x</a:t>
            </a:r>
            <a:r>
              <a:rPr lang="en-US" baseline="-25000">
                <a:latin typeface="Arial"/>
                <a:ea typeface="Arial"/>
                <a:cs typeface="Arial"/>
                <a:sym typeface="Arial"/>
              </a:rPr>
              <a:t>t  </a:t>
            </a:r>
            <a:r>
              <a:rPr lang="en-US">
                <a:latin typeface="Arial"/>
                <a:ea typeface="Arial"/>
                <a:cs typeface="Arial"/>
                <a:sym typeface="Arial"/>
              </a:rPr>
              <a:t>&gt;= &lt; </a:t>
            </a:r>
            <a:r>
              <a:rPr lang="en-US" b="1">
                <a:latin typeface="Arial"/>
                <a:ea typeface="Arial"/>
                <a:cs typeface="Arial"/>
                <a:sym typeface="Arial"/>
              </a:rPr>
              <a:t>y</a:t>
            </a:r>
            <a:r>
              <a:rPr lang="en-US">
                <a:latin typeface="Arial"/>
                <a:ea typeface="Arial"/>
                <a:cs typeface="Arial"/>
                <a:sym typeface="Arial"/>
              </a:rPr>
              <a:t>-H(</a:t>
            </a:r>
            <a:r>
              <a:rPr lang="en-US" b="1">
                <a:latin typeface="Arial"/>
                <a:ea typeface="Arial"/>
                <a:cs typeface="Arial"/>
                <a:sym typeface="Arial"/>
              </a:rPr>
              <a:t>x</a:t>
            </a:r>
            <a:r>
              <a:rPr lang="en-US" baseline="-25000">
                <a:latin typeface="Arial"/>
                <a:ea typeface="Arial"/>
                <a:cs typeface="Arial"/>
                <a:sym typeface="Arial"/>
              </a:rPr>
              <a:t>t</a:t>
            </a:r>
            <a:r>
              <a:rPr lang="en-US">
                <a:latin typeface="Arial"/>
                <a:ea typeface="Arial"/>
                <a:cs typeface="Arial"/>
                <a:sym typeface="Arial"/>
              </a:rPr>
              <a:t>) &gt; = 0</a:t>
            </a:r>
            <a:endParaRPr/>
          </a:p>
          <a:p>
            <a:pPr marL="342900" lvl="0" indent="-342900" algn="l" rtl="0">
              <a:spcBef>
                <a:spcPts val="1200"/>
              </a:spcBef>
              <a:spcAft>
                <a:spcPts val="0"/>
              </a:spcAft>
              <a:buClr>
                <a:srgbClr val="1F497D"/>
              </a:buClr>
              <a:buSzPct val="100000"/>
              <a:buChar char="•"/>
            </a:pPr>
            <a:r>
              <a:rPr lang="en-US" b="1">
                <a:solidFill>
                  <a:srgbClr val="1F497D"/>
                </a:solidFill>
                <a:latin typeface="Arial"/>
                <a:ea typeface="Arial"/>
                <a:cs typeface="Arial"/>
                <a:sym typeface="Arial"/>
              </a:rPr>
              <a:t>Uncorrelated errors</a:t>
            </a:r>
            <a:r>
              <a:rPr lang="en-US">
                <a:latin typeface="Arial"/>
                <a:ea typeface="Arial"/>
                <a:cs typeface="Arial"/>
                <a:sym typeface="Arial"/>
              </a:rPr>
              <a:t>: observation and background errors are mutually uncorrelated i.e. &lt; (</a:t>
            </a:r>
            <a:r>
              <a:rPr lang="en-US" b="1">
                <a:latin typeface="Arial"/>
                <a:ea typeface="Arial"/>
                <a:cs typeface="Arial"/>
                <a:sym typeface="Arial"/>
              </a:rPr>
              <a:t>x</a:t>
            </a:r>
            <a:r>
              <a:rPr lang="en-US" baseline="-25000">
                <a:latin typeface="Arial"/>
                <a:ea typeface="Arial"/>
                <a:cs typeface="Arial"/>
                <a:sym typeface="Arial"/>
              </a:rPr>
              <a:t>b</a:t>
            </a:r>
            <a:r>
              <a:rPr lang="en-US">
                <a:latin typeface="Arial"/>
                <a:ea typeface="Arial"/>
                <a:cs typeface="Arial"/>
                <a:sym typeface="Arial"/>
              </a:rPr>
              <a:t>-</a:t>
            </a:r>
            <a:r>
              <a:rPr lang="en-US" b="1">
                <a:latin typeface="Arial"/>
                <a:ea typeface="Arial"/>
                <a:cs typeface="Arial"/>
                <a:sym typeface="Arial"/>
              </a:rPr>
              <a:t>x</a:t>
            </a:r>
            <a:r>
              <a:rPr lang="en-US" baseline="-25000">
                <a:latin typeface="Arial"/>
                <a:ea typeface="Arial"/>
                <a:cs typeface="Arial"/>
                <a:sym typeface="Arial"/>
              </a:rPr>
              <a:t>t</a:t>
            </a:r>
            <a:r>
              <a:rPr lang="en-US">
                <a:latin typeface="Arial"/>
                <a:ea typeface="Arial"/>
                <a:cs typeface="Arial"/>
                <a:sym typeface="Arial"/>
              </a:rPr>
              <a:t>)(</a:t>
            </a:r>
            <a:r>
              <a:rPr lang="en-US" b="1">
                <a:latin typeface="Arial"/>
                <a:ea typeface="Arial"/>
                <a:cs typeface="Arial"/>
                <a:sym typeface="Arial"/>
              </a:rPr>
              <a:t>y</a:t>
            </a:r>
            <a:r>
              <a:rPr lang="en-US">
                <a:latin typeface="Arial"/>
                <a:ea typeface="Arial"/>
                <a:cs typeface="Arial"/>
                <a:sym typeface="Arial"/>
              </a:rPr>
              <a:t>-H[</a:t>
            </a:r>
            <a:r>
              <a:rPr lang="en-US" b="1">
                <a:latin typeface="Arial"/>
                <a:ea typeface="Arial"/>
                <a:cs typeface="Arial"/>
                <a:sym typeface="Arial"/>
              </a:rPr>
              <a:t>x</a:t>
            </a:r>
            <a:r>
              <a:rPr lang="en-US" baseline="-25000">
                <a:latin typeface="Arial"/>
                <a:ea typeface="Arial"/>
                <a:cs typeface="Arial"/>
                <a:sym typeface="Arial"/>
              </a:rPr>
              <a:t>t</a:t>
            </a:r>
            <a:r>
              <a:rPr lang="en-US">
                <a:latin typeface="Arial"/>
                <a:ea typeface="Arial"/>
                <a:cs typeface="Arial"/>
                <a:sym typeface="Arial"/>
              </a:rPr>
              <a:t>])</a:t>
            </a:r>
            <a:r>
              <a:rPr lang="en-US" baseline="30000">
                <a:latin typeface="Arial"/>
                <a:ea typeface="Arial"/>
                <a:cs typeface="Arial"/>
                <a:sym typeface="Arial"/>
              </a:rPr>
              <a:t>T  </a:t>
            </a:r>
            <a:r>
              <a:rPr lang="en-US">
                <a:latin typeface="Arial"/>
                <a:ea typeface="Arial"/>
                <a:cs typeface="Arial"/>
                <a:sym typeface="Arial"/>
              </a:rPr>
              <a:t>&gt;=0</a:t>
            </a:r>
            <a:endParaRPr/>
          </a:p>
          <a:p>
            <a:pPr marL="342900" lvl="0" indent="-342900" algn="l" rtl="0">
              <a:spcBef>
                <a:spcPts val="1200"/>
              </a:spcBef>
              <a:spcAft>
                <a:spcPts val="0"/>
              </a:spcAft>
              <a:buClr>
                <a:srgbClr val="1F497D"/>
              </a:buClr>
              <a:buSzPct val="100000"/>
              <a:buChar char="•"/>
            </a:pPr>
            <a:r>
              <a:rPr lang="en-US" b="1">
                <a:solidFill>
                  <a:srgbClr val="1F497D"/>
                </a:solidFill>
                <a:latin typeface="Arial"/>
                <a:ea typeface="Arial"/>
                <a:cs typeface="Arial"/>
                <a:sym typeface="Arial"/>
              </a:rPr>
              <a:t>Linear analysis</a:t>
            </a:r>
            <a:r>
              <a:rPr lang="en-US">
                <a:latin typeface="Arial"/>
                <a:ea typeface="Arial"/>
                <a:cs typeface="Arial"/>
                <a:sym typeface="Arial"/>
              </a:rPr>
              <a:t>: we look for an analysis defined by corrections to the background which depend linearly on background observation departures. </a:t>
            </a:r>
            <a:endParaRPr/>
          </a:p>
          <a:p>
            <a:pPr marL="342900" lvl="0" indent="-342900" algn="l" rtl="0">
              <a:spcBef>
                <a:spcPts val="1200"/>
              </a:spcBef>
              <a:spcAft>
                <a:spcPts val="0"/>
              </a:spcAft>
              <a:buClr>
                <a:srgbClr val="1F497D"/>
              </a:buClr>
              <a:buSzPct val="100000"/>
              <a:buChar char="•"/>
            </a:pPr>
            <a:r>
              <a:rPr lang="en-US" b="1">
                <a:solidFill>
                  <a:srgbClr val="1F497D"/>
                </a:solidFill>
                <a:latin typeface="Arial"/>
                <a:ea typeface="Arial"/>
                <a:cs typeface="Arial"/>
                <a:sym typeface="Arial"/>
              </a:rPr>
              <a:t>Optimal analysis</a:t>
            </a:r>
            <a:r>
              <a:rPr lang="en-US">
                <a:latin typeface="Arial"/>
                <a:ea typeface="Arial"/>
                <a:cs typeface="Arial"/>
                <a:sym typeface="Arial"/>
              </a:rPr>
              <a:t>: we look for an analysis state which is as close as possible to the true state in an r.m.s. sense </a:t>
            </a:r>
            <a:endParaRPr/>
          </a:p>
          <a:p>
            <a:pPr marL="742950" lvl="1" indent="-285750" algn="l" rtl="0">
              <a:spcBef>
                <a:spcPts val="600"/>
              </a:spcBef>
              <a:spcAft>
                <a:spcPts val="0"/>
              </a:spcAft>
              <a:buClr>
                <a:schemeClr val="dk1"/>
              </a:buClr>
              <a:buSzPct val="100000"/>
              <a:buChar char="–"/>
            </a:pPr>
            <a:r>
              <a:rPr lang="en-US">
                <a:latin typeface="Arial"/>
                <a:ea typeface="Arial"/>
                <a:cs typeface="Arial"/>
                <a:sym typeface="Arial"/>
              </a:rPr>
              <a:t>i.e. it is a minimum variance estimate</a:t>
            </a:r>
            <a:endParaRPr/>
          </a:p>
          <a:p>
            <a:pPr marL="742950" lvl="1" indent="-285750" algn="l" rtl="0">
              <a:spcBef>
                <a:spcPts val="600"/>
              </a:spcBef>
              <a:spcAft>
                <a:spcPts val="0"/>
              </a:spcAft>
              <a:buClr>
                <a:schemeClr val="dk1"/>
              </a:buClr>
              <a:buSzPct val="100000"/>
              <a:buChar char="–"/>
            </a:pPr>
            <a:r>
              <a:rPr lang="en-US">
                <a:latin typeface="Arial"/>
                <a:ea typeface="Arial"/>
                <a:cs typeface="Arial"/>
                <a:sym typeface="Arial"/>
              </a:rPr>
              <a:t>it is closest in an r.m.s. sense to the true state </a:t>
            </a:r>
            <a:r>
              <a:rPr lang="en-US" b="1">
                <a:latin typeface="Arial"/>
                <a:ea typeface="Arial"/>
                <a:cs typeface="Arial"/>
                <a:sym typeface="Arial"/>
              </a:rPr>
              <a:t>x</a:t>
            </a:r>
            <a:r>
              <a:rPr lang="en-US" baseline="-25000">
                <a:latin typeface="Arial"/>
                <a:ea typeface="Arial"/>
                <a:cs typeface="Arial"/>
                <a:sym typeface="Arial"/>
              </a:rPr>
              <a:t>t</a:t>
            </a:r>
            <a:r>
              <a:rPr lang="en-US">
                <a:latin typeface="Arial"/>
                <a:ea typeface="Arial"/>
                <a:cs typeface="Arial"/>
                <a:sym typeface="Arial"/>
              </a:rPr>
              <a:t>  </a:t>
            </a:r>
            <a:endParaRPr/>
          </a:p>
          <a:p>
            <a:pPr marL="742950" lvl="1" indent="-285750" algn="l" rtl="0">
              <a:spcBef>
                <a:spcPts val="600"/>
              </a:spcBef>
              <a:spcAft>
                <a:spcPts val="0"/>
              </a:spcAft>
              <a:buClr>
                <a:schemeClr val="dk1"/>
              </a:buClr>
              <a:buSzPct val="100000"/>
              <a:buChar char="–"/>
            </a:pPr>
            <a:r>
              <a:rPr lang="en-US">
                <a:latin typeface="Arial"/>
                <a:ea typeface="Arial"/>
                <a:cs typeface="Arial"/>
                <a:sym typeface="Arial"/>
              </a:rPr>
              <a:t>If the background and observation error pdfs are Gaussian, then </a:t>
            </a:r>
            <a:r>
              <a:rPr lang="en-US" b="1">
                <a:latin typeface="Arial"/>
                <a:ea typeface="Arial"/>
                <a:cs typeface="Arial"/>
                <a:sym typeface="Arial"/>
              </a:rPr>
              <a:t>x</a:t>
            </a:r>
            <a:r>
              <a:rPr lang="en-US" baseline="-25000">
                <a:latin typeface="Arial"/>
                <a:ea typeface="Arial"/>
                <a:cs typeface="Arial"/>
                <a:sym typeface="Arial"/>
              </a:rPr>
              <a:t>a</a:t>
            </a:r>
            <a:r>
              <a:rPr lang="en-US">
                <a:latin typeface="Arial"/>
                <a:ea typeface="Arial"/>
                <a:cs typeface="Arial"/>
                <a:sym typeface="Arial"/>
              </a:rPr>
              <a:t> is also the maximum likelihood estimator of </a:t>
            </a:r>
            <a:r>
              <a:rPr lang="en-US" b="1">
                <a:latin typeface="Arial"/>
                <a:ea typeface="Arial"/>
                <a:cs typeface="Arial"/>
                <a:sym typeface="Arial"/>
              </a:rPr>
              <a:t>x</a:t>
            </a:r>
            <a:r>
              <a:rPr lang="en-US" baseline="-25000">
                <a:latin typeface="Arial"/>
                <a:ea typeface="Arial"/>
                <a:cs typeface="Arial"/>
                <a:sym typeface="Arial"/>
              </a:rPr>
              <a:t>t</a:t>
            </a:r>
            <a:endParaRPr>
              <a:latin typeface="Arial"/>
              <a:ea typeface="Arial"/>
              <a:cs typeface="Arial"/>
              <a:sym typeface="Arial"/>
            </a:endParaRPr>
          </a:p>
        </p:txBody>
      </p:sp>
      <p:sp>
        <p:nvSpPr>
          <p:cNvPr id="608" name="Google Shape;608;p34"/>
          <p:cNvSpPr>
            <a:spLocks noGrp="1"/>
          </p:cNvSpPr>
          <p:nvPr>
            <p:ph type="sldNum" idx="12"/>
          </p:nvPr>
        </p:nvSpPr>
        <p:spPr>
          <a:xfrm>
            <a:off x="8229600" y="6172200"/>
            <a:ext cx="457200" cy="457200"/>
          </a:xfrm>
          <a:prstGeom prst="ellipse">
            <a:avLst/>
          </a:prstGeom>
          <a:solidFill>
            <a:schemeClr val="accent1"/>
          </a:solidFill>
          <a:ln>
            <a:noFill/>
          </a:ln>
        </p:spPr>
        <p:txBody>
          <a:bodyPr spcFirstLastPara="1" wrap="square" lIns="0" tIns="0" rIns="0" bIns="0" anchor="ctr" anchorCtr="1">
            <a:noAutofit/>
          </a:bodyPr>
          <a:lstStyle/>
          <a:p>
            <a:pPr marL="0" marR="0" lvl="0" indent="0" algn="ctr" rtl="0">
              <a:spcBef>
                <a:spcPts val="0"/>
              </a:spcBef>
              <a:spcAft>
                <a:spcPts val="0"/>
              </a:spcAft>
              <a:buNone/>
            </a:pPr>
            <a:fld id="{00000000-1234-1234-1234-123412341234}" type="slidenum">
              <a:rPr lang="en-US" sz="1400">
                <a:solidFill>
                  <a:srgbClr val="FFFFFF"/>
                </a:solidFill>
                <a:latin typeface="Libre Franklin"/>
                <a:ea typeface="Libre Franklin"/>
                <a:cs typeface="Libre Franklin"/>
                <a:sym typeface="Libre Franklin"/>
              </a:rPr>
              <a:t>44</a:t>
            </a:fld>
            <a:endParaRPr sz="1400">
              <a:solidFill>
                <a:srgbClr val="FFFFFF"/>
              </a:solidFill>
              <a:latin typeface="Libre Franklin"/>
              <a:ea typeface="Libre Franklin"/>
              <a:cs typeface="Libre Franklin"/>
              <a:sym typeface="Libre Franklin"/>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35"/>
          <p:cNvSpPr/>
          <p:nvPr/>
        </p:nvSpPr>
        <p:spPr>
          <a:xfrm>
            <a:off x="6288413" y="1102340"/>
            <a:ext cx="2545485" cy="2856970"/>
          </a:xfrm>
          <a:prstGeom prst="rect">
            <a:avLst/>
          </a:prstGeom>
          <a:solidFill>
            <a:schemeClr val="lt1"/>
          </a:solidFill>
          <a:ln w="9525" cap="flat" cmpd="sng">
            <a:solidFill>
              <a:srgbClr val="938953"/>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4" name="Google Shape;614;p35"/>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45</a:t>
            </a:fld>
            <a:endParaRPr sz="1800">
              <a:solidFill>
                <a:schemeClr val="dk1"/>
              </a:solidFill>
              <a:latin typeface="Calibri"/>
              <a:ea typeface="Calibri"/>
              <a:cs typeface="Calibri"/>
              <a:sym typeface="Calibri"/>
            </a:endParaRPr>
          </a:p>
        </p:txBody>
      </p:sp>
      <p:sp>
        <p:nvSpPr>
          <p:cNvPr id="615" name="Google Shape;615;p35"/>
          <p:cNvSpPr txBox="1"/>
          <p:nvPr/>
        </p:nvSpPr>
        <p:spPr>
          <a:xfrm>
            <a:off x="551331" y="-193512"/>
            <a:ext cx="7825396" cy="1476799"/>
          </a:xfrm>
          <a:prstGeom prst="rect">
            <a:avLst/>
          </a:prstGeom>
          <a:noFill/>
          <a:ln>
            <a:noFill/>
          </a:ln>
          <a:effectLst>
            <a:outerShdw blurRad="50800" dist="50800" dir="2700000" algn="tl" rotWithShape="0">
              <a:srgbClr val="000000">
                <a:alpha val="86666"/>
              </a:srgbClr>
            </a:outerShdw>
          </a:effectLst>
        </p:spPr>
        <p:txBody>
          <a:bodyPr spcFirstLastPara="1" wrap="square" lIns="68575" tIns="34275" rIns="68575" bIns="34275" anchor="ctr" anchorCtr="0">
            <a:noAutofit/>
          </a:bodyPr>
          <a:lstStyle/>
          <a:p>
            <a:pPr marL="0" marR="0" lvl="0" indent="0" algn="l" rtl="0">
              <a:spcBef>
                <a:spcPts val="0"/>
              </a:spcBef>
              <a:spcAft>
                <a:spcPts val="0"/>
              </a:spcAft>
              <a:buNone/>
            </a:pPr>
            <a:r>
              <a:rPr lang="en-US" sz="4000" b="1">
                <a:solidFill>
                  <a:schemeClr val="lt1"/>
                </a:solidFill>
                <a:latin typeface="Calibri"/>
                <a:ea typeface="Calibri"/>
                <a:cs typeface="Calibri"/>
                <a:sym typeface="Calibri"/>
              </a:rPr>
              <a:t>Data assimilation steps</a:t>
            </a:r>
            <a:endParaRPr/>
          </a:p>
        </p:txBody>
      </p:sp>
      <p:pic>
        <p:nvPicPr>
          <p:cNvPr id="616" name="Google Shape;616;p35" descr="JCSDA_transp.png"/>
          <p:cNvPicPr preferRelativeResize="0"/>
          <p:nvPr/>
        </p:nvPicPr>
        <p:blipFill rotWithShape="1">
          <a:blip r:embed="rId3">
            <a:alphaModFix/>
          </a:blip>
          <a:srcRect/>
          <a:stretch/>
        </p:blipFill>
        <p:spPr>
          <a:xfrm>
            <a:off x="7923704" y="-7356"/>
            <a:ext cx="1148267" cy="1148267"/>
          </a:xfrm>
          <a:prstGeom prst="rect">
            <a:avLst/>
          </a:prstGeom>
          <a:noFill/>
          <a:ln>
            <a:noFill/>
          </a:ln>
          <a:effectLst>
            <a:outerShdw blurRad="50800" dist="203200" dir="8100000" algn="tr" rotWithShape="0">
              <a:srgbClr val="000000">
                <a:alpha val="40000"/>
              </a:srgbClr>
            </a:outerShdw>
          </a:effectLst>
        </p:spPr>
      </p:pic>
      <p:pic>
        <p:nvPicPr>
          <p:cNvPr id="617" name="Google Shape;617;p35" descr="C:\Users\lliu\AppData\Local\Temp\2\scp25736\data\users\lingl\workspace\vsdb_workspace_ahi\data\stmp\lingl\nwpvrfy45633\web\allmodel\daily\dieoff\cordieoff_T_P850_G2SHX.png"/>
          <p:cNvPicPr preferRelativeResize="0"/>
          <p:nvPr/>
        </p:nvPicPr>
        <p:blipFill rotWithShape="1">
          <a:blip r:embed="rId4">
            <a:alphaModFix/>
          </a:blip>
          <a:srcRect t="8808"/>
          <a:stretch/>
        </p:blipFill>
        <p:spPr>
          <a:xfrm>
            <a:off x="6357623" y="1425664"/>
            <a:ext cx="2454952" cy="2238078"/>
          </a:xfrm>
          <a:prstGeom prst="rect">
            <a:avLst/>
          </a:prstGeom>
          <a:noFill/>
          <a:ln>
            <a:noFill/>
          </a:ln>
        </p:spPr>
      </p:pic>
      <p:sp>
        <p:nvSpPr>
          <p:cNvPr id="618" name="Google Shape;618;p35"/>
          <p:cNvSpPr/>
          <p:nvPr/>
        </p:nvSpPr>
        <p:spPr>
          <a:xfrm>
            <a:off x="6407265" y="1162262"/>
            <a:ext cx="227562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Temperature anomaly correlation</a:t>
            </a:r>
            <a:endParaRPr/>
          </a:p>
        </p:txBody>
      </p:sp>
      <p:sp>
        <p:nvSpPr>
          <p:cNvPr id="619" name="Google Shape;619;p35"/>
          <p:cNvSpPr/>
          <p:nvPr/>
        </p:nvSpPr>
        <p:spPr>
          <a:xfrm>
            <a:off x="57653" y="1145384"/>
            <a:ext cx="2674848" cy="3090925"/>
          </a:xfrm>
          <a:prstGeom prst="rect">
            <a:avLst/>
          </a:prstGeom>
          <a:solidFill>
            <a:schemeClr val="lt1"/>
          </a:solidFill>
          <a:ln w="9525" cap="flat" cmpd="sng">
            <a:solidFill>
              <a:srgbClr val="938953"/>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20" name="Google Shape;620;p35"/>
          <p:cNvPicPr preferRelativeResize="0">
            <a:picLocks noGrp="1"/>
          </p:cNvPicPr>
          <p:nvPr>
            <p:ph type="body" idx="1"/>
          </p:nvPr>
        </p:nvPicPr>
        <p:blipFill rotWithShape="1">
          <a:blip r:embed="rId5">
            <a:alphaModFix/>
          </a:blip>
          <a:srcRect/>
          <a:stretch/>
        </p:blipFill>
        <p:spPr>
          <a:xfrm>
            <a:off x="470826" y="1237400"/>
            <a:ext cx="2108804" cy="1622157"/>
          </a:xfrm>
          <a:prstGeom prst="rect">
            <a:avLst/>
          </a:prstGeom>
          <a:noFill/>
          <a:ln>
            <a:noFill/>
          </a:ln>
        </p:spPr>
      </p:pic>
      <p:sp>
        <p:nvSpPr>
          <p:cNvPr id="621" name="Google Shape;621;p35"/>
          <p:cNvSpPr txBox="1"/>
          <p:nvPr/>
        </p:nvSpPr>
        <p:spPr>
          <a:xfrm>
            <a:off x="1641163" y="1410645"/>
            <a:ext cx="803425" cy="246221"/>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dk1"/>
                </a:solidFill>
                <a:latin typeface="Calibri"/>
                <a:ea typeface="Calibri"/>
                <a:cs typeface="Calibri"/>
                <a:sym typeface="Calibri"/>
              </a:rPr>
              <a:t>Background</a:t>
            </a:r>
            <a:endParaRPr/>
          </a:p>
        </p:txBody>
      </p:sp>
      <p:grpSp>
        <p:nvGrpSpPr>
          <p:cNvPr id="622" name="Google Shape;622;p35"/>
          <p:cNvGrpSpPr/>
          <p:nvPr/>
        </p:nvGrpSpPr>
        <p:grpSpPr>
          <a:xfrm>
            <a:off x="138082" y="2483109"/>
            <a:ext cx="2112222" cy="1624786"/>
            <a:chOff x="38294" y="2351921"/>
            <a:chExt cx="2112222" cy="1624786"/>
          </a:xfrm>
        </p:grpSpPr>
        <p:pic>
          <p:nvPicPr>
            <p:cNvPr id="623" name="Google Shape;623;p35"/>
            <p:cNvPicPr preferRelativeResize="0"/>
            <p:nvPr/>
          </p:nvPicPr>
          <p:blipFill rotWithShape="1">
            <a:blip r:embed="rId6">
              <a:alphaModFix/>
            </a:blip>
            <a:srcRect/>
            <a:stretch/>
          </p:blipFill>
          <p:spPr>
            <a:xfrm>
              <a:off x="38294" y="2351921"/>
              <a:ext cx="2112222" cy="1624786"/>
            </a:xfrm>
            <a:prstGeom prst="rect">
              <a:avLst/>
            </a:prstGeom>
            <a:noFill/>
            <a:ln>
              <a:noFill/>
            </a:ln>
          </p:spPr>
        </p:pic>
        <p:sp>
          <p:nvSpPr>
            <p:cNvPr id="624" name="Google Shape;624;p35"/>
            <p:cNvSpPr txBox="1"/>
            <p:nvPr/>
          </p:nvSpPr>
          <p:spPr>
            <a:xfrm>
              <a:off x="1257032" y="2536019"/>
              <a:ext cx="803425" cy="246221"/>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dk1"/>
                  </a:solidFill>
                  <a:latin typeface="Calibri"/>
                  <a:ea typeface="Calibri"/>
                  <a:cs typeface="Calibri"/>
                  <a:sym typeface="Calibri"/>
                </a:rPr>
                <a:t>observation</a:t>
              </a:r>
              <a:endParaRPr/>
            </a:p>
          </p:txBody>
        </p:sp>
      </p:grpSp>
      <p:sp>
        <p:nvSpPr>
          <p:cNvPr id="625" name="Google Shape;625;p35"/>
          <p:cNvSpPr txBox="1"/>
          <p:nvPr/>
        </p:nvSpPr>
        <p:spPr>
          <a:xfrm>
            <a:off x="78258" y="3897755"/>
            <a:ext cx="1120371" cy="338554"/>
          </a:xfrm>
          <a:prstGeom prst="rect">
            <a:avLst/>
          </a:prstGeom>
          <a:solidFill>
            <a:srgbClr val="DDD9C3"/>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Data Ingest</a:t>
            </a:r>
            <a:endParaRPr/>
          </a:p>
        </p:txBody>
      </p:sp>
      <p:grpSp>
        <p:nvGrpSpPr>
          <p:cNvPr id="626" name="Google Shape;626;p35"/>
          <p:cNvGrpSpPr/>
          <p:nvPr/>
        </p:nvGrpSpPr>
        <p:grpSpPr>
          <a:xfrm>
            <a:off x="2576107" y="2947537"/>
            <a:ext cx="3568145" cy="3090925"/>
            <a:chOff x="2935795" y="1136094"/>
            <a:chExt cx="3568145" cy="3090925"/>
          </a:xfrm>
        </p:grpSpPr>
        <p:sp>
          <p:nvSpPr>
            <p:cNvPr id="627" name="Google Shape;627;p35"/>
            <p:cNvSpPr/>
            <p:nvPr/>
          </p:nvSpPr>
          <p:spPr>
            <a:xfrm>
              <a:off x="2935795" y="1136094"/>
              <a:ext cx="3568145" cy="3090925"/>
            </a:xfrm>
            <a:prstGeom prst="rect">
              <a:avLst/>
            </a:prstGeom>
            <a:solidFill>
              <a:schemeClr val="lt1"/>
            </a:solidFill>
            <a:ln w="9525" cap="flat" cmpd="sng">
              <a:solidFill>
                <a:srgbClr val="938953"/>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28" name="Google Shape;628;p35" descr="C:\Users\ling.liu\AppData\Local\Temp\1\scp12621\home\lingl\tools\8.png"/>
            <p:cNvPicPr preferRelativeResize="0"/>
            <p:nvPr/>
          </p:nvPicPr>
          <p:blipFill rotWithShape="1">
            <a:blip r:embed="rId7">
              <a:alphaModFix/>
            </a:blip>
            <a:srcRect/>
            <a:stretch/>
          </p:blipFill>
          <p:spPr>
            <a:xfrm>
              <a:off x="4868071" y="1181743"/>
              <a:ext cx="1563834" cy="966124"/>
            </a:xfrm>
            <a:prstGeom prst="rect">
              <a:avLst/>
            </a:prstGeom>
            <a:noFill/>
            <a:ln w="9525" cap="flat" cmpd="sng">
              <a:solidFill>
                <a:srgbClr val="938953"/>
              </a:solidFill>
              <a:prstDash val="solid"/>
              <a:round/>
              <a:headEnd type="none" w="sm" len="sm"/>
              <a:tailEnd type="none" w="sm" len="sm"/>
            </a:ln>
          </p:spPr>
        </p:pic>
        <p:grpSp>
          <p:nvGrpSpPr>
            <p:cNvPr id="629" name="Google Shape;629;p35"/>
            <p:cNvGrpSpPr/>
            <p:nvPr/>
          </p:nvGrpSpPr>
          <p:grpSpPr>
            <a:xfrm>
              <a:off x="2966004" y="1153370"/>
              <a:ext cx="2138712" cy="1697030"/>
              <a:chOff x="108009" y="4518371"/>
              <a:chExt cx="2371833" cy="1824486"/>
            </a:xfrm>
          </p:grpSpPr>
          <p:pic>
            <p:nvPicPr>
              <p:cNvPr id="630" name="Google Shape;630;p35"/>
              <p:cNvPicPr preferRelativeResize="0"/>
              <p:nvPr/>
            </p:nvPicPr>
            <p:blipFill rotWithShape="1">
              <a:blip r:embed="rId8">
                <a:alphaModFix/>
              </a:blip>
              <a:srcRect/>
              <a:stretch/>
            </p:blipFill>
            <p:spPr>
              <a:xfrm>
                <a:off x="108009" y="4518371"/>
                <a:ext cx="2371833" cy="1824486"/>
              </a:xfrm>
              <a:prstGeom prst="rect">
                <a:avLst/>
              </a:prstGeom>
              <a:noFill/>
              <a:ln>
                <a:noFill/>
              </a:ln>
            </p:spPr>
          </p:pic>
          <p:sp>
            <p:nvSpPr>
              <p:cNvPr id="631" name="Google Shape;631;p35"/>
              <p:cNvSpPr/>
              <p:nvPr/>
            </p:nvSpPr>
            <p:spPr>
              <a:xfrm>
                <a:off x="249757" y="4686462"/>
                <a:ext cx="1024127" cy="264714"/>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dk1"/>
                    </a:solidFill>
                    <a:latin typeface="Calibri"/>
                    <a:ea typeface="Calibri"/>
                    <a:cs typeface="Calibri"/>
                    <a:sym typeface="Calibri"/>
                  </a:rPr>
                  <a:t>OmB after QC</a:t>
                </a:r>
                <a:endParaRPr/>
              </a:p>
            </p:txBody>
          </p:sp>
        </p:grpSp>
        <p:pic>
          <p:nvPicPr>
            <p:cNvPr id="632" name="Google Shape;632;p35"/>
            <p:cNvPicPr preferRelativeResize="0"/>
            <p:nvPr/>
          </p:nvPicPr>
          <p:blipFill rotWithShape="1">
            <a:blip r:embed="rId9">
              <a:alphaModFix/>
            </a:blip>
            <a:srcRect/>
            <a:stretch/>
          </p:blipFill>
          <p:spPr>
            <a:xfrm>
              <a:off x="4316093" y="2494876"/>
              <a:ext cx="2182512" cy="1678856"/>
            </a:xfrm>
            <a:prstGeom prst="rect">
              <a:avLst/>
            </a:prstGeom>
            <a:noFill/>
            <a:ln>
              <a:noFill/>
            </a:ln>
          </p:spPr>
        </p:pic>
        <p:sp>
          <p:nvSpPr>
            <p:cNvPr id="633" name="Google Shape;633;p35"/>
            <p:cNvSpPr/>
            <p:nvPr/>
          </p:nvSpPr>
          <p:spPr>
            <a:xfrm>
              <a:off x="3522010" y="3081596"/>
              <a:ext cx="830344"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OmB after QC+cloud clearance</a:t>
              </a:r>
              <a:endParaRPr/>
            </a:p>
          </p:txBody>
        </p:sp>
        <p:sp>
          <p:nvSpPr>
            <p:cNvPr id="634" name="Google Shape;634;p35"/>
            <p:cNvSpPr txBox="1"/>
            <p:nvPr/>
          </p:nvSpPr>
          <p:spPr>
            <a:xfrm>
              <a:off x="2966004" y="3864973"/>
              <a:ext cx="2327945" cy="338554"/>
            </a:xfrm>
            <a:prstGeom prst="rect">
              <a:avLst/>
            </a:prstGeom>
            <a:solidFill>
              <a:srgbClr val="DDD9C3"/>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QC and/or bias correction</a:t>
              </a:r>
              <a:endParaRPr/>
            </a:p>
          </p:txBody>
        </p:sp>
      </p:grpSp>
      <p:grpSp>
        <p:nvGrpSpPr>
          <p:cNvPr id="635" name="Google Shape;635;p35"/>
          <p:cNvGrpSpPr/>
          <p:nvPr/>
        </p:nvGrpSpPr>
        <p:grpSpPr>
          <a:xfrm>
            <a:off x="6125326" y="4083478"/>
            <a:ext cx="2488078" cy="2382738"/>
            <a:chOff x="6661419" y="1205349"/>
            <a:chExt cx="2488078" cy="2412494"/>
          </a:xfrm>
        </p:grpSpPr>
        <p:sp>
          <p:nvSpPr>
            <p:cNvPr id="636" name="Google Shape;636;p35"/>
            <p:cNvSpPr/>
            <p:nvPr/>
          </p:nvSpPr>
          <p:spPr>
            <a:xfrm>
              <a:off x="6661419" y="1205349"/>
              <a:ext cx="2488078" cy="2412494"/>
            </a:xfrm>
            <a:prstGeom prst="rect">
              <a:avLst/>
            </a:prstGeom>
            <a:solidFill>
              <a:schemeClr val="lt1"/>
            </a:solidFill>
            <a:ln w="9525" cap="flat" cmpd="sng">
              <a:solidFill>
                <a:srgbClr val="938953"/>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637" name="Google Shape;637;p35"/>
            <p:cNvGrpSpPr/>
            <p:nvPr/>
          </p:nvGrpSpPr>
          <p:grpSpPr>
            <a:xfrm>
              <a:off x="6701174" y="1361309"/>
              <a:ext cx="2385402" cy="1888586"/>
              <a:chOff x="3446685" y="2977311"/>
              <a:chExt cx="2482682" cy="1909755"/>
            </a:xfrm>
          </p:grpSpPr>
          <p:pic>
            <p:nvPicPr>
              <p:cNvPr id="638" name="Google Shape;638;p35"/>
              <p:cNvPicPr preferRelativeResize="0"/>
              <p:nvPr/>
            </p:nvPicPr>
            <p:blipFill rotWithShape="1">
              <a:blip r:embed="rId10">
                <a:alphaModFix/>
              </a:blip>
              <a:srcRect/>
              <a:stretch/>
            </p:blipFill>
            <p:spPr>
              <a:xfrm>
                <a:off x="3446685" y="2977311"/>
                <a:ext cx="2482682" cy="1909755"/>
              </a:xfrm>
              <a:prstGeom prst="rect">
                <a:avLst/>
              </a:prstGeom>
              <a:noFill/>
              <a:ln>
                <a:noFill/>
              </a:ln>
            </p:spPr>
          </p:pic>
          <p:sp>
            <p:nvSpPr>
              <p:cNvPr id="639" name="Google Shape;639;p35"/>
              <p:cNvSpPr/>
              <p:nvPr/>
            </p:nvSpPr>
            <p:spPr>
              <a:xfrm>
                <a:off x="5217401" y="3164314"/>
                <a:ext cx="509344" cy="246221"/>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a:solidFill>
                      <a:schemeClr val="dk1"/>
                    </a:solidFill>
                    <a:latin typeface="Calibri"/>
                    <a:ea typeface="Calibri"/>
                    <a:cs typeface="Calibri"/>
                    <a:sym typeface="Calibri"/>
                  </a:rPr>
                  <a:t>OmA</a:t>
                </a:r>
                <a:endParaRPr sz="1000">
                  <a:solidFill>
                    <a:schemeClr val="dk1"/>
                  </a:solidFill>
                  <a:latin typeface="Calibri"/>
                  <a:ea typeface="Calibri"/>
                  <a:cs typeface="Calibri"/>
                  <a:sym typeface="Calibri"/>
                </a:endParaRPr>
              </a:p>
            </p:txBody>
          </p:sp>
        </p:grpSp>
        <p:sp>
          <p:nvSpPr>
            <p:cNvPr id="640" name="Google Shape;640;p35"/>
            <p:cNvSpPr txBox="1"/>
            <p:nvPr/>
          </p:nvSpPr>
          <p:spPr>
            <a:xfrm>
              <a:off x="6699771" y="3270653"/>
              <a:ext cx="2088200" cy="338554"/>
            </a:xfrm>
            <a:prstGeom prst="rect">
              <a:avLst/>
            </a:prstGeom>
            <a:solidFill>
              <a:srgbClr val="DDD9C3"/>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Minimization-&gt;analysis</a:t>
              </a:r>
              <a:endParaRPr/>
            </a:p>
          </p:txBody>
        </p:sp>
      </p:grpSp>
      <p:sp>
        <p:nvSpPr>
          <p:cNvPr id="641" name="Google Shape;641;p35"/>
          <p:cNvSpPr txBox="1"/>
          <p:nvPr/>
        </p:nvSpPr>
        <p:spPr>
          <a:xfrm>
            <a:off x="6349273" y="3569550"/>
            <a:ext cx="2234458" cy="338554"/>
          </a:xfrm>
          <a:prstGeom prst="rect">
            <a:avLst/>
          </a:prstGeom>
          <a:solidFill>
            <a:srgbClr val="DDD9C3"/>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Verification/Assessment </a:t>
            </a:r>
            <a:endParaRPr/>
          </a:p>
        </p:txBody>
      </p:sp>
      <p:sp>
        <p:nvSpPr>
          <p:cNvPr id="642" name="Google Shape;642;p35"/>
          <p:cNvSpPr/>
          <p:nvPr/>
        </p:nvSpPr>
        <p:spPr>
          <a:xfrm>
            <a:off x="2306787" y="4107895"/>
            <a:ext cx="249285" cy="12841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43" name="Google Shape;643;p35"/>
          <p:cNvSpPr/>
          <p:nvPr/>
        </p:nvSpPr>
        <p:spPr>
          <a:xfrm rot="1397171">
            <a:off x="2357417" y="4172913"/>
            <a:ext cx="301072" cy="239287"/>
          </a:xfrm>
          <a:prstGeom prst="chevron">
            <a:avLst>
              <a:gd name="adj" fmla="val 50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44" name="Google Shape;644;p35"/>
          <p:cNvSpPr/>
          <p:nvPr/>
        </p:nvSpPr>
        <p:spPr>
          <a:xfrm rot="1397171">
            <a:off x="5891042" y="5987427"/>
            <a:ext cx="301072" cy="239287"/>
          </a:xfrm>
          <a:prstGeom prst="chevron">
            <a:avLst>
              <a:gd name="adj" fmla="val 50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45" name="Google Shape;645;p35"/>
          <p:cNvSpPr/>
          <p:nvPr/>
        </p:nvSpPr>
        <p:spPr>
          <a:xfrm rot="-3732423">
            <a:off x="8402224" y="3961848"/>
            <a:ext cx="301072" cy="239287"/>
          </a:xfrm>
          <a:prstGeom prst="chevron">
            <a:avLst>
              <a:gd name="adj" fmla="val 50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3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46</a:t>
            </a:fld>
            <a:endParaRPr sz="1800">
              <a:solidFill>
                <a:schemeClr val="dk1"/>
              </a:solidFill>
              <a:latin typeface="Calibri"/>
              <a:ea typeface="Calibri"/>
              <a:cs typeface="Calibri"/>
              <a:sym typeface="Calibri"/>
            </a:endParaRPr>
          </a:p>
        </p:txBody>
      </p:sp>
      <p:pic>
        <p:nvPicPr>
          <p:cNvPr id="651" name="Google Shape;651;p36" descr="JCSDA_transp.png"/>
          <p:cNvPicPr preferRelativeResize="0"/>
          <p:nvPr/>
        </p:nvPicPr>
        <p:blipFill rotWithShape="1">
          <a:blip r:embed="rId3">
            <a:alphaModFix/>
          </a:blip>
          <a:srcRect/>
          <a:stretch/>
        </p:blipFill>
        <p:spPr>
          <a:xfrm>
            <a:off x="7924800" y="0"/>
            <a:ext cx="1143000" cy="1143000"/>
          </a:xfrm>
          <a:prstGeom prst="rect">
            <a:avLst/>
          </a:prstGeom>
          <a:noFill/>
          <a:ln>
            <a:noFill/>
          </a:ln>
          <a:effectLst>
            <a:outerShdw blurRad="50800" dist="203200" dir="8100000" algn="tr" rotWithShape="0">
              <a:srgbClr val="000000">
                <a:alpha val="40000"/>
              </a:srgbClr>
            </a:outerShdw>
          </a:effectLst>
        </p:spPr>
      </p:pic>
      <p:sp>
        <p:nvSpPr>
          <p:cNvPr id="652" name="Google Shape;652;p36"/>
          <p:cNvSpPr txBox="1"/>
          <p:nvPr/>
        </p:nvSpPr>
        <p:spPr>
          <a:xfrm>
            <a:off x="479245" y="5581500"/>
            <a:ext cx="107593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2"/>
                </a:solidFill>
                <a:latin typeface="Calibri"/>
                <a:ea typeface="Calibri"/>
                <a:cs typeface="Calibri"/>
                <a:sym typeface="Calibri"/>
              </a:rPr>
              <a:t>pass QC check</a:t>
            </a:r>
            <a:endParaRPr/>
          </a:p>
        </p:txBody>
      </p:sp>
      <p:cxnSp>
        <p:nvCxnSpPr>
          <p:cNvPr id="653" name="Google Shape;653;p36"/>
          <p:cNvCxnSpPr/>
          <p:nvPr/>
        </p:nvCxnSpPr>
        <p:spPr>
          <a:xfrm rot="-5400000" flipH="1">
            <a:off x="328119" y="5550948"/>
            <a:ext cx="286200" cy="107400"/>
          </a:xfrm>
          <a:prstGeom prst="bentConnector2">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sp>
        <p:nvSpPr>
          <p:cNvPr id="654" name="Google Shape;654;p36"/>
          <p:cNvSpPr txBox="1"/>
          <p:nvPr/>
        </p:nvSpPr>
        <p:spPr>
          <a:xfrm>
            <a:off x="2507047" y="5512580"/>
            <a:ext cx="125863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2"/>
                </a:solidFill>
                <a:latin typeface="Calibri"/>
                <a:ea typeface="Calibri"/>
                <a:cs typeface="Calibri"/>
                <a:sym typeface="Calibri"/>
              </a:rPr>
              <a:t>QC dependent on surface sensitive Tbs</a:t>
            </a:r>
            <a:endParaRPr sz="1200">
              <a:solidFill>
                <a:schemeClr val="dk2"/>
              </a:solidFill>
              <a:latin typeface="Calibri"/>
              <a:ea typeface="Calibri"/>
              <a:cs typeface="Calibri"/>
              <a:sym typeface="Calibri"/>
            </a:endParaRPr>
          </a:p>
        </p:txBody>
      </p:sp>
      <p:cxnSp>
        <p:nvCxnSpPr>
          <p:cNvPr id="655" name="Google Shape;655;p36"/>
          <p:cNvCxnSpPr/>
          <p:nvPr/>
        </p:nvCxnSpPr>
        <p:spPr>
          <a:xfrm rot="-5400000" flipH="1">
            <a:off x="2365066" y="5555180"/>
            <a:ext cx="286200" cy="107400"/>
          </a:xfrm>
          <a:prstGeom prst="bentConnector2">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grpSp>
        <p:nvGrpSpPr>
          <p:cNvPr id="656" name="Google Shape;656;p36"/>
          <p:cNvGrpSpPr/>
          <p:nvPr/>
        </p:nvGrpSpPr>
        <p:grpSpPr>
          <a:xfrm>
            <a:off x="178250" y="2268061"/>
            <a:ext cx="4098782" cy="3200329"/>
            <a:chOff x="5559552" y="1349038"/>
            <a:chExt cx="3511304" cy="2415578"/>
          </a:xfrm>
        </p:grpSpPr>
        <p:pic>
          <p:nvPicPr>
            <p:cNvPr id="657" name="Google Shape;657;p36"/>
            <p:cNvPicPr preferRelativeResize="0"/>
            <p:nvPr/>
          </p:nvPicPr>
          <p:blipFill rotWithShape="1">
            <a:blip r:embed="rId4">
              <a:alphaModFix/>
            </a:blip>
            <a:srcRect l="12727" t="24464" r="14025" b="6249"/>
            <a:stretch/>
          </p:blipFill>
          <p:spPr>
            <a:xfrm>
              <a:off x="5559552" y="1349038"/>
              <a:ext cx="3511304" cy="2415578"/>
            </a:xfrm>
            <a:prstGeom prst="rect">
              <a:avLst/>
            </a:prstGeom>
            <a:noFill/>
            <a:ln>
              <a:noFill/>
            </a:ln>
          </p:spPr>
        </p:pic>
        <p:sp>
          <p:nvSpPr>
            <p:cNvPr id="658" name="Google Shape;658;p36"/>
            <p:cNvSpPr/>
            <p:nvPr/>
          </p:nvSpPr>
          <p:spPr>
            <a:xfrm>
              <a:off x="6739128" y="3172968"/>
              <a:ext cx="1024128" cy="15544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sp>
        <p:nvSpPr>
          <p:cNvPr id="659" name="Google Shape;659;p36"/>
          <p:cNvSpPr txBox="1"/>
          <p:nvPr/>
        </p:nvSpPr>
        <p:spPr>
          <a:xfrm>
            <a:off x="817298" y="1636485"/>
            <a:ext cx="299008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2"/>
                </a:solidFill>
                <a:latin typeface="Calibri"/>
                <a:ea typeface="Calibri"/>
                <a:cs typeface="Calibri"/>
                <a:sym typeface="Calibri"/>
              </a:rPr>
              <a:t>Current GSI QC flags applied to ATMS channel 3 (50.3GHz)</a:t>
            </a:r>
            <a:endParaRPr/>
          </a:p>
        </p:txBody>
      </p:sp>
      <p:sp>
        <p:nvSpPr>
          <p:cNvPr id="660" name="Google Shape;660;p36"/>
          <p:cNvSpPr txBox="1">
            <a:spLocks noGrp="1"/>
          </p:cNvSpPr>
          <p:nvPr>
            <p:ph type="title"/>
          </p:nvPr>
        </p:nvSpPr>
        <p:spPr>
          <a:xfrm>
            <a:off x="457200" y="13374"/>
            <a:ext cx="755609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200"/>
              <a:buFont typeface="Calibri"/>
              <a:buNone/>
            </a:pPr>
            <a:r>
              <a:rPr lang="en-US" sz="3200"/>
              <a:t>Improving use of observations</a:t>
            </a:r>
            <a:endParaRPr/>
          </a:p>
        </p:txBody>
      </p:sp>
      <p:pic>
        <p:nvPicPr>
          <p:cNvPr id="661" name="Google Shape;661;p36"/>
          <p:cNvPicPr preferRelativeResize="0"/>
          <p:nvPr/>
        </p:nvPicPr>
        <p:blipFill rotWithShape="1">
          <a:blip r:embed="rId5">
            <a:alphaModFix/>
          </a:blip>
          <a:srcRect l="7491" t="52537" r="7613" b="6754"/>
          <a:stretch/>
        </p:blipFill>
        <p:spPr>
          <a:xfrm>
            <a:off x="4234480" y="2366924"/>
            <a:ext cx="4833320" cy="2317609"/>
          </a:xfrm>
          <a:prstGeom prst="rect">
            <a:avLst/>
          </a:prstGeom>
          <a:noFill/>
          <a:ln>
            <a:noFill/>
          </a:ln>
        </p:spPr>
      </p:pic>
      <p:sp>
        <p:nvSpPr>
          <p:cNvPr id="662" name="Google Shape;662;p36"/>
          <p:cNvSpPr txBox="1"/>
          <p:nvPr/>
        </p:nvSpPr>
        <p:spPr>
          <a:xfrm>
            <a:off x="4809203" y="4824548"/>
            <a:ext cx="3726426"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 more realistic background, QC and an improved DA algorithm -&gt; Increase the use of satellite data in operations (green)</a:t>
            </a:r>
            <a:endParaRPr/>
          </a:p>
        </p:txBody>
      </p:sp>
      <p:sp>
        <p:nvSpPr>
          <p:cNvPr id="663" name="Google Shape;663;p36"/>
          <p:cNvSpPr txBox="1"/>
          <p:nvPr/>
        </p:nvSpPr>
        <p:spPr>
          <a:xfrm rot="-5400000">
            <a:off x="3561635" y="3244333"/>
            <a:ext cx="134568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Obs number</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
          <p:cNvSpPr txBox="1">
            <a:spLocks noGrp="1"/>
          </p:cNvSpPr>
          <p:nvPr>
            <p:ph type="title"/>
          </p:nvPr>
        </p:nvSpPr>
        <p:spPr>
          <a:xfrm>
            <a:off x="457200" y="13374"/>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4000"/>
              <a:buFont typeface="Calibri"/>
              <a:buNone/>
            </a:pPr>
            <a:r>
              <a:rPr lang="en-US"/>
              <a:t>Outline</a:t>
            </a:r>
            <a:endParaRPr/>
          </a:p>
        </p:txBody>
      </p:sp>
      <p:sp>
        <p:nvSpPr>
          <p:cNvPr id="162" name="Google Shape;162;p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lnSpcReduction="10000"/>
          </a:bodyPr>
          <a:lstStyle/>
          <a:p>
            <a:pPr marL="342900" lvl="0" indent="-342900" algn="l" rtl="0">
              <a:spcBef>
                <a:spcPts val="0"/>
              </a:spcBef>
              <a:spcAft>
                <a:spcPts val="0"/>
              </a:spcAft>
              <a:buClr>
                <a:schemeClr val="bg1">
                  <a:lumMod val="65000"/>
                </a:schemeClr>
              </a:buClr>
              <a:buSzPts val="3200"/>
              <a:buChar char="•"/>
            </a:pPr>
            <a:r>
              <a:rPr lang="en-US">
                <a:solidFill>
                  <a:schemeClr val="bg1">
                    <a:lumMod val="75000"/>
                  </a:schemeClr>
                </a:solidFill>
              </a:rPr>
              <a:t>Numerical Weather Prediction</a:t>
            </a:r>
          </a:p>
          <a:p>
            <a:pPr marL="342900" lvl="0" indent="-342900" algn="l" rtl="0">
              <a:spcBef>
                <a:spcPts val="0"/>
              </a:spcBef>
              <a:spcAft>
                <a:spcPts val="0"/>
              </a:spcAft>
              <a:buClr>
                <a:schemeClr val="bg1">
                  <a:lumMod val="65000"/>
                </a:schemeClr>
              </a:buClr>
              <a:buSzPts val="3200"/>
              <a:buChar char="•"/>
            </a:pPr>
            <a:r>
              <a:rPr lang="en-US">
                <a:solidFill>
                  <a:schemeClr val="bg1">
                    <a:lumMod val="75000"/>
                  </a:schemeClr>
                </a:solidFill>
              </a:rPr>
              <a:t>Observations</a:t>
            </a:r>
            <a:endParaRPr>
              <a:solidFill>
                <a:schemeClr val="bg1">
                  <a:lumMod val="75000"/>
                </a:schemeClr>
              </a:solidFill>
            </a:endParaRPr>
          </a:p>
          <a:p>
            <a:pPr marL="342900" lvl="0" indent="-342900" algn="l" rtl="0">
              <a:spcBef>
                <a:spcPts val="640"/>
              </a:spcBef>
              <a:spcAft>
                <a:spcPts val="0"/>
              </a:spcAft>
              <a:buClr>
                <a:schemeClr val="bg1">
                  <a:lumMod val="65000"/>
                </a:schemeClr>
              </a:buClr>
              <a:buSzPts val="3200"/>
              <a:buChar char="•"/>
            </a:pPr>
            <a:r>
              <a:rPr lang="en-US">
                <a:solidFill>
                  <a:schemeClr val="bg1">
                    <a:lumMod val="75000"/>
                  </a:schemeClr>
                </a:solidFill>
              </a:rPr>
              <a:t>Models</a:t>
            </a:r>
            <a:endParaRPr>
              <a:solidFill>
                <a:schemeClr val="bg1">
                  <a:lumMod val="75000"/>
                </a:schemeClr>
              </a:solidFill>
            </a:endParaRPr>
          </a:p>
          <a:p>
            <a:pPr marL="342900" lvl="0" indent="-342900" algn="l" rtl="0">
              <a:spcBef>
                <a:spcPts val="640"/>
              </a:spcBef>
              <a:spcAft>
                <a:spcPts val="0"/>
              </a:spcAft>
              <a:buClr>
                <a:schemeClr val="bg1">
                  <a:lumMod val="65000"/>
                </a:schemeClr>
              </a:buClr>
              <a:buSzPts val="3200"/>
              <a:buChar char="•"/>
            </a:pPr>
            <a:r>
              <a:rPr lang="en-US">
                <a:solidFill>
                  <a:schemeClr val="bg1">
                    <a:lumMod val="75000"/>
                  </a:schemeClr>
                </a:solidFill>
              </a:rPr>
              <a:t>Data assimilation methods explained using Bayes Theorem</a:t>
            </a:r>
            <a:endParaRPr>
              <a:solidFill>
                <a:schemeClr val="bg1">
                  <a:lumMod val="75000"/>
                </a:schemeClr>
              </a:solidFill>
            </a:endParaRPr>
          </a:p>
          <a:p>
            <a:pPr marL="342900" lvl="0" indent="-342900" algn="l" rtl="0">
              <a:spcBef>
                <a:spcPts val="640"/>
              </a:spcBef>
              <a:spcAft>
                <a:spcPts val="0"/>
              </a:spcAft>
              <a:buClr>
                <a:schemeClr val="bg1">
                  <a:lumMod val="65000"/>
                </a:schemeClr>
              </a:buClr>
              <a:buSzPts val="3200"/>
              <a:buChar char="•"/>
            </a:pPr>
            <a:r>
              <a:rPr lang="en-US">
                <a:solidFill>
                  <a:schemeClr val="bg1">
                    <a:lumMod val="75000"/>
                  </a:schemeClr>
                </a:solidFill>
              </a:rPr>
              <a:t>Components of data assimilation system</a:t>
            </a:r>
            <a:endParaRPr>
              <a:solidFill>
                <a:schemeClr val="bg1">
                  <a:lumMod val="75000"/>
                </a:schemeClr>
              </a:solidFill>
            </a:endParaRPr>
          </a:p>
          <a:p>
            <a:pPr marL="342900" lvl="0" indent="-342900" algn="l" rtl="0">
              <a:spcBef>
                <a:spcPts val="640"/>
              </a:spcBef>
              <a:spcAft>
                <a:spcPts val="0"/>
              </a:spcAft>
              <a:buClr>
                <a:schemeClr val="tx1"/>
              </a:buClr>
              <a:buSzPts val="3200"/>
              <a:buChar char="•"/>
            </a:pPr>
            <a:r>
              <a:rPr lang="en-US">
                <a:solidFill>
                  <a:schemeClr val="tx1"/>
                </a:solidFill>
              </a:rPr>
              <a:t>JEDI data assimilation system (used in the hands-on session)</a:t>
            </a:r>
          </a:p>
          <a:p>
            <a:pPr marL="342900" lvl="0" indent="-342900" algn="l" rtl="0">
              <a:spcBef>
                <a:spcPts val="640"/>
              </a:spcBef>
              <a:spcAft>
                <a:spcPts val="0"/>
              </a:spcAft>
              <a:buClr>
                <a:schemeClr val="bg1">
                  <a:lumMod val="65000"/>
                </a:schemeClr>
              </a:buClr>
              <a:buSzPts val="3200"/>
              <a:buChar char="•"/>
            </a:pPr>
            <a:r>
              <a:rPr lang="en-US">
                <a:solidFill>
                  <a:schemeClr val="bg1">
                    <a:lumMod val="75000"/>
                  </a:schemeClr>
                </a:solidFill>
              </a:rPr>
              <a:t>GNSS Radio Occultation assimilation</a:t>
            </a:r>
            <a:endParaRPr>
              <a:solidFill>
                <a:schemeClr val="bg1">
                  <a:lumMod val="75000"/>
                </a:schemeClr>
              </a:solidFill>
            </a:endParaRPr>
          </a:p>
        </p:txBody>
      </p:sp>
      <p:pic>
        <p:nvPicPr>
          <p:cNvPr id="163" name="Google Shape;163;p2" descr="JCSDA_transp.png"/>
          <p:cNvPicPr preferRelativeResize="0"/>
          <p:nvPr/>
        </p:nvPicPr>
        <p:blipFill rotWithShape="1">
          <a:blip r:embed="rId3">
            <a:alphaModFix/>
          </a:blip>
          <a:srcRect/>
          <a:stretch/>
        </p:blipFill>
        <p:spPr>
          <a:xfrm>
            <a:off x="7924800" y="0"/>
            <a:ext cx="1143000" cy="1143000"/>
          </a:xfrm>
          <a:prstGeom prst="rect">
            <a:avLst/>
          </a:prstGeom>
          <a:noFill/>
          <a:ln>
            <a:noFill/>
          </a:ln>
          <a:effectLst>
            <a:outerShdw blurRad="50800" dist="203200" dir="8100000" algn="tr" rotWithShape="0">
              <a:srgbClr val="000000">
                <a:alpha val="40000"/>
              </a:srgbClr>
            </a:outerShdw>
          </a:effectLst>
        </p:spPr>
      </p:pic>
    </p:spTree>
    <p:extLst>
      <p:ext uri="{BB962C8B-B14F-4D97-AF65-F5344CB8AC3E}">
        <p14:creationId xmlns:p14="http://schemas.microsoft.com/office/powerpoint/2010/main" val="35917980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9"/>
          <p:cNvSpPr txBox="1"/>
          <p:nvPr/>
        </p:nvSpPr>
        <p:spPr>
          <a:xfrm>
            <a:off x="508796" y="1083912"/>
            <a:ext cx="7624793" cy="415458"/>
          </a:xfrm>
          <a:prstGeom prst="rect">
            <a:avLst/>
          </a:prstGeom>
          <a:noFill/>
          <a:ln>
            <a:noFill/>
          </a:ln>
        </p:spPr>
        <p:txBody>
          <a:bodyPr spcFirstLastPara="1" wrap="square" lIns="91425" tIns="45700" rIns="91425" bIns="45700" anchor="t" anchorCtr="0">
            <a:spAutoFit/>
          </a:bodyPr>
          <a:lstStyle/>
          <a:p>
            <a:r>
              <a:rPr lang="en-US" sz="2100" b="1">
                <a:solidFill>
                  <a:schemeClr val="lt1"/>
                </a:solidFill>
              </a:rPr>
              <a:t>Definitions</a:t>
            </a:r>
            <a:endParaRPr sz="1800"/>
          </a:p>
        </p:txBody>
      </p:sp>
      <p:grpSp>
        <p:nvGrpSpPr>
          <p:cNvPr id="92" name="Group 91">
            <a:extLst>
              <a:ext uri="{FF2B5EF4-FFF2-40B4-BE49-F238E27FC236}">
                <a16:creationId xmlns:a16="http://schemas.microsoft.com/office/drawing/2014/main" id="{131313BC-0F21-8D42-9D03-DD241756994A}"/>
              </a:ext>
            </a:extLst>
          </p:cNvPr>
          <p:cNvGrpSpPr/>
          <p:nvPr/>
        </p:nvGrpSpPr>
        <p:grpSpPr>
          <a:xfrm>
            <a:off x="2091017" y="2919854"/>
            <a:ext cx="1880931" cy="2555417"/>
            <a:chOff x="2788023" y="2158293"/>
            <a:chExt cx="2507908" cy="3407222"/>
          </a:xfrm>
        </p:grpSpPr>
        <p:sp>
          <p:nvSpPr>
            <p:cNvPr id="17" name="Oval 16">
              <a:extLst>
                <a:ext uri="{FF2B5EF4-FFF2-40B4-BE49-F238E27FC236}">
                  <a16:creationId xmlns:a16="http://schemas.microsoft.com/office/drawing/2014/main" id="{EA77E6F3-9D82-5B41-A39A-2523429DF7DE}"/>
                </a:ext>
              </a:extLst>
            </p:cNvPr>
            <p:cNvSpPr/>
            <p:nvPr/>
          </p:nvSpPr>
          <p:spPr>
            <a:xfrm>
              <a:off x="3514165" y="2158293"/>
              <a:ext cx="1057835" cy="710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GFS</a:t>
              </a:r>
            </a:p>
          </p:txBody>
        </p:sp>
        <p:sp>
          <p:nvSpPr>
            <p:cNvPr id="18" name="Oval 17">
              <a:extLst>
                <a:ext uri="{FF2B5EF4-FFF2-40B4-BE49-F238E27FC236}">
                  <a16:creationId xmlns:a16="http://schemas.microsoft.com/office/drawing/2014/main" id="{725E54AB-134C-3049-B108-77B966249729}"/>
                </a:ext>
              </a:extLst>
            </p:cNvPr>
            <p:cNvSpPr/>
            <p:nvPr/>
          </p:nvSpPr>
          <p:spPr>
            <a:xfrm>
              <a:off x="3074894" y="2631538"/>
              <a:ext cx="1057835" cy="710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SAR</a:t>
              </a:r>
            </a:p>
          </p:txBody>
        </p:sp>
        <p:sp>
          <p:nvSpPr>
            <p:cNvPr id="19" name="Oval 18">
              <a:extLst>
                <a:ext uri="{FF2B5EF4-FFF2-40B4-BE49-F238E27FC236}">
                  <a16:creationId xmlns:a16="http://schemas.microsoft.com/office/drawing/2014/main" id="{71BB43D5-0212-964C-BD9D-9AE1A075F4CF}"/>
                </a:ext>
              </a:extLst>
            </p:cNvPr>
            <p:cNvSpPr/>
            <p:nvPr/>
          </p:nvSpPr>
          <p:spPr>
            <a:xfrm>
              <a:off x="2949389" y="3259384"/>
              <a:ext cx="1057835" cy="710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HAFS</a:t>
              </a:r>
            </a:p>
          </p:txBody>
        </p:sp>
        <p:sp>
          <p:nvSpPr>
            <p:cNvPr id="20" name="Oval 19">
              <a:extLst>
                <a:ext uri="{FF2B5EF4-FFF2-40B4-BE49-F238E27FC236}">
                  <a16:creationId xmlns:a16="http://schemas.microsoft.com/office/drawing/2014/main" id="{3A1EB24E-8506-E948-B90A-75730936DE1C}"/>
                </a:ext>
              </a:extLst>
            </p:cNvPr>
            <p:cNvSpPr/>
            <p:nvPr/>
          </p:nvSpPr>
          <p:spPr>
            <a:xfrm>
              <a:off x="2788023" y="3859306"/>
              <a:ext cx="1344706" cy="710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MOM6</a:t>
              </a:r>
            </a:p>
          </p:txBody>
        </p:sp>
        <p:sp>
          <p:nvSpPr>
            <p:cNvPr id="21" name="Oval 20">
              <a:extLst>
                <a:ext uri="{FF2B5EF4-FFF2-40B4-BE49-F238E27FC236}">
                  <a16:creationId xmlns:a16="http://schemas.microsoft.com/office/drawing/2014/main" id="{7361CD81-A93F-5540-82E9-AD18BF53AFB7}"/>
                </a:ext>
              </a:extLst>
            </p:cNvPr>
            <p:cNvSpPr/>
            <p:nvPr/>
          </p:nvSpPr>
          <p:spPr>
            <a:xfrm>
              <a:off x="3332661" y="4472347"/>
              <a:ext cx="1102659" cy="710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CICE5</a:t>
              </a:r>
            </a:p>
          </p:txBody>
        </p:sp>
        <p:sp>
          <p:nvSpPr>
            <p:cNvPr id="22" name="Oval 21">
              <a:extLst>
                <a:ext uri="{FF2B5EF4-FFF2-40B4-BE49-F238E27FC236}">
                  <a16:creationId xmlns:a16="http://schemas.microsoft.com/office/drawing/2014/main" id="{2CF22A1D-97F2-914B-986E-F35DB1140681}"/>
                </a:ext>
              </a:extLst>
            </p:cNvPr>
            <p:cNvSpPr/>
            <p:nvPr/>
          </p:nvSpPr>
          <p:spPr>
            <a:xfrm>
              <a:off x="3964637" y="4855102"/>
              <a:ext cx="1201270" cy="710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WW3</a:t>
              </a:r>
            </a:p>
          </p:txBody>
        </p:sp>
        <p:cxnSp>
          <p:nvCxnSpPr>
            <p:cNvPr id="15" name="Straight Connector 14">
              <a:extLst>
                <a:ext uri="{FF2B5EF4-FFF2-40B4-BE49-F238E27FC236}">
                  <a16:creationId xmlns:a16="http://schemas.microsoft.com/office/drawing/2014/main" id="{954724A9-1299-CF43-BDE1-06F753EA01D7}"/>
                </a:ext>
              </a:extLst>
            </p:cNvPr>
            <p:cNvCxnSpPr>
              <a:cxnSpLocks/>
              <a:stCxn id="4" idx="1"/>
              <a:endCxn id="17" idx="5"/>
            </p:cNvCxnSpPr>
            <p:nvPr/>
          </p:nvCxnSpPr>
          <p:spPr>
            <a:xfrm flipH="1" flipV="1">
              <a:off x="4417084" y="2764669"/>
              <a:ext cx="708071" cy="65715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0CC0C78-A7E7-574D-AE6B-03B59C37E677}"/>
                </a:ext>
              </a:extLst>
            </p:cNvPr>
            <p:cNvCxnSpPr>
              <a:cxnSpLocks/>
            </p:cNvCxnSpPr>
            <p:nvPr/>
          </p:nvCxnSpPr>
          <p:spPr>
            <a:xfrm flipH="1" flipV="1">
              <a:off x="4091719" y="3131379"/>
              <a:ext cx="901621" cy="40183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182741D-6CCD-7544-A0BC-307B0F11BA4E}"/>
                </a:ext>
              </a:extLst>
            </p:cNvPr>
            <p:cNvCxnSpPr>
              <a:cxnSpLocks/>
              <a:endCxn id="19" idx="6"/>
            </p:cNvCxnSpPr>
            <p:nvPr/>
          </p:nvCxnSpPr>
          <p:spPr>
            <a:xfrm flipH="1" flipV="1">
              <a:off x="4007224" y="3614591"/>
              <a:ext cx="860611" cy="14971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1C51BD3-AF3D-0B41-A6F8-DA6F7C344346}"/>
                </a:ext>
              </a:extLst>
            </p:cNvPr>
            <p:cNvCxnSpPr>
              <a:cxnSpLocks/>
              <a:endCxn id="20" idx="6"/>
            </p:cNvCxnSpPr>
            <p:nvPr/>
          </p:nvCxnSpPr>
          <p:spPr>
            <a:xfrm flipH="1">
              <a:off x="4132729" y="4063837"/>
              <a:ext cx="741757" cy="15067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CF62621-06FB-6E4D-B5B1-D548E8914C4F}"/>
                </a:ext>
              </a:extLst>
            </p:cNvPr>
            <p:cNvCxnSpPr>
              <a:cxnSpLocks/>
              <a:endCxn id="21" idx="7"/>
            </p:cNvCxnSpPr>
            <p:nvPr/>
          </p:nvCxnSpPr>
          <p:spPr>
            <a:xfrm flipH="1">
              <a:off x="4273839" y="4298155"/>
              <a:ext cx="755361" cy="27823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44169FA-F1FE-0947-9D79-F5ADD4F1070C}"/>
                </a:ext>
              </a:extLst>
            </p:cNvPr>
            <p:cNvCxnSpPr>
              <a:cxnSpLocks/>
            </p:cNvCxnSpPr>
            <p:nvPr/>
          </p:nvCxnSpPr>
          <p:spPr>
            <a:xfrm flipH="1">
              <a:off x="4825516" y="4526473"/>
              <a:ext cx="470415" cy="50357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238C1526-0650-E24A-A8D6-C6A866CA9E36}"/>
              </a:ext>
            </a:extLst>
          </p:cNvPr>
          <p:cNvGrpSpPr/>
          <p:nvPr/>
        </p:nvGrpSpPr>
        <p:grpSpPr>
          <a:xfrm>
            <a:off x="1152103" y="4723742"/>
            <a:ext cx="4004890" cy="999827"/>
            <a:chOff x="1536137" y="4563477"/>
            <a:chExt cx="5339853" cy="1333103"/>
          </a:xfrm>
        </p:grpSpPr>
        <p:cxnSp>
          <p:nvCxnSpPr>
            <p:cNvPr id="53" name="Straight Connector 52">
              <a:extLst>
                <a:ext uri="{FF2B5EF4-FFF2-40B4-BE49-F238E27FC236}">
                  <a16:creationId xmlns:a16="http://schemas.microsoft.com/office/drawing/2014/main" id="{70240B46-D8B6-274A-9A0F-EFB81B38FE8C}"/>
                </a:ext>
              </a:extLst>
            </p:cNvPr>
            <p:cNvCxnSpPr>
              <a:cxnSpLocks/>
            </p:cNvCxnSpPr>
            <p:nvPr/>
          </p:nvCxnSpPr>
          <p:spPr>
            <a:xfrm flipH="1">
              <a:off x="5455094" y="4607859"/>
              <a:ext cx="128481" cy="66463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AA10892-06D5-EC45-96EE-C72BB4E64EC7}"/>
                </a:ext>
              </a:extLst>
            </p:cNvPr>
            <p:cNvCxnSpPr>
              <a:cxnSpLocks/>
            </p:cNvCxnSpPr>
            <p:nvPr/>
          </p:nvCxnSpPr>
          <p:spPr>
            <a:xfrm>
              <a:off x="6052999" y="4576385"/>
              <a:ext cx="173374" cy="69611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2D0EEF5F-F15F-F848-90BE-A7379A1C67DD}"/>
                </a:ext>
              </a:extLst>
            </p:cNvPr>
            <p:cNvSpPr/>
            <p:nvPr/>
          </p:nvSpPr>
          <p:spPr>
            <a:xfrm>
              <a:off x="4742327" y="5181192"/>
              <a:ext cx="1120588" cy="710413"/>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NWM</a:t>
              </a:r>
            </a:p>
          </p:txBody>
        </p:sp>
        <p:sp>
          <p:nvSpPr>
            <p:cNvPr id="27" name="Oval 26">
              <a:extLst>
                <a:ext uri="{FF2B5EF4-FFF2-40B4-BE49-F238E27FC236}">
                  <a16:creationId xmlns:a16="http://schemas.microsoft.com/office/drawing/2014/main" id="{7B24F8C6-362D-494F-818A-9A8CA614C401}"/>
                </a:ext>
              </a:extLst>
            </p:cNvPr>
            <p:cNvSpPr/>
            <p:nvPr/>
          </p:nvSpPr>
          <p:spPr>
            <a:xfrm>
              <a:off x="5701614" y="5186167"/>
              <a:ext cx="1174376" cy="710413"/>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RTMA</a:t>
              </a:r>
            </a:p>
          </p:txBody>
        </p:sp>
        <p:sp>
          <p:nvSpPr>
            <p:cNvPr id="91" name="TextBox 90">
              <a:extLst>
                <a:ext uri="{FF2B5EF4-FFF2-40B4-BE49-F238E27FC236}">
                  <a16:creationId xmlns:a16="http://schemas.microsoft.com/office/drawing/2014/main" id="{3FE15915-C4B4-2842-A6C6-524BA9A8939D}"/>
                </a:ext>
              </a:extLst>
            </p:cNvPr>
            <p:cNvSpPr txBox="1"/>
            <p:nvPr/>
          </p:nvSpPr>
          <p:spPr>
            <a:xfrm>
              <a:off x="1536137" y="4563477"/>
              <a:ext cx="1049860" cy="451405"/>
            </a:xfrm>
            <a:prstGeom prst="rect">
              <a:avLst/>
            </a:prstGeom>
            <a:noFill/>
          </p:spPr>
          <p:txBody>
            <a:bodyPr wrap="none" rtlCol="0">
              <a:spAutoFit/>
            </a:bodyPr>
            <a:lstStyle/>
            <a:p>
              <a:r>
                <a:rPr lang="en-US" sz="1600" b="1" dirty="0">
                  <a:solidFill>
                    <a:schemeClr val="accent1"/>
                  </a:solidFill>
                </a:rPr>
                <a:t>NOAA</a:t>
              </a:r>
            </a:p>
          </p:txBody>
        </p:sp>
      </p:grpSp>
      <p:grpSp>
        <p:nvGrpSpPr>
          <p:cNvPr id="100" name="Group 99">
            <a:extLst>
              <a:ext uri="{FF2B5EF4-FFF2-40B4-BE49-F238E27FC236}">
                <a16:creationId xmlns:a16="http://schemas.microsoft.com/office/drawing/2014/main" id="{6FD60855-0AAD-8146-9413-0FF43F3FCB82}"/>
              </a:ext>
            </a:extLst>
          </p:cNvPr>
          <p:cNvGrpSpPr/>
          <p:nvPr/>
        </p:nvGrpSpPr>
        <p:grpSpPr>
          <a:xfrm>
            <a:off x="4935013" y="3735446"/>
            <a:ext cx="2744776" cy="532810"/>
            <a:chOff x="6580018" y="3245749"/>
            <a:chExt cx="3829334" cy="710413"/>
          </a:xfrm>
        </p:grpSpPr>
        <p:sp>
          <p:nvSpPr>
            <p:cNvPr id="32" name="Oval 31">
              <a:extLst>
                <a:ext uri="{FF2B5EF4-FFF2-40B4-BE49-F238E27FC236}">
                  <a16:creationId xmlns:a16="http://schemas.microsoft.com/office/drawing/2014/main" id="{54045453-1FB9-D944-8D61-A6DC9A3F3AE3}"/>
                </a:ext>
              </a:extLst>
            </p:cNvPr>
            <p:cNvSpPr/>
            <p:nvPr/>
          </p:nvSpPr>
          <p:spPr>
            <a:xfrm>
              <a:off x="7218797" y="3245749"/>
              <a:ext cx="1643250" cy="71041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NEPTUNE</a:t>
              </a:r>
            </a:p>
          </p:txBody>
        </p:sp>
        <p:cxnSp>
          <p:nvCxnSpPr>
            <p:cNvPr id="70" name="Straight Connector 69">
              <a:extLst>
                <a:ext uri="{FF2B5EF4-FFF2-40B4-BE49-F238E27FC236}">
                  <a16:creationId xmlns:a16="http://schemas.microsoft.com/office/drawing/2014/main" id="{C7075824-B23F-5F40-93F7-72AC4515D657}"/>
                </a:ext>
              </a:extLst>
            </p:cNvPr>
            <p:cNvCxnSpPr>
              <a:cxnSpLocks/>
              <a:endCxn id="32" idx="2"/>
            </p:cNvCxnSpPr>
            <p:nvPr/>
          </p:nvCxnSpPr>
          <p:spPr>
            <a:xfrm flipV="1">
              <a:off x="6580018" y="3600955"/>
              <a:ext cx="638779" cy="6350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79B40094-2951-0D4C-B144-DD59382DEF10}"/>
                </a:ext>
              </a:extLst>
            </p:cNvPr>
            <p:cNvSpPr txBox="1"/>
            <p:nvPr/>
          </p:nvSpPr>
          <p:spPr>
            <a:xfrm>
              <a:off x="9469614" y="3302384"/>
              <a:ext cx="939738" cy="451405"/>
            </a:xfrm>
            <a:prstGeom prst="rect">
              <a:avLst/>
            </a:prstGeom>
            <a:noFill/>
          </p:spPr>
          <p:txBody>
            <a:bodyPr wrap="none" rtlCol="0">
              <a:spAutoFit/>
            </a:bodyPr>
            <a:lstStyle/>
            <a:p>
              <a:r>
                <a:rPr lang="en-US" sz="1600" b="1" dirty="0">
                  <a:solidFill>
                    <a:srgbClr val="FFC000"/>
                  </a:solidFill>
                </a:rPr>
                <a:t>Navy</a:t>
              </a:r>
            </a:p>
          </p:txBody>
        </p:sp>
      </p:grpSp>
      <p:grpSp>
        <p:nvGrpSpPr>
          <p:cNvPr id="101" name="Group 100">
            <a:extLst>
              <a:ext uri="{FF2B5EF4-FFF2-40B4-BE49-F238E27FC236}">
                <a16:creationId xmlns:a16="http://schemas.microsoft.com/office/drawing/2014/main" id="{1EC4EF6B-BF4B-4146-A723-31D48103B934}"/>
              </a:ext>
            </a:extLst>
          </p:cNvPr>
          <p:cNvGrpSpPr/>
          <p:nvPr/>
        </p:nvGrpSpPr>
        <p:grpSpPr>
          <a:xfrm>
            <a:off x="4842768" y="3215324"/>
            <a:ext cx="2856896" cy="696926"/>
            <a:chOff x="6457022" y="2552253"/>
            <a:chExt cx="3809194" cy="929234"/>
          </a:xfrm>
        </p:grpSpPr>
        <p:sp>
          <p:nvSpPr>
            <p:cNvPr id="26" name="Oval 25">
              <a:extLst>
                <a:ext uri="{FF2B5EF4-FFF2-40B4-BE49-F238E27FC236}">
                  <a16:creationId xmlns:a16="http://schemas.microsoft.com/office/drawing/2014/main" id="{79263771-C15C-6744-8BC7-905ED72FB032}"/>
                </a:ext>
              </a:extLst>
            </p:cNvPr>
            <p:cNvSpPr/>
            <p:nvPr/>
          </p:nvSpPr>
          <p:spPr>
            <a:xfrm>
              <a:off x="7218798" y="2658873"/>
              <a:ext cx="1057835" cy="710413"/>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a:t>LFRic</a:t>
              </a:r>
              <a:endParaRPr lang="en-US" sz="1050" dirty="0"/>
            </a:p>
          </p:txBody>
        </p:sp>
        <p:cxnSp>
          <p:nvCxnSpPr>
            <p:cNvPr id="73" name="Straight Connector 72">
              <a:extLst>
                <a:ext uri="{FF2B5EF4-FFF2-40B4-BE49-F238E27FC236}">
                  <a16:creationId xmlns:a16="http://schemas.microsoft.com/office/drawing/2014/main" id="{E78CD395-42B9-8B4C-ADCA-7A295AB86550}"/>
                </a:ext>
              </a:extLst>
            </p:cNvPr>
            <p:cNvCxnSpPr>
              <a:cxnSpLocks/>
            </p:cNvCxnSpPr>
            <p:nvPr/>
          </p:nvCxnSpPr>
          <p:spPr>
            <a:xfrm flipV="1">
              <a:off x="6457022" y="3178203"/>
              <a:ext cx="840249" cy="303284"/>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6C9792D1-B3C8-C842-8D4D-069C53334C33}"/>
                </a:ext>
              </a:extLst>
            </p:cNvPr>
            <p:cNvSpPr txBox="1"/>
            <p:nvPr/>
          </p:nvSpPr>
          <p:spPr>
            <a:xfrm>
              <a:off x="8818811" y="2552253"/>
              <a:ext cx="1447405" cy="451405"/>
            </a:xfrm>
            <a:prstGeom prst="rect">
              <a:avLst/>
            </a:prstGeom>
            <a:noFill/>
          </p:spPr>
          <p:txBody>
            <a:bodyPr wrap="none" rtlCol="0">
              <a:spAutoFit/>
            </a:bodyPr>
            <a:lstStyle/>
            <a:p>
              <a:r>
                <a:rPr lang="en-US" sz="1600" b="1" dirty="0">
                  <a:solidFill>
                    <a:schemeClr val="accent6"/>
                  </a:solidFill>
                </a:rPr>
                <a:t>Air Force</a:t>
              </a:r>
            </a:p>
          </p:txBody>
        </p:sp>
      </p:grpSp>
      <p:grpSp>
        <p:nvGrpSpPr>
          <p:cNvPr id="102" name="Group 101">
            <a:extLst>
              <a:ext uri="{FF2B5EF4-FFF2-40B4-BE49-F238E27FC236}">
                <a16:creationId xmlns:a16="http://schemas.microsoft.com/office/drawing/2014/main" id="{96E98629-91A4-5D42-B9C0-147EABE7B52E}"/>
              </a:ext>
            </a:extLst>
          </p:cNvPr>
          <p:cNvGrpSpPr/>
          <p:nvPr/>
        </p:nvGrpSpPr>
        <p:grpSpPr>
          <a:xfrm>
            <a:off x="3166782" y="2189290"/>
            <a:ext cx="2873626" cy="1969475"/>
            <a:chOff x="4222377" y="1184208"/>
            <a:chExt cx="3831502" cy="2625967"/>
          </a:xfrm>
        </p:grpSpPr>
        <p:cxnSp>
          <p:nvCxnSpPr>
            <p:cNvPr id="77" name="Straight Connector 76">
              <a:extLst>
                <a:ext uri="{FF2B5EF4-FFF2-40B4-BE49-F238E27FC236}">
                  <a16:creationId xmlns:a16="http://schemas.microsoft.com/office/drawing/2014/main" id="{1CD13F01-0078-8F47-AC27-8F4C355D0872}"/>
                </a:ext>
              </a:extLst>
            </p:cNvPr>
            <p:cNvCxnSpPr>
              <a:cxnSpLocks/>
              <a:endCxn id="33" idx="3"/>
            </p:cNvCxnSpPr>
            <p:nvPr/>
          </p:nvCxnSpPr>
          <p:spPr>
            <a:xfrm flipV="1">
              <a:off x="6121541" y="2766040"/>
              <a:ext cx="862554" cy="638528"/>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F054A04A-A7F7-EF46-A601-B962C9C3D76C}"/>
                </a:ext>
              </a:extLst>
            </p:cNvPr>
            <p:cNvSpPr/>
            <p:nvPr/>
          </p:nvSpPr>
          <p:spPr>
            <a:xfrm>
              <a:off x="4222377" y="1891236"/>
              <a:ext cx="1057835" cy="71041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WRF</a:t>
              </a:r>
            </a:p>
          </p:txBody>
        </p:sp>
        <p:sp>
          <p:nvSpPr>
            <p:cNvPr id="25" name="Oval 24">
              <a:extLst>
                <a:ext uri="{FF2B5EF4-FFF2-40B4-BE49-F238E27FC236}">
                  <a16:creationId xmlns:a16="http://schemas.microsoft.com/office/drawing/2014/main" id="{7C341C36-A3F0-2145-8806-618CA2C4B028}"/>
                </a:ext>
              </a:extLst>
            </p:cNvPr>
            <p:cNvSpPr/>
            <p:nvPr/>
          </p:nvSpPr>
          <p:spPr>
            <a:xfrm>
              <a:off x="5018050" y="1811803"/>
              <a:ext cx="1120587" cy="71041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MPAS</a:t>
              </a:r>
            </a:p>
          </p:txBody>
        </p:sp>
        <p:sp>
          <p:nvSpPr>
            <p:cNvPr id="31" name="Oval 30">
              <a:extLst>
                <a:ext uri="{FF2B5EF4-FFF2-40B4-BE49-F238E27FC236}">
                  <a16:creationId xmlns:a16="http://schemas.microsoft.com/office/drawing/2014/main" id="{6612A2DD-6808-FD40-A930-E4CA07AE09AF}"/>
                </a:ext>
              </a:extLst>
            </p:cNvPr>
            <p:cNvSpPr/>
            <p:nvPr/>
          </p:nvSpPr>
          <p:spPr>
            <a:xfrm>
              <a:off x="5963764" y="1865900"/>
              <a:ext cx="1183340" cy="71041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ROMS</a:t>
              </a:r>
            </a:p>
          </p:txBody>
        </p:sp>
        <p:sp>
          <p:nvSpPr>
            <p:cNvPr id="33" name="Oval 32">
              <a:extLst>
                <a:ext uri="{FF2B5EF4-FFF2-40B4-BE49-F238E27FC236}">
                  <a16:creationId xmlns:a16="http://schemas.microsoft.com/office/drawing/2014/main" id="{20A85EE0-35D4-984D-8D3F-24D70BFE6AB1}"/>
                </a:ext>
              </a:extLst>
            </p:cNvPr>
            <p:cNvSpPr/>
            <p:nvPr/>
          </p:nvSpPr>
          <p:spPr>
            <a:xfrm>
              <a:off x="6810799" y="2159665"/>
              <a:ext cx="1183340" cy="71041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MIT GCM</a:t>
              </a:r>
            </a:p>
          </p:txBody>
        </p:sp>
        <p:cxnSp>
          <p:nvCxnSpPr>
            <p:cNvPr id="83" name="Straight Connector 82">
              <a:extLst>
                <a:ext uri="{FF2B5EF4-FFF2-40B4-BE49-F238E27FC236}">
                  <a16:creationId xmlns:a16="http://schemas.microsoft.com/office/drawing/2014/main" id="{8E3731C8-FADD-1245-B631-D999F22A216F}"/>
                </a:ext>
              </a:extLst>
            </p:cNvPr>
            <p:cNvCxnSpPr>
              <a:cxnSpLocks/>
            </p:cNvCxnSpPr>
            <p:nvPr/>
          </p:nvCxnSpPr>
          <p:spPr>
            <a:xfrm flipV="1">
              <a:off x="6052999" y="2535530"/>
              <a:ext cx="342071" cy="723854"/>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6599C2C-8644-3641-BFA9-8A7620B51AEF}"/>
                </a:ext>
              </a:extLst>
            </p:cNvPr>
            <p:cNvCxnSpPr>
              <a:cxnSpLocks/>
              <a:stCxn id="4" idx="0"/>
            </p:cNvCxnSpPr>
            <p:nvPr/>
          </p:nvCxnSpPr>
          <p:spPr>
            <a:xfrm flipH="1" flipV="1">
              <a:off x="5689517" y="3099240"/>
              <a:ext cx="56860" cy="710935"/>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8F9A4B94-EEA2-4446-9CF3-864B89949AF1}"/>
                </a:ext>
              </a:extLst>
            </p:cNvPr>
            <p:cNvCxnSpPr>
              <a:cxnSpLocks/>
            </p:cNvCxnSpPr>
            <p:nvPr/>
          </p:nvCxnSpPr>
          <p:spPr>
            <a:xfrm flipH="1" flipV="1">
              <a:off x="4976060" y="2578058"/>
              <a:ext cx="474459" cy="677782"/>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5683EF18-CDD1-6643-9AE2-1332F5D70BB2}"/>
                </a:ext>
              </a:extLst>
            </p:cNvPr>
            <p:cNvSpPr txBox="1"/>
            <p:nvPr/>
          </p:nvSpPr>
          <p:spPr>
            <a:xfrm>
              <a:off x="5165908" y="1184208"/>
              <a:ext cx="2887971" cy="451405"/>
            </a:xfrm>
            <a:prstGeom prst="rect">
              <a:avLst/>
            </a:prstGeom>
            <a:noFill/>
          </p:spPr>
          <p:txBody>
            <a:bodyPr wrap="none" rtlCol="0">
              <a:spAutoFit/>
            </a:bodyPr>
            <a:lstStyle/>
            <a:p>
              <a:r>
                <a:rPr lang="en-US" sz="1600" b="1" dirty="0">
                  <a:solidFill>
                    <a:srgbClr val="7030A0"/>
                  </a:solidFill>
                </a:rPr>
                <a:t>UCAR &amp; Community</a:t>
              </a:r>
            </a:p>
          </p:txBody>
        </p:sp>
      </p:grpSp>
      <p:sp>
        <p:nvSpPr>
          <p:cNvPr id="4" name="Oval 3">
            <a:extLst>
              <a:ext uri="{FF2B5EF4-FFF2-40B4-BE49-F238E27FC236}">
                <a16:creationId xmlns:a16="http://schemas.microsoft.com/office/drawing/2014/main" id="{CAEFD2AD-7292-9845-8A81-45AB27B96725}"/>
              </a:ext>
            </a:extLst>
          </p:cNvPr>
          <p:cNvSpPr/>
          <p:nvPr/>
        </p:nvSpPr>
        <p:spPr>
          <a:xfrm>
            <a:off x="3650877" y="3714881"/>
            <a:ext cx="1317812" cy="1042148"/>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JEDI</a:t>
            </a:r>
          </a:p>
        </p:txBody>
      </p:sp>
      <p:sp>
        <p:nvSpPr>
          <p:cNvPr id="51" name="Google Shape;171;p23">
            <a:extLst>
              <a:ext uri="{FF2B5EF4-FFF2-40B4-BE49-F238E27FC236}">
                <a16:creationId xmlns:a16="http://schemas.microsoft.com/office/drawing/2014/main" id="{2EAC037D-87D6-744C-AD62-738C5BAB0A0A}"/>
              </a:ext>
            </a:extLst>
          </p:cNvPr>
          <p:cNvSpPr txBox="1"/>
          <p:nvPr/>
        </p:nvSpPr>
        <p:spPr>
          <a:xfrm>
            <a:off x="381000" y="-228600"/>
            <a:ext cx="8700856" cy="1470000"/>
          </a:xfrm>
          <a:prstGeom prst="rect">
            <a:avLst/>
          </a:prstGeom>
          <a:noFill/>
          <a:ln>
            <a:noFill/>
          </a:ln>
          <a:effectLst>
            <a:outerShdw blurRad="50800" dist="50800" dir="2700000" algn="tl" rotWithShape="0">
              <a:srgbClr val="000000">
                <a:alpha val="84705"/>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300"/>
              <a:buFont typeface="Calibri"/>
              <a:buNone/>
            </a:pPr>
            <a:r>
              <a:rPr lang="en-US" sz="3200" b="1" dirty="0">
                <a:solidFill>
                  <a:schemeClr val="lt1"/>
                </a:solidFill>
                <a:latin typeface="Calibri"/>
                <a:ea typeface="Calibri"/>
                <a:cs typeface="Calibri"/>
                <a:sym typeface="Calibri"/>
              </a:rPr>
              <a:t>Joint Effort for Data assimilation Integration (JEDI)</a:t>
            </a:r>
            <a:endParaRPr sz="3200" b="0" i="0" u="none" strike="noStrike" cap="none" dirty="0">
              <a:solidFill>
                <a:schemeClr val="lt1"/>
              </a:solidFill>
              <a:latin typeface="Calibri"/>
              <a:ea typeface="Calibri"/>
              <a:cs typeface="Calibri"/>
              <a:sym typeface="Calibri"/>
            </a:endParaRPr>
          </a:p>
        </p:txBody>
      </p:sp>
      <p:grpSp>
        <p:nvGrpSpPr>
          <p:cNvPr id="9" name="Group 8">
            <a:extLst>
              <a:ext uri="{FF2B5EF4-FFF2-40B4-BE49-F238E27FC236}">
                <a16:creationId xmlns:a16="http://schemas.microsoft.com/office/drawing/2014/main" id="{35F29C70-DFB0-B744-8227-429A6C7278DC}"/>
              </a:ext>
            </a:extLst>
          </p:cNvPr>
          <p:cNvGrpSpPr/>
          <p:nvPr/>
        </p:nvGrpSpPr>
        <p:grpSpPr>
          <a:xfrm>
            <a:off x="4775702" y="4088984"/>
            <a:ext cx="2601761" cy="1520973"/>
            <a:chOff x="4775702" y="3645101"/>
            <a:chExt cx="2601761" cy="1520973"/>
          </a:xfrm>
        </p:grpSpPr>
        <p:grpSp>
          <p:nvGrpSpPr>
            <p:cNvPr id="94" name="Group 93">
              <a:extLst>
                <a:ext uri="{FF2B5EF4-FFF2-40B4-BE49-F238E27FC236}">
                  <a16:creationId xmlns:a16="http://schemas.microsoft.com/office/drawing/2014/main" id="{5C8F917A-F1BB-8645-B15E-69CCDE8CFC2E}"/>
                </a:ext>
              </a:extLst>
            </p:cNvPr>
            <p:cNvGrpSpPr/>
            <p:nvPr/>
          </p:nvGrpSpPr>
          <p:grpSpPr>
            <a:xfrm>
              <a:off x="4775702" y="3645101"/>
              <a:ext cx="2601761" cy="1520973"/>
              <a:chOff x="6367599" y="3717135"/>
              <a:chExt cx="3469014" cy="2027966"/>
            </a:xfrm>
          </p:grpSpPr>
          <p:sp>
            <p:nvSpPr>
              <p:cNvPr id="28" name="Oval 27">
                <a:extLst>
                  <a:ext uri="{FF2B5EF4-FFF2-40B4-BE49-F238E27FC236}">
                    <a16:creationId xmlns:a16="http://schemas.microsoft.com/office/drawing/2014/main" id="{745FC546-A890-8649-86B0-6405363EB379}"/>
                  </a:ext>
                </a:extLst>
              </p:cNvPr>
              <p:cNvSpPr/>
              <p:nvPr/>
            </p:nvSpPr>
            <p:spPr>
              <a:xfrm>
                <a:off x="6580018" y="5034688"/>
                <a:ext cx="1093694" cy="710413"/>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GEOS</a:t>
                </a:r>
              </a:p>
            </p:txBody>
          </p:sp>
          <p:sp>
            <p:nvSpPr>
              <p:cNvPr id="29" name="Oval 28">
                <a:extLst>
                  <a:ext uri="{FF2B5EF4-FFF2-40B4-BE49-F238E27FC236}">
                    <a16:creationId xmlns:a16="http://schemas.microsoft.com/office/drawing/2014/main" id="{E76B803D-7119-0043-9320-C3A4C01E24F0}"/>
                  </a:ext>
                </a:extLst>
              </p:cNvPr>
              <p:cNvSpPr/>
              <p:nvPr/>
            </p:nvSpPr>
            <p:spPr>
              <a:xfrm>
                <a:off x="7213778" y="4732170"/>
                <a:ext cx="1344706" cy="710413"/>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GEOS-</a:t>
                </a:r>
                <a:r>
                  <a:rPr lang="en-US" sz="1050" dirty="0" err="1"/>
                  <a:t>Chem</a:t>
                </a:r>
                <a:endParaRPr lang="en-US" sz="1050" dirty="0"/>
              </a:p>
            </p:txBody>
          </p:sp>
          <p:cxnSp>
            <p:nvCxnSpPr>
              <p:cNvPr id="59" name="Straight Connector 58">
                <a:extLst>
                  <a:ext uri="{FF2B5EF4-FFF2-40B4-BE49-F238E27FC236}">
                    <a16:creationId xmlns:a16="http://schemas.microsoft.com/office/drawing/2014/main" id="{20362E4C-3773-8F4B-B153-58B8A5C3F908}"/>
                  </a:ext>
                </a:extLst>
              </p:cNvPr>
              <p:cNvCxnSpPr>
                <a:cxnSpLocks/>
                <a:stCxn id="4" idx="5"/>
              </p:cNvCxnSpPr>
              <p:nvPr/>
            </p:nvCxnSpPr>
            <p:spPr>
              <a:xfrm>
                <a:off x="6367599" y="4996214"/>
                <a:ext cx="508391" cy="657154"/>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8F183F1-CAE3-884C-90C8-8BFA09B065E0}"/>
                  </a:ext>
                </a:extLst>
              </p:cNvPr>
              <p:cNvCxnSpPr>
                <a:cxnSpLocks/>
                <a:endCxn id="29" idx="1"/>
              </p:cNvCxnSpPr>
              <p:nvPr/>
            </p:nvCxnSpPr>
            <p:spPr>
              <a:xfrm>
                <a:off x="6555434" y="4204686"/>
                <a:ext cx="855272" cy="631521"/>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B5CF2994-749A-A941-8430-7C4C94488017}"/>
                  </a:ext>
                </a:extLst>
              </p:cNvPr>
              <p:cNvCxnSpPr>
                <a:cxnSpLocks/>
                <a:stCxn id="4" idx="6"/>
                <a:endCxn id="30" idx="2"/>
              </p:cNvCxnSpPr>
              <p:nvPr/>
            </p:nvCxnSpPr>
            <p:spPr>
              <a:xfrm>
                <a:off x="6624915" y="3924934"/>
                <a:ext cx="1014352" cy="147408"/>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AA72197C-61D3-974B-BCB8-D21D195B66B3}"/>
                  </a:ext>
                </a:extLst>
              </p:cNvPr>
              <p:cNvSpPr txBox="1"/>
              <p:nvPr/>
            </p:nvSpPr>
            <p:spPr>
              <a:xfrm>
                <a:off x="8818812" y="5218865"/>
                <a:ext cx="1017801" cy="451405"/>
              </a:xfrm>
              <a:prstGeom prst="rect">
                <a:avLst/>
              </a:prstGeom>
              <a:noFill/>
            </p:spPr>
            <p:txBody>
              <a:bodyPr wrap="none" rtlCol="0">
                <a:spAutoFit/>
              </a:bodyPr>
              <a:lstStyle/>
              <a:p>
                <a:r>
                  <a:rPr lang="en-US" sz="1600" b="1" dirty="0">
                    <a:solidFill>
                      <a:schemeClr val="accent3">
                        <a:lumMod val="50000"/>
                      </a:schemeClr>
                    </a:solidFill>
                  </a:rPr>
                  <a:t>NASA</a:t>
                </a:r>
              </a:p>
            </p:txBody>
          </p:sp>
          <p:sp>
            <p:nvSpPr>
              <p:cNvPr id="30" name="Oval 29">
                <a:extLst>
                  <a:ext uri="{FF2B5EF4-FFF2-40B4-BE49-F238E27FC236}">
                    <a16:creationId xmlns:a16="http://schemas.microsoft.com/office/drawing/2014/main" id="{CF8D8192-6AAF-224E-820B-3121C4B49B8C}"/>
                  </a:ext>
                </a:extLst>
              </p:cNvPr>
              <p:cNvSpPr/>
              <p:nvPr/>
            </p:nvSpPr>
            <p:spPr>
              <a:xfrm>
                <a:off x="7639267" y="3717135"/>
                <a:ext cx="1344706" cy="710413"/>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MERRA</a:t>
                </a:r>
              </a:p>
            </p:txBody>
          </p:sp>
        </p:grpSp>
        <p:sp>
          <p:nvSpPr>
            <p:cNvPr id="52" name="Oval 51">
              <a:extLst>
                <a:ext uri="{FF2B5EF4-FFF2-40B4-BE49-F238E27FC236}">
                  <a16:creationId xmlns:a16="http://schemas.microsoft.com/office/drawing/2014/main" id="{CA36D2A1-4B9C-1547-B98F-7942E6555C85}"/>
                </a:ext>
              </a:extLst>
            </p:cNvPr>
            <p:cNvSpPr/>
            <p:nvPr/>
          </p:nvSpPr>
          <p:spPr>
            <a:xfrm>
              <a:off x="5792752" y="4043732"/>
              <a:ext cx="1109471" cy="532810"/>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GOCART</a:t>
              </a:r>
            </a:p>
          </p:txBody>
        </p:sp>
        <p:cxnSp>
          <p:nvCxnSpPr>
            <p:cNvPr id="55" name="Straight Connector 54">
              <a:extLst>
                <a:ext uri="{FF2B5EF4-FFF2-40B4-BE49-F238E27FC236}">
                  <a16:creationId xmlns:a16="http://schemas.microsoft.com/office/drawing/2014/main" id="{708D032D-CAB2-964B-981A-A48B0DCE7088}"/>
                </a:ext>
              </a:extLst>
            </p:cNvPr>
            <p:cNvCxnSpPr>
              <a:cxnSpLocks/>
              <a:endCxn id="52" idx="2"/>
            </p:cNvCxnSpPr>
            <p:nvPr/>
          </p:nvCxnSpPr>
          <p:spPr>
            <a:xfrm>
              <a:off x="4962938" y="3944455"/>
              <a:ext cx="829814" cy="365682"/>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E3FC9B33-67F3-3E43-85CF-8548A99259C4}"/>
              </a:ext>
            </a:extLst>
          </p:cNvPr>
          <p:cNvSpPr/>
          <p:nvPr/>
        </p:nvSpPr>
        <p:spPr>
          <a:xfrm>
            <a:off x="803023" y="1393660"/>
            <a:ext cx="7730001" cy="369332"/>
          </a:xfrm>
          <a:prstGeom prst="rect">
            <a:avLst/>
          </a:prstGeom>
        </p:spPr>
        <p:txBody>
          <a:bodyPr wrap="none">
            <a:spAutoFit/>
          </a:bodyPr>
          <a:lstStyle/>
          <a:p>
            <a:pPr lvl="0">
              <a:buClr>
                <a:schemeClr val="lt1"/>
              </a:buClr>
              <a:buSzPts val="3300"/>
            </a:pPr>
            <a:r>
              <a:rPr lang="en-US" sz="1800" dirty="0">
                <a:solidFill>
                  <a:schemeClr val="tx1"/>
                </a:solidFill>
                <a:latin typeface="Calibri"/>
                <a:ea typeface="Calibri"/>
                <a:cs typeface="Calibri"/>
                <a:sym typeface="Calibri"/>
              </a:rPr>
              <a:t>JEDI: One system with multiple configurations for Earth system data assimilation</a:t>
            </a:r>
          </a:p>
        </p:txBody>
      </p:sp>
      <p:sp>
        <p:nvSpPr>
          <p:cNvPr id="3" name="Slide Number Placeholder 2">
            <a:extLst>
              <a:ext uri="{FF2B5EF4-FFF2-40B4-BE49-F238E27FC236}">
                <a16:creationId xmlns:a16="http://schemas.microsoft.com/office/drawing/2014/main" id="{8847E9BD-EA63-E046-B19B-66836A744F7A}"/>
              </a:ext>
            </a:extLst>
          </p:cNvPr>
          <p:cNvSpPr>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48</a:t>
            </a:fld>
            <a:endParaRPr lang="en-US"/>
          </a:p>
        </p:txBody>
      </p:sp>
    </p:spTree>
    <p:extLst>
      <p:ext uri="{BB962C8B-B14F-4D97-AF65-F5344CB8AC3E}">
        <p14:creationId xmlns:p14="http://schemas.microsoft.com/office/powerpoint/2010/main" val="15380296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8"/>
          <p:cNvSpPr txBox="1"/>
          <p:nvPr/>
        </p:nvSpPr>
        <p:spPr>
          <a:xfrm>
            <a:off x="380999" y="-228600"/>
            <a:ext cx="7683843" cy="1470000"/>
          </a:xfrm>
          <a:prstGeom prst="rect">
            <a:avLst/>
          </a:prstGeom>
          <a:noFill/>
          <a:ln>
            <a:noFill/>
          </a:ln>
          <a:effectLst>
            <a:outerShdw blurRad="50800" dist="50800" dir="2700000" algn="tl" rotWithShape="0">
              <a:srgbClr val="000000">
                <a:alpha val="84313"/>
              </a:srgbClr>
            </a:outerShdw>
          </a:effectLst>
        </p:spPr>
        <p:txBody>
          <a:bodyPr spcFirstLastPara="1" wrap="square" lIns="91425" tIns="45700" rIns="91425" bIns="45700" anchor="ctr" anchorCtr="0">
            <a:noAutofit/>
          </a:bodyPr>
          <a:lstStyle/>
          <a:p>
            <a:pPr lvl="0">
              <a:buClr>
                <a:schemeClr val="lt1"/>
              </a:buClr>
              <a:buSzPts val="3300"/>
            </a:pPr>
            <a:r>
              <a:rPr lang="en-US" sz="3300" b="1" dirty="0">
                <a:solidFill>
                  <a:schemeClr val="lt1"/>
                </a:solidFill>
                <a:latin typeface="Calibri"/>
                <a:ea typeface="Calibri"/>
                <a:cs typeface="Calibri"/>
                <a:sym typeface="Calibri"/>
              </a:rPr>
              <a:t>Unified Forward Operator (UFO)</a:t>
            </a:r>
            <a:endParaRPr lang="en-US" sz="3300" dirty="0">
              <a:solidFill>
                <a:schemeClr val="lt1"/>
              </a:solidFill>
              <a:latin typeface="Calibri"/>
              <a:ea typeface="Calibri"/>
              <a:cs typeface="Calibri"/>
              <a:sym typeface="Calibri"/>
            </a:endParaRPr>
          </a:p>
        </p:txBody>
      </p:sp>
      <p:sp>
        <p:nvSpPr>
          <p:cNvPr id="273" name="Google Shape;273;p18"/>
          <p:cNvSpPr/>
          <p:nvPr/>
        </p:nvSpPr>
        <p:spPr>
          <a:xfrm>
            <a:off x="1285112" y="1709646"/>
            <a:ext cx="6667500" cy="4500000"/>
          </a:xfrm>
          <a:prstGeom prst="ellipse">
            <a:avLst/>
          </a:prstGeom>
          <a:solidFill>
            <a:srgbClr val="D6E3BC"/>
          </a:solidFill>
          <a:ln w="9525" cap="flat" cmpd="sng">
            <a:solidFill>
              <a:srgbClr val="632423"/>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0" anchor="b"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74" name="Google Shape;274;p18"/>
          <p:cNvSpPr/>
          <p:nvPr/>
        </p:nvSpPr>
        <p:spPr>
          <a:xfrm>
            <a:off x="3174237" y="3057946"/>
            <a:ext cx="2762250" cy="2114550"/>
          </a:xfrm>
          <a:prstGeom prst="ellipse">
            <a:avLst/>
          </a:prstGeom>
          <a:solidFill>
            <a:srgbClr val="538CD5"/>
          </a:solidFill>
          <a:ln w="9525" cap="flat" cmpd="sng">
            <a:solidFill>
              <a:srgbClr val="632423"/>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0" anchor="b" anchorCtr="1">
            <a:noAutofit/>
          </a:bodyPr>
          <a:lstStyle/>
          <a:p>
            <a:pPr marL="0" marR="0" lvl="0" indent="0" algn="ctr" rtl="0">
              <a:lnSpc>
                <a:spcPct val="100000"/>
              </a:lnSpc>
              <a:spcBef>
                <a:spcPts val="0"/>
              </a:spcBef>
              <a:spcAft>
                <a:spcPts val="0"/>
              </a:spcAft>
              <a:buClr>
                <a:srgbClr val="000000"/>
              </a:buClr>
              <a:buSzPts val="1800"/>
              <a:buFont typeface="Arial"/>
              <a:buNone/>
            </a:pPr>
            <a:r>
              <a:rPr lang="en-US" sz="2800" b="0" i="0" u="none" strike="noStrike" cap="none">
                <a:solidFill>
                  <a:schemeClr val="lt1"/>
                </a:solidFill>
                <a:latin typeface="Calibri"/>
                <a:ea typeface="Calibri"/>
                <a:cs typeface="Calibri"/>
                <a:sym typeface="Calibri"/>
              </a:rPr>
              <a:t>UFO</a:t>
            </a:r>
            <a:endParaRPr sz="1800" b="0" i="0" u="none" strike="noStrike" cap="none">
              <a:solidFill>
                <a:schemeClr val="lt1"/>
              </a:solidFill>
              <a:latin typeface="Calibri"/>
              <a:ea typeface="Calibri"/>
              <a:cs typeface="Calibri"/>
              <a:sym typeface="Calibri"/>
            </a:endParaRPr>
          </a:p>
        </p:txBody>
      </p:sp>
      <p:sp>
        <p:nvSpPr>
          <p:cNvPr id="275" name="Google Shape;275;p18"/>
          <p:cNvSpPr/>
          <p:nvPr/>
        </p:nvSpPr>
        <p:spPr>
          <a:xfrm>
            <a:off x="5936489" y="2388021"/>
            <a:ext cx="831850" cy="793750"/>
          </a:xfrm>
          <a:prstGeom prst="flowChartMagneticDisk">
            <a:avLst/>
          </a:prstGeom>
          <a:solidFill>
            <a:srgbClr val="7F7F7F"/>
          </a:solidFill>
          <a:ln w="9525" cap="flat" cmpd="sng">
            <a:solidFill>
              <a:schemeClr val="dk1"/>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STAR</a:t>
            </a:r>
            <a:endParaRPr sz="1800" b="0" i="0" u="none" strike="noStrike" cap="none">
              <a:solidFill>
                <a:schemeClr val="lt1"/>
              </a:solidFill>
              <a:latin typeface="Calibri"/>
              <a:ea typeface="Calibri"/>
              <a:cs typeface="Calibri"/>
              <a:sym typeface="Calibri"/>
            </a:endParaRPr>
          </a:p>
        </p:txBody>
      </p:sp>
      <p:sp>
        <p:nvSpPr>
          <p:cNvPr id="276" name="Google Shape;276;p18"/>
          <p:cNvSpPr/>
          <p:nvPr/>
        </p:nvSpPr>
        <p:spPr>
          <a:xfrm>
            <a:off x="6476237" y="4067596"/>
            <a:ext cx="831850" cy="793750"/>
          </a:xfrm>
          <a:prstGeom prst="flowChartMagneticDisk">
            <a:avLst/>
          </a:prstGeom>
          <a:solidFill>
            <a:srgbClr val="7F7F7F"/>
          </a:solidFill>
          <a:ln w="9525" cap="flat" cmpd="sng">
            <a:solidFill>
              <a:schemeClr val="dk1"/>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ESRL/AOML</a:t>
            </a:r>
            <a:endParaRPr sz="1800" b="0" i="0" u="none" strike="noStrike" cap="none">
              <a:solidFill>
                <a:schemeClr val="lt1"/>
              </a:solidFill>
              <a:latin typeface="Calibri"/>
              <a:ea typeface="Calibri"/>
              <a:cs typeface="Calibri"/>
              <a:sym typeface="Calibri"/>
            </a:endParaRPr>
          </a:p>
        </p:txBody>
      </p:sp>
      <p:sp>
        <p:nvSpPr>
          <p:cNvPr id="277" name="Google Shape;277;p18"/>
          <p:cNvSpPr/>
          <p:nvPr/>
        </p:nvSpPr>
        <p:spPr>
          <a:xfrm>
            <a:off x="3047237" y="5172496"/>
            <a:ext cx="831850" cy="793750"/>
          </a:xfrm>
          <a:prstGeom prst="flowChartMagneticDisk">
            <a:avLst/>
          </a:prstGeom>
          <a:solidFill>
            <a:srgbClr val="7F7F7F"/>
          </a:solidFill>
          <a:ln w="9525" cap="flat" cmpd="sng">
            <a:solidFill>
              <a:schemeClr val="dk1"/>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.edu</a:t>
            </a:r>
            <a:endParaRPr sz="1800" b="0" i="0" u="none" strike="noStrike" cap="none">
              <a:solidFill>
                <a:schemeClr val="lt1"/>
              </a:solidFill>
              <a:latin typeface="Calibri"/>
              <a:ea typeface="Calibri"/>
              <a:cs typeface="Calibri"/>
              <a:sym typeface="Calibri"/>
            </a:endParaRPr>
          </a:p>
        </p:txBody>
      </p:sp>
      <p:sp>
        <p:nvSpPr>
          <p:cNvPr id="278" name="Google Shape;278;p18"/>
          <p:cNvSpPr/>
          <p:nvPr/>
        </p:nvSpPr>
        <p:spPr>
          <a:xfrm>
            <a:off x="1710563" y="3915196"/>
            <a:ext cx="831850" cy="793750"/>
          </a:xfrm>
          <a:prstGeom prst="flowChartMagneticDisk">
            <a:avLst/>
          </a:prstGeom>
          <a:solidFill>
            <a:srgbClr val="7F7F7F"/>
          </a:solidFill>
          <a:ln w="9525" cap="flat" cmpd="sng">
            <a:solidFill>
              <a:schemeClr val="dk1"/>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GMAO</a:t>
            </a:r>
            <a:endParaRPr sz="1800" b="0" i="0" u="none" strike="noStrike" cap="none">
              <a:solidFill>
                <a:schemeClr val="lt1"/>
              </a:solidFill>
              <a:latin typeface="Calibri"/>
              <a:ea typeface="Calibri"/>
              <a:cs typeface="Calibri"/>
              <a:sym typeface="Calibri"/>
            </a:endParaRPr>
          </a:p>
        </p:txBody>
      </p:sp>
      <p:sp>
        <p:nvSpPr>
          <p:cNvPr id="279" name="Google Shape;279;p18"/>
          <p:cNvSpPr/>
          <p:nvPr/>
        </p:nvSpPr>
        <p:spPr>
          <a:xfrm>
            <a:off x="2215388" y="2466453"/>
            <a:ext cx="831850" cy="793750"/>
          </a:xfrm>
          <a:prstGeom prst="flowChartMagneticDisk">
            <a:avLst/>
          </a:prstGeom>
          <a:solidFill>
            <a:srgbClr val="7F7F7F"/>
          </a:solidFill>
          <a:ln w="9525" cap="flat" cmpd="sng">
            <a:solidFill>
              <a:schemeClr val="dk1"/>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EMC</a:t>
            </a:r>
            <a:endParaRPr sz="1800" b="0" i="0" u="none" strike="noStrike" cap="none">
              <a:solidFill>
                <a:schemeClr val="lt1"/>
              </a:solidFill>
              <a:latin typeface="Calibri"/>
              <a:ea typeface="Calibri"/>
              <a:cs typeface="Calibri"/>
              <a:sym typeface="Calibri"/>
            </a:endParaRPr>
          </a:p>
        </p:txBody>
      </p:sp>
      <p:sp>
        <p:nvSpPr>
          <p:cNvPr id="280" name="Google Shape;280;p18"/>
          <p:cNvSpPr/>
          <p:nvPr/>
        </p:nvSpPr>
        <p:spPr>
          <a:xfrm>
            <a:off x="4139438" y="1772071"/>
            <a:ext cx="831850" cy="793750"/>
          </a:xfrm>
          <a:prstGeom prst="flowChartMagneticDisk">
            <a:avLst/>
          </a:prstGeom>
          <a:solidFill>
            <a:srgbClr val="7F7F7F"/>
          </a:solidFill>
          <a:ln w="9525" cap="flat" cmpd="sng">
            <a:solidFill>
              <a:schemeClr val="dk1"/>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NRL</a:t>
            </a:r>
            <a:endParaRPr sz="1800" b="0" i="0" u="none" strike="noStrike" cap="none">
              <a:solidFill>
                <a:schemeClr val="lt1"/>
              </a:solidFill>
              <a:latin typeface="Calibri"/>
              <a:ea typeface="Calibri"/>
              <a:cs typeface="Calibri"/>
              <a:sym typeface="Calibri"/>
            </a:endParaRPr>
          </a:p>
        </p:txBody>
      </p:sp>
      <p:sp>
        <p:nvSpPr>
          <p:cNvPr id="281" name="Google Shape;281;p18"/>
          <p:cNvSpPr/>
          <p:nvPr/>
        </p:nvSpPr>
        <p:spPr>
          <a:xfrm>
            <a:off x="5358638" y="5172496"/>
            <a:ext cx="831850" cy="793750"/>
          </a:xfrm>
          <a:prstGeom prst="flowChartMagneticDisk">
            <a:avLst/>
          </a:prstGeom>
          <a:solidFill>
            <a:srgbClr val="7F7F7F"/>
          </a:solidFill>
          <a:ln w="9525" cap="flat" cmpd="sng">
            <a:solidFill>
              <a:schemeClr val="dk1"/>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USAF/NCAR</a:t>
            </a:r>
            <a:endParaRPr sz="1800" b="0" i="0" u="none" strike="noStrike" cap="none">
              <a:solidFill>
                <a:schemeClr val="lt1"/>
              </a:solidFill>
              <a:latin typeface="Calibri"/>
              <a:ea typeface="Calibri"/>
              <a:cs typeface="Calibri"/>
              <a:sym typeface="Calibri"/>
            </a:endParaRPr>
          </a:p>
        </p:txBody>
      </p:sp>
      <p:cxnSp>
        <p:nvCxnSpPr>
          <p:cNvPr id="282" name="Google Shape;282;p18"/>
          <p:cNvCxnSpPr/>
          <p:nvPr/>
        </p:nvCxnSpPr>
        <p:spPr>
          <a:xfrm>
            <a:off x="4466462" y="2565821"/>
            <a:ext cx="0" cy="1042948"/>
          </a:xfrm>
          <a:prstGeom prst="straightConnector1">
            <a:avLst/>
          </a:prstGeom>
          <a:noFill/>
          <a:ln w="44450" cap="flat" cmpd="sng">
            <a:solidFill>
              <a:srgbClr val="0F243E"/>
            </a:solidFill>
            <a:prstDash val="solid"/>
            <a:round/>
            <a:headEnd type="triangle" w="med" len="med"/>
            <a:tailEnd type="none" w="sm" len="sm"/>
          </a:ln>
          <a:effectLst>
            <a:outerShdw blurRad="40000" dist="20000" dir="5400000" rotWithShape="0">
              <a:srgbClr val="000000">
                <a:alpha val="36862"/>
              </a:srgbClr>
            </a:outerShdw>
          </a:effectLst>
        </p:spPr>
      </p:cxnSp>
      <p:cxnSp>
        <p:nvCxnSpPr>
          <p:cNvPr id="283" name="Google Shape;283;p18"/>
          <p:cNvCxnSpPr/>
          <p:nvPr/>
        </p:nvCxnSpPr>
        <p:spPr>
          <a:xfrm flipH="1">
            <a:off x="2542412" y="3807246"/>
            <a:ext cx="1485900" cy="504900"/>
          </a:xfrm>
          <a:prstGeom prst="straightConnector1">
            <a:avLst/>
          </a:prstGeom>
          <a:noFill/>
          <a:ln w="44450" cap="flat" cmpd="sng">
            <a:solidFill>
              <a:srgbClr val="0F243E"/>
            </a:solidFill>
            <a:prstDash val="solid"/>
            <a:round/>
            <a:headEnd type="none" w="sm" len="sm"/>
            <a:tailEnd type="triangle" w="med" len="med"/>
          </a:ln>
          <a:effectLst>
            <a:outerShdw blurRad="40000" dist="20000" dir="5400000" rotWithShape="0">
              <a:srgbClr val="000000">
                <a:alpha val="36862"/>
              </a:srgbClr>
            </a:outerShdw>
          </a:effectLst>
        </p:spPr>
      </p:cxnSp>
      <p:cxnSp>
        <p:nvCxnSpPr>
          <p:cNvPr id="284" name="Google Shape;284;p18"/>
          <p:cNvCxnSpPr/>
          <p:nvPr/>
        </p:nvCxnSpPr>
        <p:spPr>
          <a:xfrm flipH="1">
            <a:off x="3760070" y="4261271"/>
            <a:ext cx="457200" cy="911225"/>
          </a:xfrm>
          <a:prstGeom prst="straightConnector1">
            <a:avLst/>
          </a:prstGeom>
          <a:noFill/>
          <a:ln w="44450" cap="flat" cmpd="sng">
            <a:solidFill>
              <a:srgbClr val="0F243E"/>
            </a:solidFill>
            <a:prstDash val="solid"/>
            <a:round/>
            <a:headEnd type="none" w="sm" len="sm"/>
            <a:tailEnd type="triangle" w="med" len="med"/>
          </a:ln>
          <a:effectLst>
            <a:outerShdw blurRad="40000" dist="20000" dir="5400000" rotWithShape="0">
              <a:srgbClr val="000000">
                <a:alpha val="36862"/>
              </a:srgbClr>
            </a:outerShdw>
          </a:effectLst>
        </p:spPr>
      </p:cxnSp>
      <p:cxnSp>
        <p:nvCxnSpPr>
          <p:cNvPr id="285" name="Google Shape;285;p18"/>
          <p:cNvCxnSpPr/>
          <p:nvPr/>
        </p:nvCxnSpPr>
        <p:spPr>
          <a:xfrm>
            <a:off x="3080191" y="3083951"/>
            <a:ext cx="981075" cy="524818"/>
          </a:xfrm>
          <a:prstGeom prst="straightConnector1">
            <a:avLst/>
          </a:prstGeom>
          <a:noFill/>
          <a:ln w="44450" cap="flat" cmpd="sng">
            <a:solidFill>
              <a:srgbClr val="0F243E"/>
            </a:solidFill>
            <a:prstDash val="solid"/>
            <a:round/>
            <a:headEnd type="triangle" w="med" len="med"/>
            <a:tailEnd type="none" w="sm" len="sm"/>
          </a:ln>
          <a:effectLst>
            <a:outerShdw blurRad="40000" dist="20000" dir="5400000" rotWithShape="0">
              <a:srgbClr val="000000">
                <a:alpha val="36862"/>
              </a:srgbClr>
            </a:outerShdw>
          </a:effectLst>
        </p:spPr>
      </p:cxnSp>
      <p:cxnSp>
        <p:nvCxnSpPr>
          <p:cNvPr id="286" name="Google Shape;286;p18"/>
          <p:cNvCxnSpPr/>
          <p:nvPr/>
        </p:nvCxnSpPr>
        <p:spPr>
          <a:xfrm flipH="1">
            <a:off x="5082418" y="2910953"/>
            <a:ext cx="854075" cy="755650"/>
          </a:xfrm>
          <a:prstGeom prst="straightConnector1">
            <a:avLst/>
          </a:prstGeom>
          <a:noFill/>
          <a:ln w="44450" cap="flat" cmpd="sng">
            <a:solidFill>
              <a:srgbClr val="0F243E"/>
            </a:solidFill>
            <a:prstDash val="solid"/>
            <a:round/>
            <a:headEnd type="triangle" w="med" len="med"/>
            <a:tailEnd type="none" w="sm" len="sm"/>
          </a:ln>
          <a:effectLst>
            <a:outerShdw blurRad="40000" dist="20000" dir="5400000" rotWithShape="0">
              <a:srgbClr val="000000">
                <a:alpha val="36862"/>
              </a:srgbClr>
            </a:outerShdw>
          </a:effectLst>
        </p:spPr>
      </p:cxnSp>
      <p:cxnSp>
        <p:nvCxnSpPr>
          <p:cNvPr id="287" name="Google Shape;287;p18"/>
          <p:cNvCxnSpPr/>
          <p:nvPr/>
        </p:nvCxnSpPr>
        <p:spPr>
          <a:xfrm>
            <a:off x="5121352" y="4109676"/>
            <a:ext cx="1339517" cy="404813"/>
          </a:xfrm>
          <a:prstGeom prst="straightConnector1">
            <a:avLst/>
          </a:prstGeom>
          <a:noFill/>
          <a:ln w="44450" cap="flat" cmpd="sng">
            <a:solidFill>
              <a:srgbClr val="0F243E"/>
            </a:solidFill>
            <a:prstDash val="solid"/>
            <a:round/>
            <a:headEnd type="none" w="sm" len="sm"/>
            <a:tailEnd type="triangle" w="med" len="med"/>
          </a:ln>
          <a:effectLst>
            <a:outerShdw blurRad="40000" dist="20000" dir="5400000" rotWithShape="0">
              <a:srgbClr val="000000">
                <a:alpha val="36862"/>
              </a:srgbClr>
            </a:outerShdw>
          </a:effectLst>
        </p:spPr>
      </p:cxnSp>
      <p:cxnSp>
        <p:nvCxnSpPr>
          <p:cNvPr id="288" name="Google Shape;288;p18"/>
          <p:cNvCxnSpPr/>
          <p:nvPr/>
        </p:nvCxnSpPr>
        <p:spPr>
          <a:xfrm>
            <a:off x="5082462" y="4226296"/>
            <a:ext cx="692100" cy="946200"/>
          </a:xfrm>
          <a:prstGeom prst="straightConnector1">
            <a:avLst/>
          </a:prstGeom>
          <a:noFill/>
          <a:ln w="44450" cap="flat" cmpd="sng">
            <a:solidFill>
              <a:srgbClr val="0F243E"/>
            </a:solidFill>
            <a:prstDash val="solid"/>
            <a:round/>
            <a:headEnd type="none" w="sm" len="sm"/>
            <a:tailEnd type="triangle" w="med" len="med"/>
          </a:ln>
          <a:effectLst>
            <a:outerShdw blurRad="40000" dist="20000" dir="5400000" rotWithShape="0">
              <a:srgbClr val="000000">
                <a:alpha val="36862"/>
              </a:srgbClr>
            </a:outerShdw>
          </a:effectLst>
        </p:spPr>
      </p:cxnSp>
      <p:cxnSp>
        <p:nvCxnSpPr>
          <p:cNvPr id="289" name="Google Shape;289;p18"/>
          <p:cNvCxnSpPr/>
          <p:nvPr/>
        </p:nvCxnSpPr>
        <p:spPr>
          <a:xfrm>
            <a:off x="3080189" y="3200496"/>
            <a:ext cx="971550" cy="535285"/>
          </a:xfrm>
          <a:prstGeom prst="straightConnector1">
            <a:avLst/>
          </a:prstGeom>
          <a:noFill/>
          <a:ln w="44450" cap="flat" cmpd="sng">
            <a:solidFill>
              <a:srgbClr val="953734"/>
            </a:solidFill>
            <a:prstDash val="solid"/>
            <a:round/>
            <a:headEnd type="none" w="sm" len="sm"/>
            <a:tailEnd type="triangle" w="med" len="med"/>
          </a:ln>
          <a:effectLst>
            <a:outerShdw blurRad="40000" dist="20000" dir="5400000" rotWithShape="0">
              <a:srgbClr val="000000">
                <a:alpha val="36862"/>
              </a:srgbClr>
            </a:outerShdw>
          </a:effectLst>
        </p:spPr>
      </p:cxnSp>
      <p:cxnSp>
        <p:nvCxnSpPr>
          <p:cNvPr id="290" name="Google Shape;290;p18"/>
          <p:cNvCxnSpPr/>
          <p:nvPr/>
        </p:nvCxnSpPr>
        <p:spPr>
          <a:xfrm flipH="1">
            <a:off x="2542412" y="3959658"/>
            <a:ext cx="1485900" cy="504825"/>
          </a:xfrm>
          <a:prstGeom prst="straightConnector1">
            <a:avLst/>
          </a:prstGeom>
          <a:noFill/>
          <a:ln w="44450" cap="flat" cmpd="sng">
            <a:solidFill>
              <a:srgbClr val="953734"/>
            </a:solidFill>
            <a:prstDash val="solid"/>
            <a:round/>
            <a:headEnd type="triangle" w="med" len="med"/>
            <a:tailEnd type="none" w="sm" len="sm"/>
          </a:ln>
          <a:effectLst>
            <a:outerShdw blurRad="40000" dist="20000" dir="5400000" rotWithShape="0">
              <a:srgbClr val="000000">
                <a:alpha val="36862"/>
              </a:srgbClr>
            </a:outerShdw>
          </a:effectLst>
        </p:spPr>
      </p:cxnSp>
      <p:cxnSp>
        <p:nvCxnSpPr>
          <p:cNvPr id="291" name="Google Shape;291;p18"/>
          <p:cNvCxnSpPr/>
          <p:nvPr/>
        </p:nvCxnSpPr>
        <p:spPr>
          <a:xfrm flipH="1">
            <a:off x="3594970" y="4162696"/>
            <a:ext cx="520800" cy="1009800"/>
          </a:xfrm>
          <a:prstGeom prst="straightConnector1">
            <a:avLst/>
          </a:prstGeom>
          <a:noFill/>
          <a:ln w="44450" cap="flat" cmpd="sng">
            <a:solidFill>
              <a:srgbClr val="953734"/>
            </a:solidFill>
            <a:prstDash val="solid"/>
            <a:round/>
            <a:headEnd type="triangle" w="med" len="med"/>
            <a:tailEnd type="none" w="sm" len="sm"/>
          </a:ln>
          <a:effectLst>
            <a:outerShdw blurRad="40000" dist="20000" dir="5400000" rotWithShape="0">
              <a:srgbClr val="000000">
                <a:alpha val="36862"/>
              </a:srgbClr>
            </a:outerShdw>
          </a:effectLst>
        </p:spPr>
      </p:cxnSp>
      <p:cxnSp>
        <p:nvCxnSpPr>
          <p:cNvPr id="292" name="Google Shape;292;p18"/>
          <p:cNvCxnSpPr/>
          <p:nvPr/>
        </p:nvCxnSpPr>
        <p:spPr>
          <a:xfrm>
            <a:off x="4971287" y="4281908"/>
            <a:ext cx="603250" cy="890588"/>
          </a:xfrm>
          <a:prstGeom prst="straightConnector1">
            <a:avLst/>
          </a:prstGeom>
          <a:noFill/>
          <a:ln w="44450" cap="flat" cmpd="sng">
            <a:solidFill>
              <a:srgbClr val="953734"/>
            </a:solidFill>
            <a:prstDash val="solid"/>
            <a:round/>
            <a:headEnd type="triangle" w="med" len="med"/>
            <a:tailEnd type="none" w="sm" len="sm"/>
          </a:ln>
          <a:effectLst>
            <a:outerShdw blurRad="40000" dist="20000" dir="5400000" rotWithShape="0">
              <a:srgbClr val="000000">
                <a:alpha val="36862"/>
              </a:srgbClr>
            </a:outerShdw>
          </a:effectLst>
        </p:spPr>
      </p:cxnSp>
      <p:cxnSp>
        <p:nvCxnSpPr>
          <p:cNvPr id="293" name="Google Shape;293;p18"/>
          <p:cNvCxnSpPr/>
          <p:nvPr/>
        </p:nvCxnSpPr>
        <p:spPr>
          <a:xfrm>
            <a:off x="5082418" y="3959658"/>
            <a:ext cx="1393825" cy="404813"/>
          </a:xfrm>
          <a:prstGeom prst="straightConnector1">
            <a:avLst/>
          </a:prstGeom>
          <a:noFill/>
          <a:ln w="44450" cap="flat" cmpd="sng">
            <a:solidFill>
              <a:srgbClr val="953734"/>
            </a:solidFill>
            <a:prstDash val="solid"/>
            <a:round/>
            <a:headEnd type="triangle" w="med" len="med"/>
            <a:tailEnd type="none" w="sm" len="sm"/>
          </a:ln>
          <a:effectLst>
            <a:outerShdw blurRad="40000" dist="20000" dir="5400000" rotWithShape="0">
              <a:srgbClr val="000000">
                <a:alpha val="36862"/>
              </a:srgbClr>
            </a:outerShdw>
          </a:effectLst>
        </p:spPr>
      </p:cxnSp>
      <p:cxnSp>
        <p:nvCxnSpPr>
          <p:cNvPr id="294" name="Google Shape;294;p18"/>
          <p:cNvCxnSpPr/>
          <p:nvPr/>
        </p:nvCxnSpPr>
        <p:spPr>
          <a:xfrm flipH="1">
            <a:off x="5103055" y="3051596"/>
            <a:ext cx="854075" cy="755650"/>
          </a:xfrm>
          <a:prstGeom prst="straightConnector1">
            <a:avLst/>
          </a:prstGeom>
          <a:noFill/>
          <a:ln w="44450" cap="flat" cmpd="sng">
            <a:solidFill>
              <a:srgbClr val="953734"/>
            </a:solidFill>
            <a:prstDash val="solid"/>
            <a:round/>
            <a:headEnd type="none" w="sm" len="sm"/>
            <a:tailEnd type="triangle" w="med" len="med"/>
          </a:ln>
          <a:effectLst>
            <a:outerShdw blurRad="40000" dist="20000" dir="5400000" rotWithShape="0">
              <a:srgbClr val="000000">
                <a:alpha val="36862"/>
              </a:srgbClr>
            </a:outerShdw>
          </a:effectLst>
        </p:spPr>
      </p:cxnSp>
      <p:cxnSp>
        <p:nvCxnSpPr>
          <p:cNvPr id="295" name="Google Shape;295;p18"/>
          <p:cNvCxnSpPr/>
          <p:nvPr/>
        </p:nvCxnSpPr>
        <p:spPr>
          <a:xfrm>
            <a:off x="4577672" y="2599803"/>
            <a:ext cx="0" cy="1008966"/>
          </a:xfrm>
          <a:prstGeom prst="straightConnector1">
            <a:avLst/>
          </a:prstGeom>
          <a:noFill/>
          <a:ln w="44450" cap="flat" cmpd="sng">
            <a:solidFill>
              <a:srgbClr val="953734"/>
            </a:solidFill>
            <a:prstDash val="solid"/>
            <a:round/>
            <a:headEnd type="none" w="sm" len="sm"/>
            <a:tailEnd type="triangle" w="med" len="med"/>
          </a:ln>
          <a:effectLst>
            <a:outerShdw blurRad="40000" dist="20000" dir="5400000" rotWithShape="0">
              <a:srgbClr val="000000">
                <a:alpha val="36862"/>
              </a:srgbClr>
            </a:outerShdw>
          </a:effectLst>
        </p:spPr>
      </p:cxnSp>
      <p:grpSp>
        <p:nvGrpSpPr>
          <p:cNvPr id="296" name="Google Shape;296;p18"/>
          <p:cNvGrpSpPr/>
          <p:nvPr/>
        </p:nvGrpSpPr>
        <p:grpSpPr>
          <a:xfrm>
            <a:off x="3354773" y="2705895"/>
            <a:ext cx="1707002" cy="2164359"/>
            <a:chOff x="4201719" y="2455894"/>
            <a:chExt cx="1707002" cy="2164359"/>
          </a:xfrm>
        </p:grpSpPr>
        <p:grpSp>
          <p:nvGrpSpPr>
            <p:cNvPr id="297" name="Google Shape;297;p18"/>
            <p:cNvGrpSpPr/>
            <p:nvPr/>
          </p:nvGrpSpPr>
          <p:grpSpPr>
            <a:xfrm>
              <a:off x="4201719" y="3531380"/>
              <a:ext cx="819984" cy="424774"/>
              <a:chOff x="853638" y="2412623"/>
              <a:chExt cx="819984" cy="424774"/>
            </a:xfrm>
          </p:grpSpPr>
          <p:sp>
            <p:nvSpPr>
              <p:cNvPr id="298" name="Google Shape;298;p18"/>
              <p:cNvSpPr/>
              <p:nvPr/>
            </p:nvSpPr>
            <p:spPr>
              <a:xfrm>
                <a:off x="874070" y="2412623"/>
                <a:ext cx="466888" cy="424774"/>
              </a:xfrm>
              <a:prstGeom prst="ellipse">
                <a:avLst/>
              </a:prstGeom>
              <a:solidFill>
                <a:srgbClr val="D954F7"/>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99" name="Google Shape;299;p18"/>
              <p:cNvSpPr txBox="1"/>
              <p:nvPr/>
            </p:nvSpPr>
            <p:spPr>
              <a:xfrm>
                <a:off x="853638" y="2518619"/>
                <a:ext cx="819984"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dirty="0">
                    <a:solidFill>
                      <a:srgbClr val="000000"/>
                    </a:solidFill>
                    <a:latin typeface="Arial"/>
                    <a:ea typeface="Arial"/>
                    <a:cs typeface="Arial"/>
                    <a:sym typeface="Arial"/>
                  </a:rPr>
                  <a:t>SMAP</a:t>
                </a:r>
                <a:endParaRPr sz="1000" b="1" i="0" u="none" strike="noStrike" cap="none" dirty="0">
                  <a:solidFill>
                    <a:srgbClr val="000000"/>
                  </a:solidFill>
                  <a:latin typeface="Arial"/>
                  <a:ea typeface="Arial"/>
                  <a:cs typeface="Arial"/>
                  <a:sym typeface="Arial"/>
                </a:endParaRPr>
              </a:p>
            </p:txBody>
          </p:sp>
        </p:grpSp>
        <p:grpSp>
          <p:nvGrpSpPr>
            <p:cNvPr id="300" name="Google Shape;300;p18"/>
            <p:cNvGrpSpPr/>
            <p:nvPr/>
          </p:nvGrpSpPr>
          <p:grpSpPr>
            <a:xfrm>
              <a:off x="5026908" y="2455894"/>
              <a:ext cx="881813" cy="424774"/>
              <a:chOff x="597010" y="1809876"/>
              <a:chExt cx="881813" cy="424774"/>
            </a:xfrm>
          </p:grpSpPr>
          <p:sp>
            <p:nvSpPr>
              <p:cNvPr id="301" name="Google Shape;301;p18"/>
              <p:cNvSpPr/>
              <p:nvPr/>
            </p:nvSpPr>
            <p:spPr>
              <a:xfrm>
                <a:off x="708506" y="1809876"/>
                <a:ext cx="466888" cy="424774"/>
              </a:xfrm>
              <a:prstGeom prst="ellipse">
                <a:avLst/>
              </a:prstGeom>
              <a:solidFill>
                <a:srgbClr val="FF0000"/>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02" name="Google Shape;302;p18"/>
              <p:cNvSpPr txBox="1"/>
              <p:nvPr/>
            </p:nvSpPr>
            <p:spPr>
              <a:xfrm>
                <a:off x="597010" y="1922006"/>
                <a:ext cx="881813" cy="2308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dirty="0">
                    <a:solidFill>
                      <a:srgbClr val="000000"/>
                    </a:solidFill>
                    <a:latin typeface="Arial"/>
                    <a:ea typeface="Arial"/>
                    <a:cs typeface="Arial"/>
                    <a:sym typeface="Arial"/>
                  </a:rPr>
                  <a:t>CYGNSS</a:t>
                </a:r>
                <a:endParaRPr sz="900" b="1" i="0" u="none" strike="noStrike" cap="none" dirty="0">
                  <a:solidFill>
                    <a:srgbClr val="000000"/>
                  </a:solidFill>
                  <a:latin typeface="Arial"/>
                  <a:ea typeface="Arial"/>
                  <a:cs typeface="Arial"/>
                  <a:sym typeface="Arial"/>
                </a:endParaRPr>
              </a:p>
            </p:txBody>
          </p:sp>
        </p:grpSp>
        <p:grpSp>
          <p:nvGrpSpPr>
            <p:cNvPr id="303" name="Google Shape;303;p18"/>
            <p:cNvGrpSpPr/>
            <p:nvPr/>
          </p:nvGrpSpPr>
          <p:grpSpPr>
            <a:xfrm>
              <a:off x="4441279" y="4195479"/>
              <a:ext cx="774302" cy="424774"/>
              <a:chOff x="266466" y="2455490"/>
              <a:chExt cx="774302" cy="424774"/>
            </a:xfrm>
          </p:grpSpPr>
          <p:sp>
            <p:nvSpPr>
              <p:cNvPr id="304" name="Google Shape;304;p18"/>
              <p:cNvSpPr/>
              <p:nvPr/>
            </p:nvSpPr>
            <p:spPr>
              <a:xfrm>
                <a:off x="329373" y="2455490"/>
                <a:ext cx="466888" cy="424774"/>
              </a:xfrm>
              <a:prstGeom prst="ellipse">
                <a:avLst/>
              </a:prstGeom>
              <a:solidFill>
                <a:srgbClr val="C2D59B"/>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05" name="Google Shape;305;p18"/>
              <p:cNvSpPr txBox="1"/>
              <p:nvPr/>
            </p:nvSpPr>
            <p:spPr>
              <a:xfrm>
                <a:off x="266466" y="2550893"/>
                <a:ext cx="774302"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dirty="0">
                    <a:solidFill>
                      <a:srgbClr val="000000"/>
                    </a:solidFill>
                    <a:latin typeface="Arial"/>
                    <a:ea typeface="Arial"/>
                    <a:cs typeface="Arial"/>
                    <a:sym typeface="Arial"/>
                  </a:rPr>
                  <a:t>Aeolus</a:t>
                </a:r>
                <a:endParaRPr sz="1000" b="1" i="0" u="none" strike="noStrike" cap="none" dirty="0">
                  <a:solidFill>
                    <a:srgbClr val="000000"/>
                  </a:solidFill>
                  <a:latin typeface="Arial"/>
                  <a:ea typeface="Arial"/>
                  <a:cs typeface="Arial"/>
                  <a:sym typeface="Arial"/>
                </a:endParaRPr>
              </a:p>
            </p:txBody>
          </p:sp>
        </p:grpSp>
      </p:grpSp>
      <p:pic>
        <p:nvPicPr>
          <p:cNvPr id="306" name="Google Shape;306;p18"/>
          <p:cNvPicPr preferRelativeResize="0"/>
          <p:nvPr/>
        </p:nvPicPr>
        <p:blipFill rotWithShape="1">
          <a:blip r:embed="rId3">
            <a:alphaModFix/>
          </a:blip>
          <a:srcRect/>
          <a:stretch/>
        </p:blipFill>
        <p:spPr>
          <a:xfrm>
            <a:off x="4140983" y="3658196"/>
            <a:ext cx="859225" cy="572817"/>
          </a:xfrm>
          <a:prstGeom prst="rect">
            <a:avLst/>
          </a:prstGeom>
          <a:noFill/>
          <a:ln>
            <a:noFill/>
          </a:ln>
        </p:spPr>
      </p:pic>
      <p:sp>
        <p:nvSpPr>
          <p:cNvPr id="307" name="Google Shape;307;p18"/>
          <p:cNvSpPr txBox="1">
            <a:spLocks noGrp="1"/>
          </p:cNvSpPr>
          <p:nvPr>
            <p:ph type="sldNum" idx="12"/>
          </p:nvPr>
        </p:nvSpPr>
        <p:spPr>
          <a:xfrm>
            <a:off x="8472458" y="6333037"/>
            <a:ext cx="548700" cy="524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US"/>
              <a:t>49</a:t>
            </a:fld>
            <a:endParaRPr/>
          </a:p>
        </p:txBody>
      </p:sp>
      <p:sp>
        <p:nvSpPr>
          <p:cNvPr id="308" name="Google Shape;308;p18"/>
          <p:cNvSpPr txBox="1"/>
          <p:nvPr/>
        </p:nvSpPr>
        <p:spPr>
          <a:xfrm>
            <a:off x="25" y="6039864"/>
            <a:ext cx="8836500" cy="94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Calibri"/>
              <a:ea typeface="Calibri"/>
              <a:cs typeface="Calibri"/>
              <a:sym typeface="Calibri"/>
            </a:endParaRPr>
          </a:p>
        </p:txBody>
      </p:sp>
      <p:sp>
        <p:nvSpPr>
          <p:cNvPr id="43" name="Google Shape;265;p17">
            <a:extLst>
              <a:ext uri="{FF2B5EF4-FFF2-40B4-BE49-F238E27FC236}">
                <a16:creationId xmlns:a16="http://schemas.microsoft.com/office/drawing/2014/main" id="{7BC5CCA2-22C1-E047-9254-E69E4791D9CE}"/>
              </a:ext>
            </a:extLst>
          </p:cNvPr>
          <p:cNvSpPr txBox="1"/>
          <p:nvPr/>
        </p:nvSpPr>
        <p:spPr>
          <a:xfrm>
            <a:off x="381000" y="1220398"/>
            <a:ext cx="8726257" cy="859200"/>
          </a:xfrm>
          <a:prstGeom prst="rect">
            <a:avLst/>
          </a:prstGeom>
          <a:noFill/>
          <a:ln>
            <a:noFill/>
          </a:ln>
        </p:spPr>
        <p:txBody>
          <a:bodyPr spcFirstLastPara="1" wrap="square" lIns="91400" tIns="91400" rIns="91400" bIns="91400" anchor="t" anchorCtr="0">
            <a:noAutofit/>
          </a:bodyPr>
          <a:lstStyle/>
          <a:p>
            <a:pPr lvl="0">
              <a:lnSpc>
                <a:spcPct val="115000"/>
              </a:lnSpc>
              <a:buClr>
                <a:schemeClr val="dk1"/>
              </a:buClr>
              <a:buSzPts val="1100"/>
            </a:pPr>
            <a:r>
              <a:rPr lang="en-US" sz="1600" dirty="0">
                <a:solidFill>
                  <a:schemeClr val="dk1"/>
                </a:solidFill>
                <a:latin typeface="Calibri"/>
                <a:ea typeface="Calibri"/>
                <a:cs typeface="Calibri"/>
                <a:sym typeface="Calibri"/>
              </a:rPr>
              <a:t>Forward operators simulate observations of specific instruments from geophysical model variables.</a:t>
            </a:r>
            <a:endParaRPr sz="1600" dirty="0">
              <a:solidFill>
                <a:schemeClr val="dk1"/>
              </a:solidFill>
              <a:latin typeface="Calibri"/>
              <a:ea typeface="Calibri"/>
              <a:cs typeface="Calibri"/>
              <a:sym typeface="Calibri"/>
            </a:endParaRPr>
          </a:p>
          <a:p>
            <a:pPr marL="114300" marR="0" lvl="0" indent="0" algn="ctr" rtl="0">
              <a:lnSpc>
                <a:spcPct val="100000"/>
              </a:lnSpc>
              <a:spcBef>
                <a:spcPts val="640"/>
              </a:spcBef>
              <a:spcAft>
                <a:spcPts val="0"/>
              </a:spcAft>
              <a:buClr>
                <a:srgbClr val="888888"/>
              </a:buClr>
              <a:buSzPts val="3200"/>
              <a:buFont typeface="Arial"/>
              <a:buNone/>
            </a:pPr>
            <a:endParaRPr sz="1600" dirty="0">
              <a:latin typeface="Calibri"/>
              <a:ea typeface="Calibri"/>
              <a:cs typeface="Calibri"/>
              <a:sym typeface="Calibri"/>
            </a:endParaRPr>
          </a:p>
          <a:p>
            <a:pPr marL="114300" marR="0" lvl="0" indent="0" algn="ctr" rtl="0">
              <a:lnSpc>
                <a:spcPct val="100000"/>
              </a:lnSpc>
              <a:spcBef>
                <a:spcPts val="0"/>
              </a:spcBef>
              <a:spcAft>
                <a:spcPts val="0"/>
              </a:spcAft>
              <a:buClr>
                <a:srgbClr val="888888"/>
              </a:buClr>
              <a:buSzPts val="1800"/>
              <a:buFont typeface="Arial"/>
              <a:buNone/>
            </a:pPr>
            <a:endParaRPr sz="1600" b="0" i="0" u="none" strike="noStrike" cap="none" dirty="0">
              <a:solidFill>
                <a:srgbClr val="888888"/>
              </a:solidFill>
              <a:latin typeface="Calibri"/>
              <a:ea typeface="Calibri"/>
              <a:cs typeface="Calibri"/>
              <a:sym typeface="Calibri"/>
            </a:endParaRPr>
          </a:p>
          <a:p>
            <a:pPr marL="114300" marR="0" lvl="0" indent="0" algn="ctr" rtl="0">
              <a:lnSpc>
                <a:spcPct val="100000"/>
              </a:lnSpc>
              <a:spcBef>
                <a:spcPts val="0"/>
              </a:spcBef>
              <a:spcAft>
                <a:spcPts val="0"/>
              </a:spcAft>
              <a:buClr>
                <a:srgbClr val="888888"/>
              </a:buClr>
              <a:buSzPts val="1800"/>
              <a:buFont typeface="Arial"/>
              <a:buNone/>
            </a:pPr>
            <a:br>
              <a:rPr lang="en-US" sz="1600" b="0" i="0" u="none" strike="noStrike" cap="none" dirty="0">
                <a:solidFill>
                  <a:srgbClr val="888888"/>
                </a:solidFill>
                <a:latin typeface="Calibri"/>
                <a:ea typeface="Calibri"/>
                <a:cs typeface="Calibri"/>
                <a:sym typeface="Calibri"/>
              </a:rPr>
            </a:br>
            <a:endParaRPr sz="1600" b="1" i="0" u="none" strike="noStrike" cap="none" dirty="0">
              <a:solidFill>
                <a:srgbClr val="888888"/>
              </a:solidFill>
              <a:latin typeface="Calibri"/>
              <a:ea typeface="Calibri"/>
              <a:cs typeface="Calibri"/>
              <a:sym typeface="Calibri"/>
            </a:endParaRPr>
          </a:p>
          <a:p>
            <a:pPr marL="114300" marR="0" lvl="0" indent="0" algn="ctr" rtl="0">
              <a:lnSpc>
                <a:spcPct val="100000"/>
              </a:lnSpc>
              <a:spcBef>
                <a:spcPts val="0"/>
              </a:spcBef>
              <a:spcAft>
                <a:spcPts val="0"/>
              </a:spcAft>
              <a:buClr>
                <a:srgbClr val="888888"/>
              </a:buClr>
              <a:buSzPts val="1800"/>
              <a:buFont typeface="Arial"/>
              <a:buNone/>
            </a:pPr>
            <a:endParaRPr sz="1600" b="1" i="0" u="none" strike="noStrike" cap="none" dirty="0">
              <a:solidFill>
                <a:srgbClr val="888888"/>
              </a:solidFill>
              <a:latin typeface="Calibri"/>
              <a:ea typeface="Calibri"/>
              <a:cs typeface="Calibri"/>
              <a:sym typeface="Calibri"/>
            </a:endParaRPr>
          </a:p>
        </p:txBody>
      </p:sp>
      <p:sp>
        <p:nvSpPr>
          <p:cNvPr id="44" name="Google Shape;267;p17">
            <a:extLst>
              <a:ext uri="{FF2B5EF4-FFF2-40B4-BE49-F238E27FC236}">
                <a16:creationId xmlns:a16="http://schemas.microsoft.com/office/drawing/2014/main" id="{C75533F4-2068-204B-A63A-08A6770E6488}"/>
              </a:ext>
            </a:extLst>
          </p:cNvPr>
          <p:cNvSpPr txBox="1"/>
          <p:nvPr/>
        </p:nvSpPr>
        <p:spPr>
          <a:xfrm>
            <a:off x="-34657" y="6125064"/>
            <a:ext cx="9160500" cy="501600"/>
          </a:xfrm>
          <a:prstGeom prst="rect">
            <a:avLst/>
          </a:prstGeom>
          <a:noFill/>
          <a:ln>
            <a:noFill/>
          </a:ln>
        </p:spPr>
        <p:txBody>
          <a:bodyPr spcFirstLastPara="1" wrap="square" lIns="91400" tIns="91400" rIns="91400" bIns="91400" anchor="t" anchorCtr="0">
            <a:noAutofit/>
          </a:bodyPr>
          <a:lstStyle/>
          <a:p>
            <a:pPr marL="114300" marR="0" lvl="0" indent="0" algn="ctr" rtl="0">
              <a:lnSpc>
                <a:spcPct val="100000"/>
              </a:lnSpc>
              <a:spcBef>
                <a:spcPts val="640"/>
              </a:spcBef>
              <a:spcAft>
                <a:spcPts val="0"/>
              </a:spcAft>
              <a:buClr>
                <a:srgbClr val="888888"/>
              </a:buClr>
              <a:buSzPts val="3200"/>
              <a:buFont typeface="Arial"/>
              <a:buNone/>
            </a:pPr>
            <a:r>
              <a:rPr lang="en-US" sz="1800" b="0" i="0" u="none" strike="noStrike" cap="none" dirty="0">
                <a:solidFill>
                  <a:srgbClr val="FF0000"/>
                </a:solidFill>
                <a:latin typeface="Calibri"/>
                <a:ea typeface="Calibri"/>
                <a:cs typeface="Calibri"/>
                <a:sym typeface="Calibri"/>
              </a:rPr>
              <a:t>UFO = ‘App Store’ of model-agnostic operators and QC filters that can be shared and compared</a:t>
            </a:r>
            <a:endParaRPr sz="1800" b="0" i="0" u="none" strike="noStrike" cap="none" dirty="0">
              <a:solidFill>
                <a:srgbClr val="FF0000"/>
              </a:solidFill>
              <a:latin typeface="Calibri"/>
              <a:ea typeface="Calibri"/>
              <a:cs typeface="Calibri"/>
              <a:sym typeface="Calibri"/>
            </a:endParaRPr>
          </a:p>
          <a:p>
            <a:pPr marL="114300" marR="0" lvl="0" indent="0" algn="ctr" rtl="0">
              <a:lnSpc>
                <a:spcPct val="100000"/>
              </a:lnSpc>
              <a:spcBef>
                <a:spcPts val="0"/>
              </a:spcBef>
              <a:spcAft>
                <a:spcPts val="0"/>
              </a:spcAft>
              <a:buClr>
                <a:srgbClr val="888888"/>
              </a:buClr>
              <a:buSzPts val="1800"/>
              <a:buFont typeface="Arial"/>
              <a:buNone/>
            </a:pPr>
            <a:endParaRPr sz="1800" b="0" i="0" u="none" strike="noStrike" cap="none" dirty="0">
              <a:solidFill>
                <a:srgbClr val="888888"/>
              </a:solidFill>
              <a:latin typeface="Calibri"/>
              <a:ea typeface="Calibri"/>
              <a:cs typeface="Calibri"/>
              <a:sym typeface="Calibri"/>
            </a:endParaRPr>
          </a:p>
          <a:p>
            <a:pPr marL="114300" marR="0" lvl="0" indent="0" algn="ctr" rtl="0">
              <a:lnSpc>
                <a:spcPct val="100000"/>
              </a:lnSpc>
              <a:spcBef>
                <a:spcPts val="0"/>
              </a:spcBef>
              <a:spcAft>
                <a:spcPts val="0"/>
              </a:spcAft>
              <a:buClr>
                <a:srgbClr val="888888"/>
              </a:buClr>
              <a:buSzPts val="1800"/>
              <a:buFont typeface="Arial"/>
              <a:buNone/>
            </a:pPr>
            <a:br>
              <a:rPr lang="en-US" sz="1800" b="0" i="0" u="none" strike="noStrike" cap="none" dirty="0">
                <a:solidFill>
                  <a:srgbClr val="888888"/>
                </a:solidFill>
                <a:latin typeface="Calibri"/>
                <a:ea typeface="Calibri"/>
                <a:cs typeface="Calibri"/>
                <a:sym typeface="Calibri"/>
              </a:rPr>
            </a:br>
            <a:endParaRPr sz="1800" b="1" i="0" u="none" strike="noStrike" cap="none" dirty="0">
              <a:solidFill>
                <a:srgbClr val="888888"/>
              </a:solidFill>
              <a:latin typeface="Calibri"/>
              <a:ea typeface="Calibri"/>
              <a:cs typeface="Calibri"/>
              <a:sym typeface="Calibri"/>
            </a:endParaRPr>
          </a:p>
          <a:p>
            <a:pPr marL="114300" marR="0" lvl="0" indent="0" algn="ctr" rtl="0">
              <a:lnSpc>
                <a:spcPct val="100000"/>
              </a:lnSpc>
              <a:spcBef>
                <a:spcPts val="0"/>
              </a:spcBef>
              <a:spcAft>
                <a:spcPts val="0"/>
              </a:spcAft>
              <a:buClr>
                <a:srgbClr val="888888"/>
              </a:buClr>
              <a:buSzPts val="1800"/>
              <a:buFont typeface="Arial"/>
              <a:buNone/>
            </a:pPr>
            <a:endParaRPr sz="1800" b="1" i="0" u="none" strike="noStrike" cap="none" dirty="0">
              <a:solidFill>
                <a:srgbClr val="888888"/>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3500"/>
            <a:ext cx="8229600" cy="815975"/>
          </a:xfrm>
        </p:spPr>
        <p:txBody>
          <a:bodyPr>
            <a:normAutofit/>
          </a:bodyPr>
          <a:lstStyle/>
          <a:p>
            <a:pPr>
              <a:defRPr/>
            </a:pPr>
            <a:r>
              <a:rPr lang="en-US" sz="3200" b="1"/>
              <a:t>Why data assimilation matters?</a:t>
            </a:r>
          </a:p>
        </p:txBody>
      </p:sp>
      <p:sp>
        <p:nvSpPr>
          <p:cNvPr id="17410" name="TextBox 4"/>
          <p:cNvSpPr txBox="1">
            <a:spLocks noChangeArrowheads="1"/>
          </p:cNvSpPr>
          <p:nvPr/>
        </p:nvSpPr>
        <p:spPr bwMode="auto">
          <a:xfrm>
            <a:off x="838199" y="6015335"/>
            <a:ext cx="71410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indent="0"/>
            <a:r>
              <a:rPr lang="en-US">
                <a:solidFill>
                  <a:srgbClr val="FF0000"/>
                </a:solidFill>
                <a:latin typeface="Arial" panose="020B0604020202020204" pitchFamily="34" charset="0"/>
              </a:rPr>
              <a:t>Improvements of forecast skills in days at ECMWF</a:t>
            </a:r>
          </a:p>
        </p:txBody>
      </p:sp>
      <p:sp>
        <p:nvSpPr>
          <p:cNvPr id="2" name="Slide Number Placeholder 1"/>
          <p:cNvSpPr>
            <a:spLocks noGrp="1"/>
          </p:cNvSpPr>
          <p:nvPr>
            <p:ph type="sldNum" sz="quarter" idx="12"/>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Times"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a:lstStyle>
          <a:p>
            <a:pPr>
              <a:defRPr/>
            </a:pPr>
            <a:fld id="{4C8C041E-27D8-0F41-A6C0-3F4E50374E97}" type="slidenum">
              <a:rPr lang="en-US" altLang="en-US" smtClean="0">
                <a:latin typeface="Arial" panose="020B0604020202020204" pitchFamily="34" charset="0"/>
              </a:rPr>
              <a:pPr>
                <a:defRPr/>
              </a:pPr>
              <a:t>5</a:t>
            </a:fld>
            <a:endParaRPr lang="en-US" altLang="en-US">
              <a:latin typeface="Arial" panose="020B0604020202020204" pitchFamily="34" charset="0"/>
            </a:endParaRPr>
          </a:p>
        </p:txBody>
      </p:sp>
      <p:pic>
        <p:nvPicPr>
          <p:cNvPr id="3" name="Picture 2" descr="anomalyCorrelation.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219200"/>
            <a:ext cx="8740238" cy="4572000"/>
          </a:xfrm>
          <a:prstGeom prst="rect">
            <a:avLst/>
          </a:prstGeom>
        </p:spPr>
      </p:pic>
    </p:spTree>
    <p:extLst>
      <p:ext uri="{BB962C8B-B14F-4D97-AF65-F5344CB8AC3E}">
        <p14:creationId xmlns:p14="http://schemas.microsoft.com/office/powerpoint/2010/main" val="36189366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pic>
        <p:nvPicPr>
          <p:cNvPr id="668" name="Google Shape;668;p37"/>
          <p:cNvPicPr preferRelativeResize="0">
            <a:picLocks noGrp="1"/>
          </p:cNvPicPr>
          <p:nvPr>
            <p:ph type="body" idx="1"/>
          </p:nvPr>
        </p:nvPicPr>
        <p:blipFill rotWithShape="1">
          <a:blip r:embed="rId3">
            <a:alphaModFix/>
          </a:blip>
          <a:srcRect t="3009"/>
          <a:stretch/>
        </p:blipFill>
        <p:spPr>
          <a:xfrm>
            <a:off x="1033622" y="2098055"/>
            <a:ext cx="7076755" cy="3261815"/>
          </a:xfrm>
          <a:prstGeom prst="rect">
            <a:avLst/>
          </a:prstGeom>
          <a:noFill/>
          <a:ln>
            <a:noFill/>
          </a:ln>
        </p:spPr>
      </p:pic>
      <p:sp>
        <p:nvSpPr>
          <p:cNvPr id="669" name="Google Shape;669;p37"/>
          <p:cNvSpPr txBox="1"/>
          <p:nvPr/>
        </p:nvSpPr>
        <p:spPr>
          <a:xfrm>
            <a:off x="416255" y="1038101"/>
            <a:ext cx="8441141" cy="1114370"/>
          </a:xfrm>
          <a:prstGeom prst="rect">
            <a:avLst/>
          </a:prstGeom>
          <a:noFill/>
          <a:ln>
            <a:noFill/>
          </a:ln>
        </p:spPr>
        <p:txBody>
          <a:bodyPr spcFirstLastPara="1" wrap="square" lIns="91425" tIns="45700" rIns="91425" bIns="45700" anchor="t" anchorCtr="0">
            <a:normAutofit/>
          </a:bodyPr>
          <a:lstStyle/>
          <a:p>
            <a:pPr marL="114300" marR="0" lvl="0" indent="0" algn="l" rtl="0">
              <a:spcBef>
                <a:spcPts val="0"/>
              </a:spcBef>
              <a:spcAft>
                <a:spcPts val="0"/>
              </a:spcAft>
              <a:buClr>
                <a:srgbClr val="C00000"/>
              </a:buClr>
              <a:buSzPts val="2000"/>
              <a:buFont typeface="Arial"/>
              <a:buNone/>
            </a:pPr>
            <a:r>
              <a:rPr lang="en-US" sz="2000">
                <a:solidFill>
                  <a:srgbClr val="C00000"/>
                </a:solidFill>
                <a:latin typeface="Calibri"/>
                <a:ea typeface="Calibri"/>
                <a:cs typeface="Calibri"/>
                <a:sym typeface="Calibri"/>
              </a:rPr>
              <a:t>JEDI</a:t>
            </a:r>
            <a:r>
              <a:rPr lang="en-US" sz="2000">
                <a:solidFill>
                  <a:schemeClr val="dk1"/>
                </a:solidFill>
                <a:latin typeface="Calibri"/>
                <a:ea typeface="Calibri"/>
                <a:cs typeface="Calibri"/>
                <a:sym typeface="Calibri"/>
              </a:rPr>
              <a:t> is a collaborative effort to develop a next-generation unified data assimilation system for the Earth system, using advanced computing languages and techniques</a:t>
            </a:r>
            <a:endParaRPr/>
          </a:p>
        </p:txBody>
      </p:sp>
      <p:sp>
        <p:nvSpPr>
          <p:cNvPr id="670" name="Google Shape;670;p37"/>
          <p:cNvSpPr txBox="1"/>
          <p:nvPr/>
        </p:nvSpPr>
        <p:spPr>
          <a:xfrm>
            <a:off x="416255" y="0"/>
            <a:ext cx="8441141"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3200"/>
              <a:buFont typeface="Calibri"/>
              <a:buNone/>
            </a:pPr>
            <a:r>
              <a:rPr lang="en-US" sz="3200" b="1">
                <a:solidFill>
                  <a:schemeClr val="lt1"/>
                </a:solidFill>
                <a:latin typeface="Calibri"/>
                <a:ea typeface="Calibri"/>
                <a:cs typeface="Calibri"/>
                <a:sym typeface="Calibri"/>
              </a:rPr>
              <a:t>Joint Effort for Data assimilation Integration (JEDI) system used in this workshop</a:t>
            </a:r>
            <a:endParaRPr/>
          </a:p>
        </p:txBody>
      </p:sp>
      <p:sp>
        <p:nvSpPr>
          <p:cNvPr id="671" name="Google Shape;671;p37"/>
          <p:cNvSpPr txBox="1"/>
          <p:nvPr/>
        </p:nvSpPr>
        <p:spPr>
          <a:xfrm>
            <a:off x="2333767" y="5359870"/>
            <a:ext cx="5343098"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C00000"/>
                </a:solidFill>
                <a:latin typeface="Calibri"/>
                <a:ea typeface="Calibri"/>
                <a:cs typeface="Calibri"/>
                <a:sym typeface="Calibri"/>
              </a:rPr>
              <a:t>OOPS</a:t>
            </a:r>
            <a:r>
              <a:rPr lang="en-US" sz="1800">
                <a:solidFill>
                  <a:schemeClr val="dk1"/>
                </a:solidFill>
                <a:latin typeface="Calibri"/>
                <a:ea typeface="Calibri"/>
                <a:cs typeface="Calibri"/>
                <a:sym typeface="Calibri"/>
              </a:rPr>
              <a:t>: Object-Oriented Prediction System</a:t>
            </a:r>
            <a:endParaRPr/>
          </a:p>
          <a:p>
            <a:pPr marL="0" marR="0" lvl="0" indent="0" algn="l" rtl="0">
              <a:spcBef>
                <a:spcPts val="0"/>
              </a:spcBef>
              <a:spcAft>
                <a:spcPts val="0"/>
              </a:spcAft>
              <a:buNone/>
            </a:pPr>
            <a:r>
              <a:rPr lang="en-US" sz="1800">
                <a:solidFill>
                  <a:srgbClr val="C00000"/>
                </a:solidFill>
                <a:latin typeface="Calibri"/>
                <a:ea typeface="Calibri"/>
                <a:cs typeface="Calibri"/>
                <a:sym typeface="Calibri"/>
              </a:rPr>
              <a:t>UFO</a:t>
            </a:r>
            <a:r>
              <a:rPr lang="en-US" sz="1800">
                <a:solidFill>
                  <a:schemeClr val="dk1"/>
                </a:solidFill>
                <a:latin typeface="Calibri"/>
                <a:ea typeface="Calibri"/>
                <a:cs typeface="Calibri"/>
                <a:sym typeface="Calibri"/>
              </a:rPr>
              <a:t>: Unified Forward Operator</a:t>
            </a:r>
            <a:endParaRPr/>
          </a:p>
          <a:p>
            <a:pPr marL="0" marR="0" lvl="0" indent="0" algn="l" rtl="0">
              <a:spcBef>
                <a:spcPts val="0"/>
              </a:spcBef>
              <a:spcAft>
                <a:spcPts val="0"/>
              </a:spcAft>
              <a:buNone/>
            </a:pPr>
            <a:r>
              <a:rPr lang="en-US" sz="1800">
                <a:solidFill>
                  <a:srgbClr val="C00000"/>
                </a:solidFill>
                <a:latin typeface="Calibri"/>
                <a:ea typeface="Calibri"/>
                <a:cs typeface="Calibri"/>
                <a:sym typeface="Calibri"/>
              </a:rPr>
              <a:t>IODA</a:t>
            </a:r>
            <a:r>
              <a:rPr lang="en-US" sz="1800">
                <a:solidFill>
                  <a:schemeClr val="dk1"/>
                </a:solidFill>
                <a:latin typeface="Calibri"/>
                <a:ea typeface="Calibri"/>
                <a:cs typeface="Calibri"/>
                <a:sym typeface="Calibri"/>
              </a:rPr>
              <a:t>: Interface for Observation Data Access</a:t>
            </a:r>
            <a:endParaRPr/>
          </a:p>
          <a:p>
            <a:pPr marL="0" marR="0" lvl="0" indent="0" algn="l" rtl="0">
              <a:spcBef>
                <a:spcPts val="0"/>
              </a:spcBef>
              <a:spcAft>
                <a:spcPts val="0"/>
              </a:spcAft>
              <a:buNone/>
            </a:pPr>
            <a:r>
              <a:rPr lang="en-US" sz="1800">
                <a:solidFill>
                  <a:srgbClr val="C00000"/>
                </a:solidFill>
                <a:latin typeface="Calibri"/>
                <a:ea typeface="Calibri"/>
                <a:cs typeface="Calibri"/>
                <a:sym typeface="Calibri"/>
              </a:rPr>
              <a:t>BUMP</a:t>
            </a:r>
            <a:r>
              <a:rPr lang="en-US" sz="1800">
                <a:solidFill>
                  <a:schemeClr val="dk1"/>
                </a:solidFill>
                <a:latin typeface="Calibri"/>
                <a:ea typeface="Calibri"/>
                <a:cs typeface="Calibri"/>
                <a:sym typeface="Calibri"/>
              </a:rPr>
              <a:t>: B matrix on an Unstructured Mesh Package</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
          <p:cNvSpPr txBox="1">
            <a:spLocks noGrp="1"/>
          </p:cNvSpPr>
          <p:nvPr>
            <p:ph type="title"/>
          </p:nvPr>
        </p:nvSpPr>
        <p:spPr>
          <a:xfrm>
            <a:off x="457200" y="13374"/>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4000"/>
              <a:buFont typeface="Calibri"/>
              <a:buNone/>
            </a:pPr>
            <a:r>
              <a:rPr lang="en-US"/>
              <a:t>Outline</a:t>
            </a:r>
            <a:endParaRPr/>
          </a:p>
        </p:txBody>
      </p:sp>
      <p:sp>
        <p:nvSpPr>
          <p:cNvPr id="162" name="Google Shape;162;p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lnSpcReduction="10000"/>
          </a:bodyPr>
          <a:lstStyle/>
          <a:p>
            <a:pPr marL="342900" lvl="0" indent="-342900" algn="l" rtl="0">
              <a:spcBef>
                <a:spcPts val="0"/>
              </a:spcBef>
              <a:spcAft>
                <a:spcPts val="0"/>
              </a:spcAft>
              <a:buClr>
                <a:schemeClr val="bg1">
                  <a:lumMod val="65000"/>
                </a:schemeClr>
              </a:buClr>
              <a:buSzPts val="3200"/>
              <a:buChar char="•"/>
            </a:pPr>
            <a:r>
              <a:rPr lang="en-US">
                <a:solidFill>
                  <a:schemeClr val="bg1">
                    <a:lumMod val="75000"/>
                  </a:schemeClr>
                </a:solidFill>
              </a:rPr>
              <a:t>Numerical Weather Prediction</a:t>
            </a:r>
          </a:p>
          <a:p>
            <a:pPr marL="342900" lvl="0" indent="-342900" algn="l" rtl="0">
              <a:spcBef>
                <a:spcPts val="0"/>
              </a:spcBef>
              <a:spcAft>
                <a:spcPts val="0"/>
              </a:spcAft>
              <a:buClr>
                <a:schemeClr val="bg1">
                  <a:lumMod val="65000"/>
                </a:schemeClr>
              </a:buClr>
              <a:buSzPts val="3200"/>
              <a:buChar char="•"/>
            </a:pPr>
            <a:r>
              <a:rPr lang="en-US">
                <a:solidFill>
                  <a:schemeClr val="bg1">
                    <a:lumMod val="75000"/>
                  </a:schemeClr>
                </a:solidFill>
              </a:rPr>
              <a:t>Observations</a:t>
            </a:r>
            <a:endParaRPr>
              <a:solidFill>
                <a:schemeClr val="bg1">
                  <a:lumMod val="75000"/>
                </a:schemeClr>
              </a:solidFill>
            </a:endParaRPr>
          </a:p>
          <a:p>
            <a:pPr marL="342900" lvl="0" indent="-342900" algn="l" rtl="0">
              <a:spcBef>
                <a:spcPts val="640"/>
              </a:spcBef>
              <a:spcAft>
                <a:spcPts val="0"/>
              </a:spcAft>
              <a:buClr>
                <a:schemeClr val="bg1">
                  <a:lumMod val="65000"/>
                </a:schemeClr>
              </a:buClr>
              <a:buSzPts val="3200"/>
              <a:buChar char="•"/>
            </a:pPr>
            <a:r>
              <a:rPr lang="en-US">
                <a:solidFill>
                  <a:schemeClr val="bg1">
                    <a:lumMod val="75000"/>
                  </a:schemeClr>
                </a:solidFill>
              </a:rPr>
              <a:t>Models</a:t>
            </a:r>
            <a:endParaRPr>
              <a:solidFill>
                <a:schemeClr val="bg1">
                  <a:lumMod val="75000"/>
                </a:schemeClr>
              </a:solidFill>
            </a:endParaRPr>
          </a:p>
          <a:p>
            <a:pPr marL="342900" lvl="0" indent="-342900" algn="l" rtl="0">
              <a:spcBef>
                <a:spcPts val="640"/>
              </a:spcBef>
              <a:spcAft>
                <a:spcPts val="0"/>
              </a:spcAft>
              <a:buClr>
                <a:schemeClr val="bg1">
                  <a:lumMod val="65000"/>
                </a:schemeClr>
              </a:buClr>
              <a:buSzPts val="3200"/>
              <a:buChar char="•"/>
            </a:pPr>
            <a:r>
              <a:rPr lang="en-US">
                <a:solidFill>
                  <a:schemeClr val="bg1">
                    <a:lumMod val="75000"/>
                  </a:schemeClr>
                </a:solidFill>
              </a:rPr>
              <a:t>Data assimilation methods explained using Bayes Theorem</a:t>
            </a:r>
            <a:endParaRPr>
              <a:solidFill>
                <a:schemeClr val="bg1">
                  <a:lumMod val="75000"/>
                </a:schemeClr>
              </a:solidFill>
            </a:endParaRPr>
          </a:p>
          <a:p>
            <a:pPr marL="342900" lvl="0" indent="-342900" algn="l" rtl="0">
              <a:spcBef>
                <a:spcPts val="640"/>
              </a:spcBef>
              <a:spcAft>
                <a:spcPts val="0"/>
              </a:spcAft>
              <a:buClr>
                <a:schemeClr val="bg1">
                  <a:lumMod val="65000"/>
                </a:schemeClr>
              </a:buClr>
              <a:buSzPts val="3200"/>
              <a:buChar char="•"/>
            </a:pPr>
            <a:r>
              <a:rPr lang="en-US">
                <a:solidFill>
                  <a:schemeClr val="bg1">
                    <a:lumMod val="75000"/>
                  </a:schemeClr>
                </a:solidFill>
              </a:rPr>
              <a:t>Components of data assimilation system</a:t>
            </a:r>
            <a:endParaRPr>
              <a:solidFill>
                <a:schemeClr val="bg1">
                  <a:lumMod val="75000"/>
                </a:schemeClr>
              </a:solidFill>
            </a:endParaRPr>
          </a:p>
          <a:p>
            <a:pPr marL="342900" lvl="0" indent="-342900" algn="l" rtl="0">
              <a:spcBef>
                <a:spcPts val="640"/>
              </a:spcBef>
              <a:spcAft>
                <a:spcPts val="0"/>
              </a:spcAft>
              <a:buClr>
                <a:schemeClr val="bg1">
                  <a:lumMod val="65000"/>
                </a:schemeClr>
              </a:buClr>
              <a:buSzPts val="3200"/>
              <a:buChar char="•"/>
            </a:pPr>
            <a:r>
              <a:rPr lang="en-US">
                <a:solidFill>
                  <a:schemeClr val="bg1">
                    <a:lumMod val="75000"/>
                  </a:schemeClr>
                </a:solidFill>
              </a:rPr>
              <a:t>JEDI data assimilation system (used in the hands-on session)</a:t>
            </a:r>
          </a:p>
          <a:p>
            <a:pPr marL="342900" lvl="0" indent="-342900" algn="l" rtl="0">
              <a:spcBef>
                <a:spcPts val="640"/>
              </a:spcBef>
              <a:spcAft>
                <a:spcPts val="0"/>
              </a:spcAft>
              <a:buClr>
                <a:schemeClr val="tx1"/>
              </a:buClr>
              <a:buSzPts val="3200"/>
              <a:buChar char="•"/>
            </a:pPr>
            <a:r>
              <a:rPr lang="en-US">
                <a:solidFill>
                  <a:schemeClr val="tx1"/>
                </a:solidFill>
              </a:rPr>
              <a:t>GNSS Radio Occultation assimilation</a:t>
            </a:r>
            <a:endParaRPr>
              <a:solidFill>
                <a:schemeClr val="tx1"/>
              </a:solidFill>
            </a:endParaRPr>
          </a:p>
        </p:txBody>
      </p:sp>
      <p:pic>
        <p:nvPicPr>
          <p:cNvPr id="163" name="Google Shape;163;p2" descr="JCSDA_transp.png"/>
          <p:cNvPicPr preferRelativeResize="0"/>
          <p:nvPr/>
        </p:nvPicPr>
        <p:blipFill rotWithShape="1">
          <a:blip r:embed="rId3">
            <a:alphaModFix/>
          </a:blip>
          <a:srcRect/>
          <a:stretch/>
        </p:blipFill>
        <p:spPr>
          <a:xfrm>
            <a:off x="7924800" y="0"/>
            <a:ext cx="1143000" cy="1143000"/>
          </a:xfrm>
          <a:prstGeom prst="rect">
            <a:avLst/>
          </a:prstGeom>
          <a:noFill/>
          <a:ln>
            <a:noFill/>
          </a:ln>
          <a:effectLst>
            <a:outerShdw blurRad="50800" dist="203200" dir="8100000" algn="tr" rotWithShape="0">
              <a:srgbClr val="000000">
                <a:alpha val="40000"/>
              </a:srgbClr>
            </a:outerShdw>
          </a:effectLst>
        </p:spPr>
      </p:pic>
    </p:spTree>
    <p:extLst>
      <p:ext uri="{BB962C8B-B14F-4D97-AF65-F5344CB8AC3E}">
        <p14:creationId xmlns:p14="http://schemas.microsoft.com/office/powerpoint/2010/main" val="35355466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457200" y="46030"/>
            <a:ext cx="8229600" cy="1143000"/>
          </a:xfrm>
        </p:spPr>
        <p:txBody>
          <a:bodyPr>
            <a:normAutofit/>
          </a:bodyPr>
          <a:lstStyle/>
          <a:p>
            <a:r>
              <a:rPr lang="en-US" b="1">
                <a:solidFill>
                  <a:schemeClr val="bg1"/>
                </a:solidFill>
              </a:rPr>
              <a:t>Radio Occultation with GNSS</a:t>
            </a:r>
          </a:p>
        </p:txBody>
      </p:sp>
      <p:sp>
        <p:nvSpPr>
          <p:cNvPr id="193539" name="Text Box 3"/>
          <p:cNvSpPr txBox="1">
            <a:spLocks noChangeArrowheads="1"/>
          </p:cNvSpPr>
          <p:nvPr/>
        </p:nvSpPr>
        <p:spPr bwMode="auto">
          <a:xfrm>
            <a:off x="1201238" y="1347800"/>
            <a:ext cx="6952609" cy="11387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2000">
                <a:latin typeface="Times New Roman" charset="0"/>
                <a:cs typeface="ＭＳ Ｐゴシック" charset="0"/>
              </a:rPr>
              <a:t>b</a:t>
            </a:r>
            <a:r>
              <a:rPr lang="en-US" sz="2000" b="0">
                <a:latin typeface="Times New Roman" charset="0"/>
                <a:cs typeface="ＭＳ Ｐゴシック" charset="0"/>
              </a:rPr>
              <a:t>asic measurement principle: </a:t>
            </a:r>
          </a:p>
          <a:p>
            <a:pPr eaLnBrk="1" hangingPunct="1"/>
            <a:r>
              <a:rPr lang="en-US" sz="2400" b="1" baseline="0">
                <a:solidFill>
                  <a:srgbClr val="FF0000"/>
                </a:solidFill>
                <a:latin typeface="Times New Roman" charset="0"/>
                <a:cs typeface="ＭＳ Ｐゴシック" charset="0"/>
              </a:rPr>
              <a:t>Deduce atmosphere refractive properties based on </a:t>
            </a:r>
          </a:p>
          <a:p>
            <a:pPr eaLnBrk="1" hangingPunct="1"/>
            <a:r>
              <a:rPr lang="en-US" sz="2400" b="1" baseline="0">
                <a:solidFill>
                  <a:srgbClr val="FF0000"/>
                </a:solidFill>
                <a:latin typeface="Times New Roman" charset="0"/>
                <a:cs typeface="ＭＳ Ｐゴシック" charset="0"/>
              </a:rPr>
              <a:t>precise measurement of phase delay and amplitude</a:t>
            </a:r>
            <a:endParaRPr lang="en-US" sz="2400" b="1" baseline="0">
              <a:solidFill>
                <a:schemeClr val="accent2"/>
              </a:solidFill>
              <a:latin typeface="Times New Roman" charset="0"/>
              <a:cs typeface="ＭＳ Ｐゴシック" charset="0"/>
            </a:endParaRPr>
          </a:p>
        </p:txBody>
      </p:sp>
      <p:pic>
        <p:nvPicPr>
          <p:cNvPr id="1935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120" y="2719927"/>
            <a:ext cx="7464490" cy="3657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Slide Number Placeholder 1">
            <a:extLst>
              <a:ext uri="{FF2B5EF4-FFF2-40B4-BE49-F238E27FC236}">
                <a16:creationId xmlns:a16="http://schemas.microsoft.com/office/drawing/2014/main" id="{9B5BF8CE-A2AE-634B-A75E-BB3993828962}"/>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4AD8FD-FD6D-464E-A779-5DEA90C34555}" type="slidenum">
              <a:rPr lang="en-US" smtClean="0"/>
              <a:pPr/>
              <a:t>52</a:t>
            </a:fld>
            <a:endParaRPr lang="en-US"/>
          </a:p>
        </p:txBody>
      </p:sp>
    </p:spTree>
    <p:extLst>
      <p:ext uri="{BB962C8B-B14F-4D97-AF65-F5344CB8AC3E}">
        <p14:creationId xmlns:p14="http://schemas.microsoft.com/office/powerpoint/2010/main" val="293047806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p:cNvSpPr>
            <a:spLocks noGrp="1" noChangeArrowheads="1"/>
          </p:cNvSpPr>
          <p:nvPr>
            <p:ph type="title"/>
          </p:nvPr>
        </p:nvSpPr>
        <p:spPr>
          <a:xfrm>
            <a:off x="1009650" y="152400"/>
            <a:ext cx="7372350" cy="685800"/>
          </a:xfrm>
        </p:spPr>
        <p:txBody>
          <a:bodyPr>
            <a:normAutofit fontScale="90000"/>
          </a:bodyPr>
          <a:lstStyle/>
          <a:p>
            <a:r>
              <a:rPr lang="en-US" b="1">
                <a:solidFill>
                  <a:schemeClr val="bg1"/>
                </a:solidFill>
              </a:rPr>
              <a:t>Electromagnetic Propagation </a:t>
            </a:r>
          </a:p>
        </p:txBody>
      </p:sp>
      <mc:AlternateContent xmlns:mc="http://schemas.openxmlformats.org/markup-compatibility/2006" xmlns:a14="http://schemas.microsoft.com/office/drawing/2010/main">
        <mc:Choice Requires="a14">
          <p:sp>
            <p:nvSpPr>
              <p:cNvPr id="3077" name="Rectangle 5"/>
              <p:cNvSpPr>
                <a:spLocks noGrp="1" noChangeArrowheads="1"/>
              </p:cNvSpPr>
              <p:nvPr>
                <p:ph type="body" sz="half" idx="1"/>
              </p:nvPr>
            </p:nvSpPr>
            <p:spPr>
              <a:xfrm>
                <a:off x="381000" y="1447800"/>
                <a:ext cx="8534400" cy="2133600"/>
              </a:xfrm>
            </p:spPr>
            <p:txBody>
              <a:bodyPr>
                <a:noAutofit/>
              </a:bodyPr>
              <a:lstStyle/>
              <a:p>
                <a:r>
                  <a:rPr lang="en-US" sz="2800"/>
                  <a:t>The atmospheric refractive index: </a:t>
                </a:r>
                <a14:m>
                  <m:oMath xmlns:m="http://schemas.openxmlformats.org/officeDocument/2006/math">
                    <m:r>
                      <a:rPr lang="en-US" sz="2800" b="1" i="1" smtClean="0">
                        <a:latin typeface="Cambria Math" panose="02040503050406030204" pitchFamily="18" charset="0"/>
                      </a:rPr>
                      <m:t>𝒏</m:t>
                    </m:r>
                    <m:r>
                      <a:rPr lang="en-US" sz="2800" b="1" i="1" smtClean="0">
                        <a:latin typeface="Cambria Math" panose="02040503050406030204" pitchFamily="18" charset="0"/>
                      </a:rPr>
                      <m:t>=</m:t>
                    </m:r>
                    <m:f>
                      <m:fPr>
                        <m:ctrlPr>
                          <a:rPr lang="en-US" sz="2800" b="1" i="1" smtClean="0">
                            <a:latin typeface="Cambria Math" panose="02040503050406030204" pitchFamily="18" charset="0"/>
                          </a:rPr>
                        </m:ctrlPr>
                      </m:fPr>
                      <m:num>
                        <m:r>
                          <a:rPr lang="en-US" sz="2800" b="1" i="1" smtClean="0">
                            <a:latin typeface="Cambria Math" panose="02040503050406030204" pitchFamily="18" charset="0"/>
                          </a:rPr>
                          <m:t>𝒄</m:t>
                        </m:r>
                      </m:num>
                      <m:den>
                        <m:r>
                          <a:rPr lang="en-US" sz="2800" b="1" i="1" smtClean="0">
                            <a:latin typeface="Cambria Math" panose="02040503050406030204" pitchFamily="18" charset="0"/>
                          </a:rPr>
                          <m:t>𝒗</m:t>
                        </m:r>
                      </m:den>
                    </m:f>
                  </m:oMath>
                </a14:m>
                <a:r>
                  <a:rPr lang="en-US" sz="2800" b="1"/>
                  <a:t> </a:t>
                </a:r>
                <a:r>
                  <a:rPr lang="en-US" sz="2800"/>
                  <a:t>defines the speed of electromagnetic waves.</a:t>
                </a:r>
              </a:p>
              <a:p>
                <a:r>
                  <a:rPr lang="en-US" sz="2800"/>
                  <a:t>Under normal conditions, </a:t>
                </a:r>
                <a:r>
                  <a:rPr lang="en-US" sz="2800" b="1"/>
                  <a:t>n ~ 1.00330 </a:t>
                </a:r>
                <a:r>
                  <a:rPr lang="en-US" sz="2800"/>
                  <a:t>at the surface and exponentially decreases  with height up to 60km.</a:t>
                </a:r>
              </a:p>
            </p:txBody>
          </p:sp>
        </mc:Choice>
        <mc:Fallback xmlns="">
          <p:sp>
            <p:nvSpPr>
              <p:cNvPr id="3077" name="Rectangle 5"/>
              <p:cNvSpPr>
                <a:spLocks noGrp="1" noRot="1" noChangeAspect="1" noMove="1" noResize="1" noEditPoints="1" noAdjustHandles="1" noChangeArrowheads="1" noChangeShapeType="1" noTextEdit="1"/>
              </p:cNvSpPr>
              <p:nvPr>
                <p:ph type="body" sz="half" idx="1"/>
              </p:nvPr>
            </p:nvSpPr>
            <p:spPr>
              <a:xfrm>
                <a:off x="381000" y="1447800"/>
                <a:ext cx="8534400" cy="2133600"/>
              </a:xfrm>
              <a:blipFill>
                <a:blip r:embed="rId4"/>
                <a:stretch>
                  <a:fillRect l="-1189" b="-2959"/>
                </a:stretch>
              </a:blipFill>
            </p:spPr>
            <p:txBody>
              <a:bodyPr/>
              <a:lstStyle/>
              <a:p>
                <a:r>
                  <a:rPr lang="en-US">
                    <a:noFill/>
                  </a:rPr>
                  <a:t> </a:t>
                </a:r>
              </a:p>
            </p:txBody>
          </p:sp>
        </mc:Fallback>
      </mc:AlternateContent>
      <p:sp>
        <p:nvSpPr>
          <p:cNvPr id="3085" name="Oval 13"/>
          <p:cNvSpPr>
            <a:spLocks noChangeArrowheads="1"/>
          </p:cNvSpPr>
          <p:nvPr/>
        </p:nvSpPr>
        <p:spPr bwMode="auto">
          <a:xfrm>
            <a:off x="1524000" y="4876800"/>
            <a:ext cx="762000" cy="762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3119" name="Group 47"/>
          <p:cNvGrpSpPr>
            <a:grpSpLocks/>
          </p:cNvGrpSpPr>
          <p:nvPr/>
        </p:nvGrpSpPr>
        <p:grpSpPr bwMode="auto">
          <a:xfrm>
            <a:off x="152400" y="3733801"/>
            <a:ext cx="9150351" cy="2743200"/>
            <a:chOff x="0" y="2352"/>
            <a:chExt cx="5764" cy="1728"/>
          </a:xfrm>
        </p:grpSpPr>
        <p:grpSp>
          <p:nvGrpSpPr>
            <p:cNvPr id="3106" name="Group 34"/>
            <p:cNvGrpSpPr>
              <a:grpSpLocks/>
            </p:cNvGrpSpPr>
            <p:nvPr/>
          </p:nvGrpSpPr>
          <p:grpSpPr bwMode="auto">
            <a:xfrm>
              <a:off x="0" y="2352"/>
              <a:ext cx="2208" cy="1680"/>
              <a:chOff x="192" y="2352"/>
              <a:chExt cx="2208" cy="1680"/>
            </a:xfrm>
          </p:grpSpPr>
          <p:sp>
            <p:nvSpPr>
              <p:cNvPr id="3082" name="AutoShape 10"/>
              <p:cNvSpPr>
                <a:spLocks noChangeArrowheads="1"/>
              </p:cNvSpPr>
              <p:nvPr/>
            </p:nvSpPr>
            <p:spPr bwMode="auto">
              <a:xfrm>
                <a:off x="672" y="2352"/>
                <a:ext cx="1728" cy="168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CC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83" name="AutoShape 11"/>
              <p:cNvSpPr>
                <a:spLocks noChangeArrowheads="1"/>
              </p:cNvSpPr>
              <p:nvPr/>
            </p:nvSpPr>
            <p:spPr bwMode="auto">
              <a:xfrm>
                <a:off x="816" y="2496"/>
                <a:ext cx="1440" cy="13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84" name="AutoShape 12"/>
              <p:cNvSpPr>
                <a:spLocks noChangeArrowheads="1"/>
              </p:cNvSpPr>
              <p:nvPr/>
            </p:nvSpPr>
            <p:spPr bwMode="auto">
              <a:xfrm>
                <a:off x="960" y="2640"/>
                <a:ext cx="1152" cy="1056"/>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3366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80" name="Oval 8"/>
              <p:cNvSpPr>
                <a:spLocks noChangeArrowheads="1"/>
              </p:cNvSpPr>
              <p:nvPr/>
            </p:nvSpPr>
            <p:spPr bwMode="auto">
              <a:xfrm>
                <a:off x="1104" y="2784"/>
                <a:ext cx="864" cy="768"/>
              </a:xfrm>
              <a:prstGeom prst="ellipse">
                <a:avLst/>
              </a:prstGeom>
              <a:solidFill>
                <a:srgbClr val="C0C0C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02" name="Line 30"/>
              <p:cNvSpPr>
                <a:spLocks noChangeShapeType="1"/>
              </p:cNvSpPr>
              <p:nvPr/>
            </p:nvSpPr>
            <p:spPr bwMode="auto">
              <a:xfrm flipV="1">
                <a:off x="192" y="2400"/>
                <a:ext cx="105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103" name="Line 31"/>
              <p:cNvSpPr>
                <a:spLocks noChangeShapeType="1"/>
              </p:cNvSpPr>
              <p:nvPr/>
            </p:nvSpPr>
            <p:spPr bwMode="auto">
              <a:xfrm>
                <a:off x="1248" y="2400"/>
                <a:ext cx="288"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104" name="Line 32"/>
              <p:cNvSpPr>
                <a:spLocks noChangeShapeType="1"/>
              </p:cNvSpPr>
              <p:nvPr/>
            </p:nvSpPr>
            <p:spPr bwMode="auto">
              <a:xfrm>
                <a:off x="1536" y="2496"/>
                <a:ext cx="240"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105" name="Line 33"/>
              <p:cNvSpPr>
                <a:spLocks noChangeShapeType="1"/>
              </p:cNvSpPr>
              <p:nvPr/>
            </p:nvSpPr>
            <p:spPr bwMode="auto">
              <a:xfrm>
                <a:off x="1776" y="2688"/>
                <a:ext cx="96"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3117" name="AutoShape 45"/>
            <p:cNvSpPr>
              <a:spLocks noChangeArrowheads="1"/>
            </p:cNvSpPr>
            <p:nvPr/>
          </p:nvSpPr>
          <p:spPr bwMode="auto">
            <a:xfrm>
              <a:off x="1584" y="2592"/>
              <a:ext cx="1008" cy="96"/>
            </a:xfrm>
            <a:prstGeom prst="rightArrow">
              <a:avLst>
                <a:gd name="adj1" fmla="val 50000"/>
                <a:gd name="adj2" fmla="val 262500"/>
              </a:avLst>
            </a:prstGeom>
            <a:gradFill rotWithShape="1">
              <a:gsLst>
                <a:gs pos="0">
                  <a:schemeClr val="accent1">
                    <a:alpha val="49001"/>
                  </a:schemeClr>
                </a:gs>
                <a:gs pos="100000">
                  <a:schemeClr val="accent1">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18" name="Text Box 46"/>
            <p:cNvSpPr txBox="1">
              <a:spLocks noChangeArrowheads="1"/>
            </p:cNvSpPr>
            <p:nvPr/>
          </p:nvSpPr>
          <p:spPr bwMode="auto">
            <a:xfrm>
              <a:off x="2592" y="3849"/>
              <a:ext cx="3172"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t>Electromagnetic Propagation in the Atmosphere</a:t>
              </a:r>
            </a:p>
          </p:txBody>
        </p:sp>
      </p:grpSp>
      <p:sp>
        <p:nvSpPr>
          <p:cNvPr id="2" name="Slide Number Placeholder 1">
            <a:extLst>
              <a:ext uri="{FF2B5EF4-FFF2-40B4-BE49-F238E27FC236}">
                <a16:creationId xmlns:a16="http://schemas.microsoft.com/office/drawing/2014/main" id="{241BCE51-6538-1A49-9E48-18DCDF593755}"/>
              </a:ext>
            </a:extLst>
          </p:cNvPr>
          <p:cNvSpPr>
            <a:spLocks noGrp="1"/>
          </p:cNvSpPr>
          <p:nvPr>
            <p:ph type="sldNum" sz="quarter" idx="12"/>
          </p:nvPr>
        </p:nvSpPr>
        <p:spPr/>
        <p:txBody>
          <a:bodyPr/>
          <a:lstStyle/>
          <a:p>
            <a:fld id="{7311AB9C-0B0B-FB45-BC3B-D0D35D811ADA}" type="slidenum">
              <a:rPr lang="en-US" smtClean="0"/>
              <a:pPr/>
              <a:t>53</a:t>
            </a:fld>
            <a:endParaRPr lang="en-US"/>
          </a:p>
        </p:txBody>
      </p:sp>
      <p:grpSp>
        <p:nvGrpSpPr>
          <p:cNvPr id="19" name="Group 47">
            <a:extLst>
              <a:ext uri="{FF2B5EF4-FFF2-40B4-BE49-F238E27FC236}">
                <a16:creationId xmlns:a16="http://schemas.microsoft.com/office/drawing/2014/main" id="{AA4D53CD-831C-E94C-A003-8C72D74C9042}"/>
              </a:ext>
            </a:extLst>
          </p:cNvPr>
          <p:cNvGrpSpPr>
            <a:grpSpLocks/>
          </p:cNvGrpSpPr>
          <p:nvPr/>
        </p:nvGrpSpPr>
        <p:grpSpPr bwMode="auto">
          <a:xfrm>
            <a:off x="152400" y="3668714"/>
            <a:ext cx="9150351" cy="2808288"/>
            <a:chOff x="0" y="2311"/>
            <a:chExt cx="5764" cy="1769"/>
          </a:xfrm>
        </p:grpSpPr>
        <p:grpSp>
          <p:nvGrpSpPr>
            <p:cNvPr id="20" name="Group 34">
              <a:extLst>
                <a:ext uri="{FF2B5EF4-FFF2-40B4-BE49-F238E27FC236}">
                  <a16:creationId xmlns:a16="http://schemas.microsoft.com/office/drawing/2014/main" id="{38BC36C8-E3EA-5943-9127-2EDD5D2ED4B2}"/>
                </a:ext>
              </a:extLst>
            </p:cNvPr>
            <p:cNvGrpSpPr>
              <a:grpSpLocks/>
            </p:cNvGrpSpPr>
            <p:nvPr/>
          </p:nvGrpSpPr>
          <p:grpSpPr bwMode="auto">
            <a:xfrm>
              <a:off x="0" y="2352"/>
              <a:ext cx="2208" cy="1680"/>
              <a:chOff x="192" y="2352"/>
              <a:chExt cx="2208" cy="1680"/>
            </a:xfrm>
          </p:grpSpPr>
          <p:sp>
            <p:nvSpPr>
              <p:cNvPr id="24" name="AutoShape 10">
                <a:extLst>
                  <a:ext uri="{FF2B5EF4-FFF2-40B4-BE49-F238E27FC236}">
                    <a16:creationId xmlns:a16="http://schemas.microsoft.com/office/drawing/2014/main" id="{AF74328C-6A8C-304D-BD8E-602F1A47D472}"/>
                  </a:ext>
                </a:extLst>
              </p:cNvPr>
              <p:cNvSpPr>
                <a:spLocks noChangeArrowheads="1"/>
              </p:cNvSpPr>
              <p:nvPr/>
            </p:nvSpPr>
            <p:spPr bwMode="auto">
              <a:xfrm>
                <a:off x="672" y="2352"/>
                <a:ext cx="1728" cy="168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CC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 name="AutoShape 11">
                <a:extLst>
                  <a:ext uri="{FF2B5EF4-FFF2-40B4-BE49-F238E27FC236}">
                    <a16:creationId xmlns:a16="http://schemas.microsoft.com/office/drawing/2014/main" id="{CDD7B843-BD7B-C448-8ACF-50E6C03079A2}"/>
                  </a:ext>
                </a:extLst>
              </p:cNvPr>
              <p:cNvSpPr>
                <a:spLocks noChangeArrowheads="1"/>
              </p:cNvSpPr>
              <p:nvPr/>
            </p:nvSpPr>
            <p:spPr bwMode="auto">
              <a:xfrm>
                <a:off x="816" y="2496"/>
                <a:ext cx="1440" cy="13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 name="AutoShape 12">
                <a:extLst>
                  <a:ext uri="{FF2B5EF4-FFF2-40B4-BE49-F238E27FC236}">
                    <a16:creationId xmlns:a16="http://schemas.microsoft.com/office/drawing/2014/main" id="{F11A96FE-09DE-D34D-8ACD-1EBA0E94748F}"/>
                  </a:ext>
                </a:extLst>
              </p:cNvPr>
              <p:cNvSpPr>
                <a:spLocks noChangeArrowheads="1"/>
              </p:cNvSpPr>
              <p:nvPr/>
            </p:nvSpPr>
            <p:spPr bwMode="auto">
              <a:xfrm>
                <a:off x="960" y="2640"/>
                <a:ext cx="1152" cy="1056"/>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3366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 name="Oval 8">
                <a:extLst>
                  <a:ext uri="{FF2B5EF4-FFF2-40B4-BE49-F238E27FC236}">
                    <a16:creationId xmlns:a16="http://schemas.microsoft.com/office/drawing/2014/main" id="{47E9664A-DE50-4142-933A-A3F93D8F1714}"/>
                  </a:ext>
                </a:extLst>
              </p:cNvPr>
              <p:cNvSpPr>
                <a:spLocks noChangeArrowheads="1"/>
              </p:cNvSpPr>
              <p:nvPr/>
            </p:nvSpPr>
            <p:spPr bwMode="auto">
              <a:xfrm>
                <a:off x="1104" y="2784"/>
                <a:ext cx="864" cy="768"/>
              </a:xfrm>
              <a:prstGeom prst="ellipse">
                <a:avLst/>
              </a:prstGeom>
              <a:solidFill>
                <a:srgbClr val="C0C0C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 name="Line 30">
                <a:extLst>
                  <a:ext uri="{FF2B5EF4-FFF2-40B4-BE49-F238E27FC236}">
                    <a16:creationId xmlns:a16="http://schemas.microsoft.com/office/drawing/2014/main" id="{417BFEAE-E27A-974A-B583-54EE956913B0}"/>
                  </a:ext>
                </a:extLst>
              </p:cNvPr>
              <p:cNvSpPr>
                <a:spLocks noChangeShapeType="1"/>
              </p:cNvSpPr>
              <p:nvPr/>
            </p:nvSpPr>
            <p:spPr bwMode="auto">
              <a:xfrm flipV="1">
                <a:off x="192" y="2400"/>
                <a:ext cx="1056"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 name="Line 31">
                <a:extLst>
                  <a:ext uri="{FF2B5EF4-FFF2-40B4-BE49-F238E27FC236}">
                    <a16:creationId xmlns:a16="http://schemas.microsoft.com/office/drawing/2014/main" id="{3DD6C36C-A73F-1E48-95C3-C07A617005F3}"/>
                  </a:ext>
                </a:extLst>
              </p:cNvPr>
              <p:cNvSpPr>
                <a:spLocks noChangeShapeType="1"/>
              </p:cNvSpPr>
              <p:nvPr/>
            </p:nvSpPr>
            <p:spPr bwMode="auto">
              <a:xfrm>
                <a:off x="1248" y="2400"/>
                <a:ext cx="288" cy="96"/>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 name="Line 32">
                <a:extLst>
                  <a:ext uri="{FF2B5EF4-FFF2-40B4-BE49-F238E27FC236}">
                    <a16:creationId xmlns:a16="http://schemas.microsoft.com/office/drawing/2014/main" id="{4EAA222D-5C5E-A540-A5F4-76F6EEE80AF3}"/>
                  </a:ext>
                </a:extLst>
              </p:cNvPr>
              <p:cNvSpPr>
                <a:spLocks noChangeShapeType="1"/>
              </p:cNvSpPr>
              <p:nvPr/>
            </p:nvSpPr>
            <p:spPr bwMode="auto">
              <a:xfrm>
                <a:off x="1536" y="2496"/>
                <a:ext cx="240" cy="192"/>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 name="Line 33">
                <a:extLst>
                  <a:ext uri="{FF2B5EF4-FFF2-40B4-BE49-F238E27FC236}">
                    <a16:creationId xmlns:a16="http://schemas.microsoft.com/office/drawing/2014/main" id="{636003AC-BE10-8049-872F-45A122F1ED7A}"/>
                  </a:ext>
                </a:extLst>
              </p:cNvPr>
              <p:cNvSpPr>
                <a:spLocks noChangeShapeType="1"/>
              </p:cNvSpPr>
              <p:nvPr/>
            </p:nvSpPr>
            <p:spPr bwMode="auto">
              <a:xfrm>
                <a:off x="1776" y="2688"/>
                <a:ext cx="96" cy="24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aphicFrame>
          <p:nvGraphicFramePr>
            <p:cNvPr id="21" name="Object 35">
              <a:extLst>
                <a:ext uri="{FF2B5EF4-FFF2-40B4-BE49-F238E27FC236}">
                  <a16:creationId xmlns:a16="http://schemas.microsoft.com/office/drawing/2014/main" id="{B38E648A-9BFF-0649-A00F-64294D209E36}"/>
                </a:ext>
              </a:extLst>
            </p:cNvPr>
            <p:cNvGraphicFramePr>
              <a:graphicFrameLocks noChangeAspect="1"/>
            </p:cNvGraphicFramePr>
            <p:nvPr>
              <p:extLst>
                <p:ext uri="{D42A27DB-BD31-4B8C-83A1-F6EECF244321}">
                  <p14:modId xmlns:p14="http://schemas.microsoft.com/office/powerpoint/2010/main" val="3375003524"/>
                </p:ext>
              </p:extLst>
            </p:nvPr>
          </p:nvGraphicFramePr>
          <p:xfrm>
            <a:off x="2592" y="2311"/>
            <a:ext cx="2927" cy="1529"/>
          </p:xfrm>
          <a:graphic>
            <a:graphicData uri="http://schemas.openxmlformats.org/presentationml/2006/ole">
              <mc:AlternateContent xmlns:mc="http://schemas.openxmlformats.org/markup-compatibility/2006">
                <mc:Choice xmlns:v="urn:schemas-microsoft-com:vml" Requires="v">
                  <p:oleObj name="Photo Editor Photo" r:id="rId5" imgW="4602879" imgH="1950889" progId="MSPhotoEd.3">
                    <p:embed/>
                  </p:oleObj>
                </mc:Choice>
                <mc:Fallback>
                  <p:oleObj name="Photo Editor Photo" r:id="rId5" imgW="4602879" imgH="1950889" progId="MSPhotoEd.3">
                    <p:embed/>
                    <p:pic>
                      <p:nvPicPr>
                        <p:cNvPr id="21" name="Object 35">
                          <a:extLst>
                            <a:ext uri="{FF2B5EF4-FFF2-40B4-BE49-F238E27FC236}">
                              <a16:creationId xmlns:a16="http://schemas.microsoft.com/office/drawing/2014/main" id="{B38E648A-9BFF-0649-A00F-64294D209E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2" y="2311"/>
                          <a:ext cx="2927" cy="152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22" name="AutoShape 45">
              <a:extLst>
                <a:ext uri="{FF2B5EF4-FFF2-40B4-BE49-F238E27FC236}">
                  <a16:creationId xmlns:a16="http://schemas.microsoft.com/office/drawing/2014/main" id="{CE8B4577-EB09-3C4D-A16D-577539022334}"/>
                </a:ext>
              </a:extLst>
            </p:cNvPr>
            <p:cNvSpPr>
              <a:spLocks noChangeArrowheads="1"/>
            </p:cNvSpPr>
            <p:nvPr/>
          </p:nvSpPr>
          <p:spPr bwMode="auto">
            <a:xfrm>
              <a:off x="1584" y="2592"/>
              <a:ext cx="1008" cy="96"/>
            </a:xfrm>
            <a:prstGeom prst="rightArrow">
              <a:avLst>
                <a:gd name="adj1" fmla="val 50000"/>
                <a:gd name="adj2" fmla="val 262500"/>
              </a:avLst>
            </a:prstGeom>
            <a:gradFill rotWithShape="1">
              <a:gsLst>
                <a:gs pos="0">
                  <a:schemeClr val="accent1">
                    <a:alpha val="49001"/>
                  </a:schemeClr>
                </a:gs>
                <a:gs pos="100000">
                  <a:schemeClr val="accent1">
                    <a:gamma/>
                    <a:shade val="46275"/>
                    <a:invGamma/>
                  </a:schemeClr>
                </a:gs>
              </a:gsLst>
              <a:lin ang="54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 name="Text Box 46">
              <a:extLst>
                <a:ext uri="{FF2B5EF4-FFF2-40B4-BE49-F238E27FC236}">
                  <a16:creationId xmlns:a16="http://schemas.microsoft.com/office/drawing/2014/main" id="{247143B9-4744-3345-855E-105BEDAA4B92}"/>
                </a:ext>
              </a:extLst>
            </p:cNvPr>
            <p:cNvSpPr txBox="1">
              <a:spLocks noChangeArrowheads="1"/>
            </p:cNvSpPr>
            <p:nvPr/>
          </p:nvSpPr>
          <p:spPr bwMode="auto">
            <a:xfrm>
              <a:off x="2592" y="3849"/>
              <a:ext cx="3172" cy="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Electromagnetic Propagation in the Atmosphere</a:t>
              </a:r>
            </a:p>
          </p:txBody>
        </p:sp>
      </p:grpSp>
    </p:spTree>
    <p:extLst>
      <p:ext uri="{BB962C8B-B14F-4D97-AF65-F5344CB8AC3E}">
        <p14:creationId xmlns:p14="http://schemas.microsoft.com/office/powerpoint/2010/main" val="5481198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ChangeArrowheads="1"/>
          </p:cNvSpPr>
          <p:nvPr/>
        </p:nvSpPr>
        <p:spPr bwMode="auto">
          <a:xfrm>
            <a:off x="8229600" y="4271963"/>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130051" name="Rectangle 3"/>
          <p:cNvSpPr>
            <a:spLocks noChangeArrowheads="1"/>
          </p:cNvSpPr>
          <p:nvPr/>
        </p:nvSpPr>
        <p:spPr bwMode="auto">
          <a:xfrm>
            <a:off x="261938" y="2049463"/>
            <a:ext cx="8659812" cy="4156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 name="Slide Number Placeholder 2">
            <a:extLst>
              <a:ext uri="{FF2B5EF4-FFF2-40B4-BE49-F238E27FC236}">
                <a16:creationId xmlns:a16="http://schemas.microsoft.com/office/drawing/2014/main" id="{D613F395-16F8-7045-8BEC-759F93B13F63}"/>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4D3740-6ED1-F845-93BD-27C684B2C932}" type="slidenum">
              <a:rPr lang="en-US" smtClean="0"/>
              <a:pPr/>
              <a:t>54</a:t>
            </a:fld>
            <a:endParaRPr lang="en-US"/>
          </a:p>
        </p:txBody>
      </p:sp>
      <p:sp>
        <p:nvSpPr>
          <p:cNvPr id="10" name="Rectangle 2">
            <a:extLst>
              <a:ext uri="{FF2B5EF4-FFF2-40B4-BE49-F238E27FC236}">
                <a16:creationId xmlns:a16="http://schemas.microsoft.com/office/drawing/2014/main" id="{C63F8303-3C4E-4449-B4E4-4FC6F14BE6BA}"/>
              </a:ext>
            </a:extLst>
          </p:cNvPr>
          <p:cNvSpPr txBox="1">
            <a:spLocks noChangeArrowheads="1"/>
          </p:cNvSpPr>
          <p:nvPr/>
        </p:nvSpPr>
        <p:spPr>
          <a:xfrm>
            <a:off x="457200" y="46030"/>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solidFill>
                  <a:schemeClr val="bg1"/>
                </a:solidFill>
              </a:rPr>
              <a:t>Observables: Phase delay</a:t>
            </a:r>
          </a:p>
        </p:txBody>
      </p:sp>
      <p:grpSp>
        <p:nvGrpSpPr>
          <p:cNvPr id="18" name="Group 17">
            <a:extLst>
              <a:ext uri="{FF2B5EF4-FFF2-40B4-BE49-F238E27FC236}">
                <a16:creationId xmlns:a16="http://schemas.microsoft.com/office/drawing/2014/main" id="{0E013F82-3FB5-664F-B967-498655314810}"/>
              </a:ext>
            </a:extLst>
          </p:cNvPr>
          <p:cNvGrpSpPr/>
          <p:nvPr/>
        </p:nvGrpSpPr>
        <p:grpSpPr>
          <a:xfrm>
            <a:off x="1143000" y="1108170"/>
            <a:ext cx="6858000" cy="5143500"/>
            <a:chOff x="1143000" y="1325880"/>
            <a:chExt cx="6858000" cy="5143500"/>
          </a:xfrm>
        </p:grpSpPr>
        <p:pic>
          <p:nvPicPr>
            <p:cNvPr id="4" name="Picture 3">
              <a:extLst>
                <a:ext uri="{FF2B5EF4-FFF2-40B4-BE49-F238E27FC236}">
                  <a16:creationId xmlns:a16="http://schemas.microsoft.com/office/drawing/2014/main" id="{D2D77FF7-8F4A-7B49-8FA6-8662328AEE1B}"/>
                </a:ext>
              </a:extLst>
            </p:cNvPr>
            <p:cNvPicPr>
              <a:picLocks noChangeAspect="1"/>
            </p:cNvPicPr>
            <p:nvPr/>
          </p:nvPicPr>
          <p:blipFill>
            <a:blip r:embed="rId3"/>
            <a:stretch>
              <a:fillRect/>
            </a:stretch>
          </p:blipFill>
          <p:spPr>
            <a:xfrm>
              <a:off x="1143000" y="1325880"/>
              <a:ext cx="6858000" cy="5143500"/>
            </a:xfrm>
            <a:prstGeom prst="rect">
              <a:avLst/>
            </a:prstGeom>
          </p:spPr>
        </p:pic>
        <p:sp>
          <p:nvSpPr>
            <p:cNvPr id="11" name="Text Box 3">
              <a:extLst>
                <a:ext uri="{FF2B5EF4-FFF2-40B4-BE49-F238E27FC236}">
                  <a16:creationId xmlns:a16="http://schemas.microsoft.com/office/drawing/2014/main" id="{9DC526EC-004B-8846-8D77-1C774BBE31C5}"/>
                </a:ext>
              </a:extLst>
            </p:cNvPr>
            <p:cNvSpPr txBox="1">
              <a:spLocks noChangeArrowheads="1"/>
            </p:cNvSpPr>
            <p:nvPr/>
          </p:nvSpPr>
          <p:spPr bwMode="auto">
            <a:xfrm>
              <a:off x="2776704" y="1818630"/>
              <a:ext cx="2695803"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400">
                  <a:solidFill>
                    <a:schemeClr val="accent1"/>
                  </a:solidFill>
                  <a:latin typeface="Arial" panose="020B0604020202020204" pitchFamily="34" charset="0"/>
                  <a:cs typeface="Arial" panose="020B0604020202020204" pitchFamily="34" charset="0"/>
                </a:rPr>
                <a:t>ionosphere effects</a:t>
              </a:r>
              <a:endParaRPr lang="en-US" sz="2400" baseline="0">
                <a:solidFill>
                  <a:schemeClr val="accent1"/>
                </a:solidFill>
                <a:latin typeface="Arial" panose="020B0604020202020204" pitchFamily="34" charset="0"/>
                <a:cs typeface="Arial" panose="020B0604020202020204" pitchFamily="34" charset="0"/>
              </a:endParaRPr>
            </a:p>
          </p:txBody>
        </p:sp>
        <p:sp>
          <p:nvSpPr>
            <p:cNvPr id="12" name="Text Box 3">
              <a:extLst>
                <a:ext uri="{FF2B5EF4-FFF2-40B4-BE49-F238E27FC236}">
                  <a16:creationId xmlns:a16="http://schemas.microsoft.com/office/drawing/2014/main" id="{0C3DC2CC-4386-2C4B-A010-2C5C3A90C338}"/>
                </a:ext>
              </a:extLst>
            </p:cNvPr>
            <p:cNvSpPr txBox="1">
              <a:spLocks noChangeArrowheads="1"/>
            </p:cNvSpPr>
            <p:nvPr/>
          </p:nvSpPr>
          <p:spPr bwMode="auto">
            <a:xfrm>
              <a:off x="4532185" y="2852431"/>
              <a:ext cx="1880643"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2400">
                  <a:solidFill>
                    <a:schemeClr val="accent1"/>
                  </a:solidFill>
                  <a:latin typeface="Arial" panose="020B0604020202020204" pitchFamily="34" charset="0"/>
                  <a:cs typeface="Arial" panose="020B0604020202020204" pitchFamily="34" charset="0"/>
                </a:rPr>
                <a:t>tropospheric</a:t>
              </a:r>
            </a:p>
            <a:p>
              <a:pPr algn="ctr" eaLnBrk="1" hangingPunct="1"/>
              <a:r>
                <a:rPr lang="en-US" sz="2400">
                  <a:solidFill>
                    <a:schemeClr val="accent1"/>
                  </a:solidFill>
                  <a:latin typeface="Arial" panose="020B0604020202020204" pitchFamily="34" charset="0"/>
                  <a:cs typeface="Arial" panose="020B0604020202020204" pitchFamily="34" charset="0"/>
                </a:rPr>
                <a:t>effects</a:t>
              </a:r>
              <a:endParaRPr lang="en-US" sz="2400" baseline="0">
                <a:solidFill>
                  <a:schemeClr val="accent1"/>
                </a:solidFill>
                <a:latin typeface="Arial" panose="020B0604020202020204" pitchFamily="34" charset="0"/>
                <a:cs typeface="Arial" panose="020B0604020202020204" pitchFamily="34" charset="0"/>
              </a:endParaRPr>
            </a:p>
          </p:txBody>
        </p:sp>
        <p:cxnSp>
          <p:nvCxnSpPr>
            <p:cNvPr id="6" name="Straight Arrow Connector 5">
              <a:extLst>
                <a:ext uri="{FF2B5EF4-FFF2-40B4-BE49-F238E27FC236}">
                  <a16:creationId xmlns:a16="http://schemas.microsoft.com/office/drawing/2014/main" id="{1B6FF588-D5B3-AF47-908F-EB489523E4D3}"/>
                </a:ext>
              </a:extLst>
            </p:cNvPr>
            <p:cNvCxnSpPr>
              <a:cxnSpLocks/>
            </p:cNvCxnSpPr>
            <p:nvPr/>
          </p:nvCxnSpPr>
          <p:spPr>
            <a:xfrm flipH="1">
              <a:off x="2878302" y="2231806"/>
              <a:ext cx="723787" cy="7107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2C43F31-88DE-BF41-A0A4-7F20D68CB73B}"/>
                </a:ext>
              </a:extLst>
            </p:cNvPr>
            <p:cNvCxnSpPr>
              <a:cxnSpLocks/>
            </p:cNvCxnSpPr>
            <p:nvPr/>
          </p:nvCxnSpPr>
          <p:spPr>
            <a:xfrm>
              <a:off x="5733143" y="3639899"/>
              <a:ext cx="450968" cy="2743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2" name="Text Box 3">
            <a:extLst>
              <a:ext uri="{FF2B5EF4-FFF2-40B4-BE49-F238E27FC236}">
                <a16:creationId xmlns:a16="http://schemas.microsoft.com/office/drawing/2014/main" id="{672D5AD7-6C64-E24C-8618-ACEDE2A073FB}"/>
              </a:ext>
            </a:extLst>
          </p:cNvPr>
          <p:cNvSpPr txBox="1">
            <a:spLocks noChangeArrowheads="1"/>
          </p:cNvSpPr>
          <p:nvPr/>
        </p:nvSpPr>
        <p:spPr bwMode="auto">
          <a:xfrm>
            <a:off x="1700606" y="6163387"/>
            <a:ext cx="5602046"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2400" baseline="0">
                <a:solidFill>
                  <a:schemeClr val="accent1"/>
                </a:solidFill>
                <a:latin typeface="Arial" panose="020B0604020202020204" pitchFamily="34" charset="0"/>
                <a:cs typeface="Arial" panose="020B0604020202020204" pitchFamily="34" charset="0"/>
              </a:rPr>
              <a:t>Phase amplitude and delay </a:t>
            </a:r>
          </a:p>
          <a:p>
            <a:pPr algn="ctr" eaLnBrk="1" hangingPunct="1"/>
            <a:r>
              <a:rPr lang="en-US" sz="2400" baseline="0">
                <a:solidFill>
                  <a:schemeClr val="accent1"/>
                </a:solidFill>
                <a:latin typeface="Arial" panose="020B0604020202020204" pitchFamily="34" charset="0"/>
                <a:cs typeface="Arial" panose="020B0604020202020204" pitchFamily="34" charset="0"/>
              </a:rPr>
              <a:t>for GPS/MET occ</a:t>
            </a:r>
            <a:r>
              <a:rPr lang="en-US" sz="2400">
                <a:solidFill>
                  <a:schemeClr val="accent1"/>
                </a:solidFill>
                <a:latin typeface="Arial" panose="020B0604020202020204" pitchFamily="34" charset="0"/>
                <a:cs typeface="Arial" panose="020B0604020202020204" pitchFamily="34" charset="0"/>
              </a:rPr>
              <a:t>ultation no 43 day 173</a:t>
            </a:r>
            <a:endParaRPr lang="en-US" sz="2400" baseline="0">
              <a:solidFill>
                <a:schemeClr val="accent1"/>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224E48C5-2EE5-519E-4979-5DD569B76C33}"/>
                  </a:ext>
                </a:extLst>
              </p:cNvPr>
              <p:cNvSpPr txBox="1"/>
              <p:nvPr/>
            </p:nvSpPr>
            <p:spPr>
              <a:xfrm>
                <a:off x="5396907" y="5414543"/>
                <a:ext cx="3541486" cy="78854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sz="2000" b="0" i="0" smtClean="0">
                          <a:solidFill>
                            <a:srgbClr val="0070C0"/>
                          </a:solidFill>
                          <a:latin typeface="Cambria Math" panose="02040503050406030204" pitchFamily="18" charset="0"/>
                        </a:rPr>
                        <m:t>LC</m:t>
                      </m:r>
                      <m:r>
                        <a:rPr lang="en-US" sz="2000" b="0" i="1" smtClean="0">
                          <a:solidFill>
                            <a:srgbClr val="0070C0"/>
                          </a:solidFill>
                          <a:latin typeface="Cambria Math" panose="02040503050406030204" pitchFamily="18" charset="0"/>
                        </a:rPr>
                        <m:t>=</m:t>
                      </m:r>
                      <m:f>
                        <m:fPr>
                          <m:ctrlPr>
                            <a:rPr lang="en-US" sz="2000" b="0" i="1" smtClean="0">
                              <a:solidFill>
                                <a:srgbClr val="0070C0"/>
                              </a:solidFill>
                              <a:latin typeface="Cambria Math" panose="02040503050406030204" pitchFamily="18" charset="0"/>
                            </a:rPr>
                          </m:ctrlPr>
                        </m:fPr>
                        <m:num>
                          <m:sSub>
                            <m:sSubPr>
                              <m:ctrlPr>
                                <a:rPr lang="en-US" sz="2000" i="1">
                                  <a:solidFill>
                                    <a:srgbClr val="0070C0"/>
                                  </a:solidFill>
                                  <a:latin typeface="Cambria Math" panose="02040503050406030204" pitchFamily="18" charset="0"/>
                                </a:rPr>
                              </m:ctrlPr>
                            </m:sSubPr>
                            <m:e>
                              <m:sSubSup>
                                <m:sSubSupPr>
                                  <m:ctrlPr>
                                    <a:rPr lang="en-US" sz="2000" i="1">
                                      <a:solidFill>
                                        <a:srgbClr val="0070C0"/>
                                      </a:solidFill>
                                      <a:latin typeface="Cambria Math" panose="02040503050406030204" pitchFamily="18" charset="0"/>
                                    </a:rPr>
                                  </m:ctrlPr>
                                </m:sSubSupPr>
                                <m:e>
                                  <m:r>
                                    <a:rPr lang="en-US" sz="2000" i="1">
                                      <a:solidFill>
                                        <a:srgbClr val="0070C0"/>
                                      </a:solidFill>
                                      <a:latin typeface="Cambria Math" panose="02040503050406030204" pitchFamily="18" charset="0"/>
                                    </a:rPr>
                                    <m:t>𝑓</m:t>
                                  </m:r>
                                </m:e>
                                <m:sub>
                                  <m:r>
                                    <a:rPr lang="en-US" sz="2000" i="1">
                                      <a:solidFill>
                                        <a:srgbClr val="0070C0"/>
                                      </a:solidFill>
                                      <a:latin typeface="Cambria Math" panose="02040503050406030204" pitchFamily="18" charset="0"/>
                                    </a:rPr>
                                    <m:t>1</m:t>
                                  </m:r>
                                </m:sub>
                                <m:sup>
                                  <m:r>
                                    <a:rPr lang="en-US" sz="2000" i="1">
                                      <a:solidFill>
                                        <a:srgbClr val="0070C0"/>
                                      </a:solidFill>
                                      <a:latin typeface="Cambria Math" panose="02040503050406030204" pitchFamily="18" charset="0"/>
                                    </a:rPr>
                                    <m:t>2</m:t>
                                  </m:r>
                                </m:sup>
                              </m:sSubSup>
                              <m:r>
                                <a:rPr lang="en-US" sz="2000" i="1">
                                  <a:solidFill>
                                    <a:srgbClr val="0070C0"/>
                                  </a:solidFill>
                                  <a:latin typeface="Cambria Math" panose="02040503050406030204" pitchFamily="18" charset="0"/>
                                </a:rPr>
                                <m:t>𝐿</m:t>
                              </m:r>
                            </m:e>
                            <m:sub>
                              <m:r>
                                <a:rPr lang="en-US" sz="2000" i="1">
                                  <a:solidFill>
                                    <a:srgbClr val="0070C0"/>
                                  </a:solidFill>
                                  <a:latin typeface="Cambria Math" panose="02040503050406030204" pitchFamily="18" charset="0"/>
                                </a:rPr>
                                <m:t>1</m:t>
                              </m:r>
                            </m:sub>
                          </m:sSub>
                          <m:r>
                            <a:rPr lang="en-US" sz="2000" i="1">
                              <a:solidFill>
                                <a:srgbClr val="0070C0"/>
                              </a:solidFill>
                              <a:latin typeface="Cambria Math" panose="02040503050406030204" pitchFamily="18" charset="0"/>
                              <a:ea typeface="Cambria Math" panose="02040503050406030204" pitchFamily="18" charset="0"/>
                            </a:rPr>
                            <m:t>−</m:t>
                          </m:r>
                          <m:sSubSup>
                            <m:sSubSupPr>
                              <m:ctrlPr>
                                <a:rPr lang="en-US" sz="2000" i="1">
                                  <a:solidFill>
                                    <a:srgbClr val="0070C0"/>
                                  </a:solidFill>
                                  <a:latin typeface="Cambria Math" panose="02040503050406030204" pitchFamily="18" charset="0"/>
                                </a:rPr>
                              </m:ctrlPr>
                            </m:sSubSupPr>
                            <m:e>
                              <m:r>
                                <a:rPr lang="en-US" sz="2000" i="1">
                                  <a:solidFill>
                                    <a:srgbClr val="0070C0"/>
                                  </a:solidFill>
                                  <a:latin typeface="Cambria Math" panose="02040503050406030204" pitchFamily="18" charset="0"/>
                                </a:rPr>
                                <m:t>𝑓</m:t>
                              </m:r>
                            </m:e>
                            <m:sub>
                              <m:r>
                                <a:rPr lang="en-US" sz="2000" i="1">
                                  <a:solidFill>
                                    <a:srgbClr val="0070C0"/>
                                  </a:solidFill>
                                  <a:latin typeface="Cambria Math" panose="02040503050406030204" pitchFamily="18" charset="0"/>
                                </a:rPr>
                                <m:t>2</m:t>
                              </m:r>
                            </m:sub>
                            <m:sup>
                              <m:r>
                                <a:rPr lang="en-US" sz="2000" i="1">
                                  <a:solidFill>
                                    <a:srgbClr val="0070C0"/>
                                  </a:solidFill>
                                  <a:latin typeface="Cambria Math" panose="02040503050406030204" pitchFamily="18" charset="0"/>
                                </a:rPr>
                                <m:t>2</m:t>
                              </m:r>
                            </m:sup>
                          </m:sSubSup>
                          <m:sSub>
                            <m:sSubPr>
                              <m:ctrlPr>
                                <a:rPr lang="en-US" sz="2000" i="1">
                                  <a:solidFill>
                                    <a:srgbClr val="0070C0"/>
                                  </a:solidFill>
                                  <a:latin typeface="Cambria Math" panose="02040503050406030204" pitchFamily="18" charset="0"/>
                                </a:rPr>
                              </m:ctrlPr>
                            </m:sSubPr>
                            <m:e>
                              <m:r>
                                <a:rPr lang="en-US" sz="2000" i="1">
                                  <a:solidFill>
                                    <a:srgbClr val="0070C0"/>
                                  </a:solidFill>
                                  <a:latin typeface="Cambria Math" panose="02040503050406030204" pitchFamily="18" charset="0"/>
                                </a:rPr>
                                <m:t>𝐿</m:t>
                              </m:r>
                            </m:e>
                            <m:sub>
                              <m:r>
                                <a:rPr lang="en-US" sz="2000" i="1">
                                  <a:solidFill>
                                    <a:srgbClr val="0070C0"/>
                                  </a:solidFill>
                                  <a:latin typeface="Cambria Math" panose="02040503050406030204" pitchFamily="18" charset="0"/>
                                </a:rPr>
                                <m:t>2</m:t>
                              </m:r>
                            </m:sub>
                          </m:sSub>
                        </m:num>
                        <m:den>
                          <m:sSubSup>
                            <m:sSubSupPr>
                              <m:ctrlPr>
                                <a:rPr lang="en-US" sz="2000" i="1">
                                  <a:solidFill>
                                    <a:srgbClr val="0070C0"/>
                                  </a:solidFill>
                                  <a:latin typeface="Cambria Math" panose="02040503050406030204" pitchFamily="18" charset="0"/>
                                </a:rPr>
                              </m:ctrlPr>
                            </m:sSubSupPr>
                            <m:e>
                              <m:r>
                                <a:rPr lang="en-US" sz="2000" i="1">
                                  <a:solidFill>
                                    <a:srgbClr val="0070C0"/>
                                  </a:solidFill>
                                  <a:latin typeface="Cambria Math" panose="02040503050406030204" pitchFamily="18" charset="0"/>
                                </a:rPr>
                                <m:t>𝑓</m:t>
                              </m:r>
                            </m:e>
                            <m:sub>
                              <m:r>
                                <a:rPr lang="en-US" sz="2000" i="1">
                                  <a:solidFill>
                                    <a:srgbClr val="0070C0"/>
                                  </a:solidFill>
                                  <a:latin typeface="Cambria Math" panose="02040503050406030204" pitchFamily="18" charset="0"/>
                                </a:rPr>
                                <m:t>1</m:t>
                              </m:r>
                            </m:sub>
                            <m:sup>
                              <m:r>
                                <a:rPr lang="en-US" sz="2000" i="1">
                                  <a:solidFill>
                                    <a:srgbClr val="0070C0"/>
                                  </a:solidFill>
                                  <a:latin typeface="Cambria Math" panose="02040503050406030204" pitchFamily="18" charset="0"/>
                                </a:rPr>
                                <m:t>2</m:t>
                              </m:r>
                            </m:sup>
                          </m:sSubSup>
                          <m:r>
                            <a:rPr lang="en-US" sz="2000" i="1">
                              <a:solidFill>
                                <a:srgbClr val="0070C0"/>
                              </a:solidFill>
                              <a:latin typeface="Cambria Math" panose="02040503050406030204" pitchFamily="18" charset="0"/>
                              <a:ea typeface="Cambria Math" panose="02040503050406030204" pitchFamily="18" charset="0"/>
                            </a:rPr>
                            <m:t>−</m:t>
                          </m:r>
                          <m:sSubSup>
                            <m:sSubSupPr>
                              <m:ctrlPr>
                                <a:rPr lang="en-US" sz="2000" i="1">
                                  <a:solidFill>
                                    <a:srgbClr val="0070C0"/>
                                  </a:solidFill>
                                  <a:latin typeface="Cambria Math" panose="02040503050406030204" pitchFamily="18" charset="0"/>
                                </a:rPr>
                              </m:ctrlPr>
                            </m:sSubSupPr>
                            <m:e>
                              <m:r>
                                <a:rPr lang="en-US" sz="2000" i="1">
                                  <a:solidFill>
                                    <a:srgbClr val="0070C0"/>
                                  </a:solidFill>
                                  <a:latin typeface="Cambria Math" panose="02040503050406030204" pitchFamily="18" charset="0"/>
                                </a:rPr>
                                <m:t>𝑓</m:t>
                              </m:r>
                            </m:e>
                            <m:sub>
                              <m:r>
                                <a:rPr lang="en-US" sz="2000" i="1">
                                  <a:solidFill>
                                    <a:srgbClr val="0070C0"/>
                                  </a:solidFill>
                                  <a:latin typeface="Cambria Math" panose="02040503050406030204" pitchFamily="18" charset="0"/>
                                </a:rPr>
                                <m:t>2</m:t>
                              </m:r>
                            </m:sub>
                            <m:sup>
                              <m:r>
                                <a:rPr lang="en-US" sz="2000" i="1">
                                  <a:solidFill>
                                    <a:srgbClr val="0070C0"/>
                                  </a:solidFill>
                                  <a:latin typeface="Cambria Math" panose="02040503050406030204" pitchFamily="18" charset="0"/>
                                </a:rPr>
                                <m:t>2</m:t>
                              </m:r>
                            </m:sup>
                          </m:sSubSup>
                        </m:den>
                      </m:f>
                    </m:oMath>
                  </m:oMathPara>
                </a14:m>
                <a:endParaRPr lang="en-US" sz="2000" dirty="0"/>
              </a:p>
            </p:txBody>
          </p:sp>
        </mc:Choice>
        <mc:Fallback>
          <p:sp>
            <p:nvSpPr>
              <p:cNvPr id="2" name="TextBox 1">
                <a:extLst>
                  <a:ext uri="{FF2B5EF4-FFF2-40B4-BE49-F238E27FC236}">
                    <a16:creationId xmlns:a16="http://schemas.microsoft.com/office/drawing/2014/main" id="{224E48C5-2EE5-519E-4979-5DD569B76C33}"/>
                  </a:ext>
                </a:extLst>
              </p:cNvPr>
              <p:cNvSpPr txBox="1">
                <a:spLocks noRot="1" noChangeAspect="1" noMove="1" noResize="1" noEditPoints="1" noAdjustHandles="1" noChangeArrowheads="1" noChangeShapeType="1" noTextEdit="1"/>
              </p:cNvSpPr>
              <p:nvPr/>
            </p:nvSpPr>
            <p:spPr>
              <a:xfrm>
                <a:off x="5396907" y="5414543"/>
                <a:ext cx="3541486" cy="788549"/>
              </a:xfrm>
              <a:prstGeom prst="rect">
                <a:avLst/>
              </a:prstGeom>
              <a:blipFill>
                <a:blip r:embed="rId4"/>
                <a:stretch>
                  <a:fillRect b="-6349"/>
                </a:stretch>
              </a:blipFill>
            </p:spPr>
            <p:txBody>
              <a:bodyPr/>
              <a:lstStyle/>
              <a:p>
                <a:r>
                  <a:rPr lang="en-US">
                    <a:noFill/>
                  </a:rPr>
                  <a:t> </a:t>
                </a:r>
              </a:p>
            </p:txBody>
          </p:sp>
        </mc:Fallback>
      </mc:AlternateContent>
    </p:spTree>
    <p:extLst>
      <p:ext uri="{BB962C8B-B14F-4D97-AF65-F5344CB8AC3E}">
        <p14:creationId xmlns:p14="http://schemas.microsoft.com/office/powerpoint/2010/main" val="6548685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ChangeArrowheads="1"/>
          </p:cNvSpPr>
          <p:nvPr/>
        </p:nvSpPr>
        <p:spPr bwMode="auto">
          <a:xfrm>
            <a:off x="8229600" y="4271963"/>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130051" name="Rectangle 3"/>
          <p:cNvSpPr>
            <a:spLocks noChangeArrowheads="1"/>
          </p:cNvSpPr>
          <p:nvPr/>
        </p:nvSpPr>
        <p:spPr bwMode="auto">
          <a:xfrm>
            <a:off x="261938" y="2049463"/>
            <a:ext cx="8659812" cy="4156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endParaRPr lang="en-US"/>
          </a:p>
        </p:txBody>
      </p:sp>
      <p:pic>
        <p:nvPicPr>
          <p:cNvPr id="130054" name="Picture 6" descr="orbit_mech_high_tex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4849" y="1301922"/>
            <a:ext cx="5654675" cy="419436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Slide Number Placeholder 2">
            <a:extLst>
              <a:ext uri="{FF2B5EF4-FFF2-40B4-BE49-F238E27FC236}">
                <a16:creationId xmlns:a16="http://schemas.microsoft.com/office/drawing/2014/main" id="{D613F395-16F8-7045-8BEC-759F93B13F63}"/>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4D3740-6ED1-F845-93BD-27C684B2C932}" type="slidenum">
              <a:rPr lang="en-US" smtClean="0"/>
              <a:pPr/>
              <a:t>55</a:t>
            </a:fld>
            <a:endParaRPr lang="en-US"/>
          </a:p>
        </p:txBody>
      </p:sp>
      <p:sp>
        <p:nvSpPr>
          <p:cNvPr id="10" name="Rectangle 2">
            <a:extLst>
              <a:ext uri="{FF2B5EF4-FFF2-40B4-BE49-F238E27FC236}">
                <a16:creationId xmlns:a16="http://schemas.microsoft.com/office/drawing/2014/main" id="{C63F8303-3C4E-4449-B4E4-4FC6F14BE6BA}"/>
              </a:ext>
            </a:extLst>
          </p:cNvPr>
          <p:cNvSpPr txBox="1">
            <a:spLocks noChangeArrowheads="1"/>
          </p:cNvSpPr>
          <p:nvPr/>
        </p:nvSpPr>
        <p:spPr>
          <a:xfrm>
            <a:off x="457200" y="46030"/>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solidFill>
                  <a:schemeClr val="bg1"/>
                </a:solidFill>
              </a:rPr>
              <a:t>Radio Occultation Geometry</a:t>
            </a:r>
          </a:p>
        </p:txBody>
      </p:sp>
      <p:sp>
        <p:nvSpPr>
          <p:cNvPr id="11" name="Text Box 3">
            <a:extLst>
              <a:ext uri="{FF2B5EF4-FFF2-40B4-BE49-F238E27FC236}">
                <a16:creationId xmlns:a16="http://schemas.microsoft.com/office/drawing/2014/main" id="{9DC526EC-004B-8846-8D77-1C774BBE31C5}"/>
              </a:ext>
            </a:extLst>
          </p:cNvPr>
          <p:cNvSpPr txBox="1">
            <a:spLocks noChangeArrowheads="1"/>
          </p:cNvSpPr>
          <p:nvPr/>
        </p:nvSpPr>
        <p:spPr bwMode="auto">
          <a:xfrm>
            <a:off x="437050" y="5974705"/>
            <a:ext cx="812914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2400" b="1">
                <a:solidFill>
                  <a:srgbClr val="FF0000"/>
                </a:solidFill>
                <a:latin typeface="Arial" panose="020B0604020202020204" pitchFamily="34" charset="0"/>
                <a:cs typeface="Arial" panose="020B0604020202020204" pitchFamily="34" charset="0"/>
              </a:rPr>
              <a:t>P</a:t>
            </a:r>
            <a:r>
              <a:rPr lang="en-US" sz="2400" b="1" baseline="0">
                <a:solidFill>
                  <a:srgbClr val="FF0000"/>
                </a:solidFill>
                <a:latin typeface="Arial" panose="020B0604020202020204" pitchFamily="34" charset="0"/>
                <a:cs typeface="Arial" panose="020B0604020202020204" pitchFamily="34" charset="0"/>
              </a:rPr>
              <a:t>rofiling is obtained through the satellites movements</a:t>
            </a:r>
          </a:p>
        </p:txBody>
      </p:sp>
    </p:spTree>
    <p:extLst>
      <p:ext uri="{BB962C8B-B14F-4D97-AF65-F5344CB8AC3E}">
        <p14:creationId xmlns:p14="http://schemas.microsoft.com/office/powerpoint/2010/main" val="24759588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0050" name="Rectangle 2"/>
          <p:cNvSpPr>
            <a:spLocks noChangeArrowheads="1"/>
          </p:cNvSpPr>
          <p:nvPr/>
        </p:nvSpPr>
        <p:spPr bwMode="auto">
          <a:xfrm>
            <a:off x="8229600" y="4271963"/>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130051" name="Rectangle 3"/>
          <p:cNvSpPr>
            <a:spLocks noChangeArrowheads="1"/>
          </p:cNvSpPr>
          <p:nvPr/>
        </p:nvSpPr>
        <p:spPr bwMode="auto">
          <a:xfrm>
            <a:off x="261938" y="2049463"/>
            <a:ext cx="8659812" cy="4156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 name="Slide Number Placeholder 2">
            <a:extLst>
              <a:ext uri="{FF2B5EF4-FFF2-40B4-BE49-F238E27FC236}">
                <a16:creationId xmlns:a16="http://schemas.microsoft.com/office/drawing/2014/main" id="{D613F395-16F8-7045-8BEC-759F93B13F63}"/>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4D3740-6ED1-F845-93BD-27C684B2C932}" type="slidenum">
              <a:rPr lang="en-US" smtClean="0"/>
              <a:pPr/>
              <a:t>56</a:t>
            </a:fld>
            <a:endParaRPr lang="en-US"/>
          </a:p>
        </p:txBody>
      </p:sp>
      <p:sp>
        <p:nvSpPr>
          <p:cNvPr id="10" name="Rectangle 2">
            <a:extLst>
              <a:ext uri="{FF2B5EF4-FFF2-40B4-BE49-F238E27FC236}">
                <a16:creationId xmlns:a16="http://schemas.microsoft.com/office/drawing/2014/main" id="{C63F8303-3C4E-4449-B4E4-4FC6F14BE6BA}"/>
              </a:ext>
            </a:extLst>
          </p:cNvPr>
          <p:cNvSpPr txBox="1">
            <a:spLocks noChangeArrowheads="1"/>
          </p:cNvSpPr>
          <p:nvPr/>
        </p:nvSpPr>
        <p:spPr>
          <a:xfrm>
            <a:off x="457200" y="46030"/>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solidFill>
                  <a:schemeClr val="bg1"/>
                </a:solidFill>
              </a:rPr>
              <a:t>Doppler shift</a:t>
            </a:r>
          </a:p>
        </p:txBody>
      </p:sp>
      <p:sp>
        <p:nvSpPr>
          <p:cNvPr id="22" name="Text Box 3">
            <a:extLst>
              <a:ext uri="{FF2B5EF4-FFF2-40B4-BE49-F238E27FC236}">
                <a16:creationId xmlns:a16="http://schemas.microsoft.com/office/drawing/2014/main" id="{672D5AD7-6C64-E24C-8618-ACEDE2A073FB}"/>
              </a:ext>
            </a:extLst>
          </p:cNvPr>
          <p:cNvSpPr txBox="1">
            <a:spLocks noChangeArrowheads="1"/>
          </p:cNvSpPr>
          <p:nvPr/>
        </p:nvSpPr>
        <p:spPr bwMode="auto">
          <a:xfrm>
            <a:off x="1077807" y="6032761"/>
            <a:ext cx="6847644"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sz="2400"/>
              <a:t>Illustration of light waves from a moving light source. </a:t>
            </a:r>
          </a:p>
          <a:p>
            <a:pPr algn="ctr"/>
            <a:r>
              <a:rPr lang="en-US" sz="2400"/>
              <a:t>(From: NASA's Imagine the Universe)</a:t>
            </a:r>
            <a:endParaRPr lang="en-US" sz="2400" b="1" baseline="0">
              <a:solidFill>
                <a:schemeClr val="accent1"/>
              </a:solidFill>
              <a:latin typeface="Arial" panose="020B0604020202020204" pitchFamily="34" charset="0"/>
              <a:cs typeface="Arial" panose="020B0604020202020204" pitchFamily="34" charset="0"/>
            </a:endParaRPr>
          </a:p>
        </p:txBody>
      </p:sp>
      <p:pic>
        <p:nvPicPr>
          <p:cNvPr id="12290" name="Picture 2" descr="cartoon of waves from moving light source">
            <a:extLst>
              <a:ext uri="{FF2B5EF4-FFF2-40B4-BE49-F238E27FC236}">
                <a16:creationId xmlns:a16="http://schemas.microsoft.com/office/drawing/2014/main" id="{4961DAE9-5908-F741-81E2-44187C8574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0" y="1282700"/>
            <a:ext cx="6985000" cy="429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8664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0050" name="Rectangle 2"/>
          <p:cNvSpPr>
            <a:spLocks noChangeArrowheads="1"/>
          </p:cNvSpPr>
          <p:nvPr/>
        </p:nvSpPr>
        <p:spPr bwMode="auto">
          <a:xfrm>
            <a:off x="8229600" y="4271963"/>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130051" name="Rectangle 3"/>
          <p:cNvSpPr>
            <a:spLocks noChangeArrowheads="1"/>
          </p:cNvSpPr>
          <p:nvPr/>
        </p:nvSpPr>
        <p:spPr bwMode="auto">
          <a:xfrm>
            <a:off x="261938" y="2049463"/>
            <a:ext cx="8659812" cy="4156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 name="Slide Number Placeholder 2">
            <a:extLst>
              <a:ext uri="{FF2B5EF4-FFF2-40B4-BE49-F238E27FC236}">
                <a16:creationId xmlns:a16="http://schemas.microsoft.com/office/drawing/2014/main" id="{D613F395-16F8-7045-8BEC-759F93B13F63}"/>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4D3740-6ED1-F845-93BD-27C684B2C932}" type="slidenum">
              <a:rPr lang="en-US" smtClean="0"/>
              <a:pPr/>
              <a:t>57</a:t>
            </a:fld>
            <a:endParaRPr lang="en-US"/>
          </a:p>
        </p:txBody>
      </p:sp>
      <p:sp>
        <p:nvSpPr>
          <p:cNvPr id="10" name="Rectangle 2">
            <a:extLst>
              <a:ext uri="{FF2B5EF4-FFF2-40B4-BE49-F238E27FC236}">
                <a16:creationId xmlns:a16="http://schemas.microsoft.com/office/drawing/2014/main" id="{C63F8303-3C4E-4449-B4E4-4FC6F14BE6BA}"/>
              </a:ext>
            </a:extLst>
          </p:cNvPr>
          <p:cNvSpPr txBox="1">
            <a:spLocks noChangeArrowheads="1"/>
          </p:cNvSpPr>
          <p:nvPr/>
        </p:nvSpPr>
        <p:spPr>
          <a:xfrm>
            <a:off x="457200" y="46030"/>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solidFill>
                  <a:schemeClr val="bg1"/>
                </a:solidFill>
              </a:rPr>
              <a:t>Bending Angles Derivation</a:t>
            </a:r>
          </a:p>
        </p:txBody>
      </p:sp>
      <p:sp>
        <p:nvSpPr>
          <p:cNvPr id="22" name="Text Box 3">
            <a:extLst>
              <a:ext uri="{FF2B5EF4-FFF2-40B4-BE49-F238E27FC236}">
                <a16:creationId xmlns:a16="http://schemas.microsoft.com/office/drawing/2014/main" id="{672D5AD7-6C64-E24C-8618-ACEDE2A073FB}"/>
              </a:ext>
            </a:extLst>
          </p:cNvPr>
          <p:cNvSpPr txBox="1">
            <a:spLocks noChangeArrowheads="1"/>
          </p:cNvSpPr>
          <p:nvPr/>
        </p:nvSpPr>
        <p:spPr bwMode="auto">
          <a:xfrm>
            <a:off x="0" y="6400800"/>
            <a:ext cx="234872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2000">
                <a:solidFill>
                  <a:schemeClr val="accent1"/>
                </a:solidFill>
                <a:latin typeface="Arial" panose="020B0604020202020204" pitchFamily="34" charset="0"/>
                <a:cs typeface="Arial" panose="020B0604020202020204" pitchFamily="34" charset="0"/>
              </a:rPr>
              <a:t>From </a:t>
            </a:r>
            <a:r>
              <a:rPr lang="en-US" sz="2000" err="1">
                <a:solidFill>
                  <a:schemeClr val="accent1"/>
                </a:solidFill>
                <a:latin typeface="Arial" panose="020B0604020202020204" pitchFamily="34" charset="0"/>
                <a:cs typeface="Arial" panose="020B0604020202020204" pitchFamily="34" charset="0"/>
              </a:rPr>
              <a:t>Wickert</a:t>
            </a:r>
            <a:r>
              <a:rPr lang="en-US" sz="2000">
                <a:solidFill>
                  <a:schemeClr val="accent1"/>
                </a:solidFill>
                <a:latin typeface="Arial" panose="020B0604020202020204" pitchFamily="34" charset="0"/>
                <a:cs typeface="Arial" panose="020B0604020202020204" pitchFamily="34" charset="0"/>
              </a:rPr>
              <a:t> 2016</a:t>
            </a:r>
            <a:endParaRPr lang="en-US" sz="2000" baseline="0">
              <a:solidFill>
                <a:schemeClr val="accent1"/>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E488FADA-2D4A-3D4B-9C24-2C327BC1C37A}"/>
              </a:ext>
            </a:extLst>
          </p:cNvPr>
          <p:cNvGrpSpPr/>
          <p:nvPr/>
        </p:nvGrpSpPr>
        <p:grpSpPr>
          <a:xfrm>
            <a:off x="0" y="763111"/>
            <a:ext cx="9144000" cy="5331778"/>
            <a:chOff x="0" y="763111"/>
            <a:chExt cx="9144000" cy="5331778"/>
          </a:xfrm>
        </p:grpSpPr>
        <p:grpSp>
          <p:nvGrpSpPr>
            <p:cNvPr id="8" name="Group 7">
              <a:extLst>
                <a:ext uri="{FF2B5EF4-FFF2-40B4-BE49-F238E27FC236}">
                  <a16:creationId xmlns:a16="http://schemas.microsoft.com/office/drawing/2014/main" id="{245E4596-9E83-0C42-BE41-1324D4F97C66}"/>
                </a:ext>
              </a:extLst>
            </p:cNvPr>
            <p:cNvGrpSpPr/>
            <p:nvPr/>
          </p:nvGrpSpPr>
          <p:grpSpPr>
            <a:xfrm>
              <a:off x="0" y="763111"/>
              <a:ext cx="9144000" cy="5331778"/>
              <a:chOff x="0" y="763111"/>
              <a:chExt cx="9144000" cy="5331778"/>
            </a:xfrm>
          </p:grpSpPr>
          <p:pic>
            <p:nvPicPr>
              <p:cNvPr id="5" name="Picture 4">
                <a:extLst>
                  <a:ext uri="{FF2B5EF4-FFF2-40B4-BE49-F238E27FC236}">
                    <a16:creationId xmlns:a16="http://schemas.microsoft.com/office/drawing/2014/main" id="{12F814A9-B13F-B54D-8E7C-DCF3F5D199C6}"/>
                  </a:ext>
                </a:extLst>
              </p:cNvPr>
              <p:cNvPicPr>
                <a:picLocks noChangeAspect="1"/>
              </p:cNvPicPr>
              <p:nvPr/>
            </p:nvPicPr>
            <p:blipFill>
              <a:blip r:embed="rId3"/>
              <a:stretch>
                <a:fillRect/>
              </a:stretch>
            </p:blipFill>
            <p:spPr>
              <a:xfrm>
                <a:off x="0" y="763111"/>
                <a:ext cx="9144000" cy="5331778"/>
              </a:xfrm>
              <a:prstGeom prst="rect">
                <a:avLst/>
              </a:prstGeom>
            </p:spPr>
          </p:pic>
          <p:sp>
            <p:nvSpPr>
              <p:cNvPr id="7" name="TextBox 6">
                <a:extLst>
                  <a:ext uri="{FF2B5EF4-FFF2-40B4-BE49-F238E27FC236}">
                    <a16:creationId xmlns:a16="http://schemas.microsoft.com/office/drawing/2014/main" id="{D385A8F9-4C2C-C047-B087-CA354F25B139}"/>
                  </a:ext>
                </a:extLst>
              </p:cNvPr>
              <p:cNvSpPr txBox="1"/>
              <p:nvPr/>
            </p:nvSpPr>
            <p:spPr>
              <a:xfrm>
                <a:off x="6923317" y="798286"/>
                <a:ext cx="1016000" cy="400110"/>
              </a:xfrm>
              <a:prstGeom prst="rect">
                <a:avLst/>
              </a:prstGeom>
              <a:solidFill>
                <a:schemeClr val="bg1"/>
              </a:solidFill>
            </p:spPr>
            <p:txBody>
              <a:bodyPr wrap="square" rtlCol="0">
                <a:spAutoFit/>
              </a:bodyPr>
              <a:lstStyle/>
              <a:p>
                <a:pPr algn="ctr"/>
                <a:r>
                  <a:rPr lang="en-US" sz="2000"/>
                  <a:t>LEO</a:t>
                </a:r>
              </a:p>
            </p:txBody>
          </p:sp>
        </p:grpSp>
        <p:sp>
          <p:nvSpPr>
            <p:cNvPr id="9" name="TextBox 8">
              <a:extLst>
                <a:ext uri="{FF2B5EF4-FFF2-40B4-BE49-F238E27FC236}">
                  <a16:creationId xmlns:a16="http://schemas.microsoft.com/office/drawing/2014/main" id="{474DEBBB-A637-0B41-B232-0CB72690250A}"/>
                </a:ext>
              </a:extLst>
            </p:cNvPr>
            <p:cNvSpPr txBox="1"/>
            <p:nvPr/>
          </p:nvSpPr>
          <p:spPr>
            <a:xfrm>
              <a:off x="1971359" y="4646095"/>
              <a:ext cx="2456313" cy="646331"/>
            </a:xfrm>
            <a:prstGeom prst="rect">
              <a:avLst/>
            </a:prstGeom>
            <a:solidFill>
              <a:schemeClr val="bg1"/>
            </a:solidFill>
          </p:spPr>
          <p:txBody>
            <a:bodyPr wrap="none" rtlCol="0">
              <a:spAutoFit/>
            </a:bodyPr>
            <a:lstStyle/>
            <a:p>
              <a:pPr algn="ctr"/>
              <a:r>
                <a:rPr lang="en-US">
                  <a:solidFill>
                    <a:srgbClr val="FF0000"/>
                  </a:solidFill>
                </a:rPr>
                <a:t>receiver-measured</a:t>
              </a:r>
            </a:p>
            <a:p>
              <a:pPr algn="ctr"/>
              <a:r>
                <a:rPr lang="en-US">
                  <a:solidFill>
                    <a:srgbClr val="FF0000"/>
                  </a:solidFill>
                </a:rPr>
                <a:t>Doppler Frequency Shift</a:t>
              </a:r>
            </a:p>
          </p:txBody>
        </p:sp>
        <p:sp>
          <p:nvSpPr>
            <p:cNvPr id="19" name="TextBox 18">
              <a:extLst>
                <a:ext uri="{FF2B5EF4-FFF2-40B4-BE49-F238E27FC236}">
                  <a16:creationId xmlns:a16="http://schemas.microsoft.com/office/drawing/2014/main" id="{BC1ACDB1-2650-1E4A-A062-357680892760}"/>
                </a:ext>
              </a:extLst>
            </p:cNvPr>
            <p:cNvSpPr txBox="1"/>
            <p:nvPr/>
          </p:nvSpPr>
          <p:spPr>
            <a:xfrm>
              <a:off x="2805927" y="5419671"/>
              <a:ext cx="2405017" cy="646331"/>
            </a:xfrm>
            <a:prstGeom prst="rect">
              <a:avLst/>
            </a:prstGeom>
            <a:noFill/>
          </p:spPr>
          <p:txBody>
            <a:bodyPr wrap="none" rtlCol="0">
              <a:spAutoFit/>
            </a:bodyPr>
            <a:lstStyle/>
            <a:p>
              <a:pPr algn="ctr"/>
              <a:r>
                <a:rPr lang="en-US">
                  <a:solidFill>
                    <a:srgbClr val="FF0000"/>
                  </a:solidFill>
                </a:rPr>
                <a:t>precise orbit</a:t>
              </a:r>
            </a:p>
            <a:p>
              <a:pPr algn="ctr"/>
              <a:r>
                <a:rPr lang="en-US">
                  <a:solidFill>
                    <a:srgbClr val="FF0000"/>
                  </a:solidFill>
                </a:rPr>
                <a:t>Doppler frequency shift</a:t>
              </a:r>
            </a:p>
          </p:txBody>
        </p:sp>
      </p:grpSp>
      <p:sp>
        <p:nvSpPr>
          <p:cNvPr id="21" name="TextBox 20">
            <a:extLst>
              <a:ext uri="{FF2B5EF4-FFF2-40B4-BE49-F238E27FC236}">
                <a16:creationId xmlns:a16="http://schemas.microsoft.com/office/drawing/2014/main" id="{CBAA2B9A-1212-8042-A0B6-24473CD98C86}"/>
              </a:ext>
            </a:extLst>
          </p:cNvPr>
          <p:cNvSpPr txBox="1"/>
          <p:nvPr/>
        </p:nvSpPr>
        <p:spPr>
          <a:xfrm>
            <a:off x="4950121" y="4463591"/>
            <a:ext cx="3244799" cy="369332"/>
          </a:xfrm>
          <a:prstGeom prst="rect">
            <a:avLst/>
          </a:prstGeom>
          <a:noFill/>
        </p:spPr>
        <p:txBody>
          <a:bodyPr wrap="none" rtlCol="0">
            <a:spAutoFit/>
          </a:bodyPr>
          <a:lstStyle/>
          <a:p>
            <a:r>
              <a:rPr lang="en-US"/>
              <a:t>impact parameter	</a:t>
            </a:r>
            <a:r>
              <a:rPr lang="en-US" i="1"/>
              <a:t>p</a:t>
            </a:r>
            <a:r>
              <a:rPr lang="en-US"/>
              <a:t> = </a:t>
            </a:r>
            <a:r>
              <a:rPr lang="en-US" i="1"/>
              <a:t>r n </a:t>
            </a:r>
            <a:r>
              <a:rPr lang="en-US"/>
              <a:t>sin(𝜙)</a:t>
            </a:r>
          </a:p>
        </p:txBody>
      </p:sp>
      <p:sp>
        <p:nvSpPr>
          <p:cNvPr id="23" name="TextBox 22">
            <a:extLst>
              <a:ext uri="{FF2B5EF4-FFF2-40B4-BE49-F238E27FC236}">
                <a16:creationId xmlns:a16="http://schemas.microsoft.com/office/drawing/2014/main" id="{D771B199-7F54-EC4F-880D-55F00431347F}"/>
              </a:ext>
            </a:extLst>
          </p:cNvPr>
          <p:cNvSpPr txBox="1"/>
          <p:nvPr/>
        </p:nvSpPr>
        <p:spPr>
          <a:xfrm>
            <a:off x="615671" y="3834365"/>
            <a:ext cx="1715533" cy="369332"/>
          </a:xfrm>
          <a:prstGeom prst="rect">
            <a:avLst/>
          </a:prstGeom>
          <a:solidFill>
            <a:schemeClr val="bg1"/>
          </a:solidFill>
        </p:spPr>
        <p:txBody>
          <a:bodyPr wrap="none" rtlCol="0">
            <a:spAutoFit/>
          </a:bodyPr>
          <a:lstStyle/>
          <a:p>
            <a:pPr algn="ctr"/>
            <a:r>
              <a:rPr lang="en-US">
                <a:solidFill>
                  <a:srgbClr val="FF0000"/>
                </a:solidFill>
              </a:rPr>
              <a:t>Bending angle 𝛂</a:t>
            </a:r>
          </a:p>
        </p:txBody>
      </p:sp>
    </p:spTree>
    <p:extLst>
      <p:ext uri="{BB962C8B-B14F-4D97-AF65-F5344CB8AC3E}">
        <p14:creationId xmlns:p14="http://schemas.microsoft.com/office/powerpoint/2010/main" val="29856569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457200" y="46030"/>
            <a:ext cx="8229600" cy="1143000"/>
          </a:xfrm>
        </p:spPr>
        <p:txBody>
          <a:bodyPr/>
          <a:lstStyle/>
          <a:p>
            <a:r>
              <a:rPr lang="en-US" b="1">
                <a:solidFill>
                  <a:schemeClr val="bg1"/>
                </a:solidFill>
              </a:rPr>
              <a:t>Rays and Perigee Points</a:t>
            </a:r>
          </a:p>
        </p:txBody>
      </p:sp>
      <p:pic>
        <p:nvPicPr>
          <p:cNvPr id="4" name="Picture 3" descr="ro-geometry.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3567" y="1524000"/>
            <a:ext cx="5637509" cy="4572000"/>
          </a:xfrm>
          <a:prstGeom prst="rect">
            <a:avLst/>
          </a:prstGeom>
        </p:spPr>
      </p:pic>
      <p:sp>
        <p:nvSpPr>
          <p:cNvPr id="2" name="Slide Number Placeholder 1">
            <a:extLst>
              <a:ext uri="{FF2B5EF4-FFF2-40B4-BE49-F238E27FC236}">
                <a16:creationId xmlns:a16="http://schemas.microsoft.com/office/drawing/2014/main" id="{B9C904AB-AC3D-0549-8DE8-8BD6F5FC2024}"/>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4AD8FD-FD6D-464E-A779-5DEA90C34555}" type="slidenum">
              <a:rPr lang="en-US" smtClean="0"/>
              <a:pPr/>
              <a:t>58</a:t>
            </a:fld>
            <a:endParaRPr lang="en-US"/>
          </a:p>
        </p:txBody>
      </p:sp>
    </p:spTree>
    <p:extLst>
      <p:ext uri="{BB962C8B-B14F-4D97-AF65-F5344CB8AC3E}">
        <p14:creationId xmlns:p14="http://schemas.microsoft.com/office/powerpoint/2010/main" val="317226945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0"/>
            <a:ext cx="8229600" cy="1143000"/>
          </a:xfrm>
        </p:spPr>
        <p:txBody>
          <a:bodyPr>
            <a:normAutofit/>
          </a:bodyPr>
          <a:lstStyle/>
          <a:p>
            <a:r>
              <a:rPr lang="en-US" sz="4800" b="1">
                <a:solidFill>
                  <a:schemeClr val="bg1"/>
                </a:solidFill>
              </a:rPr>
              <a:t>Atmospheric Refractivity</a:t>
            </a:r>
          </a:p>
        </p:txBody>
      </p:sp>
      <p:sp>
        <p:nvSpPr>
          <p:cNvPr id="3" name="Content Placeholder 2"/>
          <p:cNvSpPr>
            <a:spLocks noGrp="1"/>
          </p:cNvSpPr>
          <p:nvPr>
            <p:ph idx="1"/>
          </p:nvPr>
        </p:nvSpPr>
        <p:spPr>
          <a:xfrm>
            <a:off x="184769" y="1713529"/>
            <a:ext cx="7769225" cy="446087"/>
          </a:xfrm>
        </p:spPr>
        <p:txBody>
          <a:bodyPr>
            <a:noAutofit/>
          </a:bodyPr>
          <a:lstStyle/>
          <a:p>
            <a:pPr marL="0" indent="0">
              <a:buNone/>
            </a:pPr>
            <a:r>
              <a:rPr lang="en-US" sz="2800" b="1">
                <a:solidFill>
                  <a:schemeClr val="accent1"/>
                </a:solidFill>
              </a:rPr>
              <a:t>Atmospheric refractivity  </a:t>
            </a:r>
            <a:r>
              <a:rPr lang="en-US" sz="2800" b="1" i="1"/>
              <a:t>N = 10</a:t>
            </a:r>
            <a:r>
              <a:rPr lang="en-US" sz="2800" b="1" i="1" baseline="30000"/>
              <a:t>6</a:t>
            </a:r>
            <a:r>
              <a:rPr lang="en-US" sz="2800" b="1" i="1"/>
              <a:t>(n-1)</a:t>
            </a:r>
          </a:p>
        </p:txBody>
      </p:sp>
      <p:sp>
        <p:nvSpPr>
          <p:cNvPr id="8" name="Slide Number Placeholder 7">
            <a:extLst>
              <a:ext uri="{FF2B5EF4-FFF2-40B4-BE49-F238E27FC236}">
                <a16:creationId xmlns:a16="http://schemas.microsoft.com/office/drawing/2014/main" id="{0EAC214B-B956-434C-B2C2-233B0E945F61}"/>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4D3740-6ED1-F845-93BD-27C684B2C932}" type="slidenum">
              <a:rPr lang="en-US" smtClean="0"/>
              <a:pPr/>
              <a:t>59</a:t>
            </a:fld>
            <a:endParaRPr lang="en-US"/>
          </a:p>
        </p:txBody>
      </p:sp>
      <p:grpSp>
        <p:nvGrpSpPr>
          <p:cNvPr id="32" name="Group 31">
            <a:extLst>
              <a:ext uri="{FF2B5EF4-FFF2-40B4-BE49-F238E27FC236}">
                <a16:creationId xmlns:a16="http://schemas.microsoft.com/office/drawing/2014/main" id="{9BE32919-DB80-3A43-BC11-65B0CBE8DB23}"/>
              </a:ext>
            </a:extLst>
          </p:cNvPr>
          <p:cNvGrpSpPr/>
          <p:nvPr/>
        </p:nvGrpSpPr>
        <p:grpSpPr>
          <a:xfrm>
            <a:off x="1" y="2566845"/>
            <a:ext cx="9025603" cy="1978083"/>
            <a:chOff x="1" y="1913704"/>
            <a:chExt cx="9025603" cy="1978083"/>
          </a:xfrm>
        </p:grpSpPr>
        <p:sp>
          <p:nvSpPr>
            <p:cNvPr id="12" name="TextBox 11"/>
            <p:cNvSpPr txBox="1"/>
            <p:nvPr/>
          </p:nvSpPr>
          <p:spPr>
            <a:xfrm>
              <a:off x="6473880" y="2285201"/>
              <a:ext cx="2551724" cy="461665"/>
            </a:xfrm>
            <a:prstGeom prst="rect">
              <a:avLst/>
            </a:prstGeom>
            <a:noFill/>
          </p:spPr>
          <p:txBody>
            <a:bodyPr wrap="none" rtlCol="0">
              <a:spAutoFit/>
            </a:bodyPr>
            <a:lstStyle/>
            <a:p>
              <a:r>
                <a:rPr lang="en-US" sz="2400" baseline="0">
                  <a:solidFill>
                    <a:srgbClr val="FF0000"/>
                  </a:solidFill>
                </a:rPr>
                <a:t>ionospheric effects</a:t>
              </a:r>
            </a:p>
          </p:txBody>
        </p:sp>
        <p:cxnSp>
          <p:nvCxnSpPr>
            <p:cNvPr id="14" name="Straight Arrow Connector 13"/>
            <p:cNvCxnSpPr>
              <a:cxnSpLocks/>
            </p:cNvCxnSpPr>
            <p:nvPr/>
          </p:nvCxnSpPr>
          <p:spPr bwMode="auto">
            <a:xfrm>
              <a:off x="5791200" y="2744701"/>
              <a:ext cx="458443" cy="457200"/>
            </a:xfrm>
            <a:prstGeom prst="straightConnector1">
              <a:avLst/>
            </a:prstGeom>
            <a:solidFill>
              <a:srgbClr val="00B8FF"/>
            </a:solidFill>
            <a:ln w="9525" cap="flat" cmpd="sng" algn="ctr">
              <a:solidFill>
                <a:srgbClr val="2D2DB9"/>
              </a:solidFill>
              <a:prstDash val="solid"/>
              <a:round/>
              <a:headEnd type="none" w="med" len="med"/>
              <a:tailEnd type="arrow"/>
            </a:ln>
            <a:effectLst/>
          </p:spPr>
        </p:cxnSp>
        <p:sp>
          <p:nvSpPr>
            <p:cNvPr id="17" name="TextBox 16">
              <a:extLst>
                <a:ext uri="{FF2B5EF4-FFF2-40B4-BE49-F238E27FC236}">
                  <a16:creationId xmlns:a16="http://schemas.microsoft.com/office/drawing/2014/main" id="{8D9B8283-4716-B74E-974C-B5E12EB83033}"/>
                </a:ext>
              </a:extLst>
            </p:cNvPr>
            <p:cNvSpPr txBox="1"/>
            <p:nvPr/>
          </p:nvSpPr>
          <p:spPr>
            <a:xfrm>
              <a:off x="4243549" y="1913704"/>
              <a:ext cx="2140266" cy="830997"/>
            </a:xfrm>
            <a:prstGeom prst="rect">
              <a:avLst/>
            </a:prstGeom>
            <a:noFill/>
          </p:spPr>
          <p:txBody>
            <a:bodyPr wrap="none" rtlCol="0">
              <a:spAutoFit/>
            </a:bodyPr>
            <a:lstStyle/>
            <a:p>
              <a:pPr algn="ctr"/>
              <a:r>
                <a:rPr lang="en-US" sz="2400">
                  <a:solidFill>
                    <a:srgbClr val="FF0000"/>
                  </a:solidFill>
                </a:rPr>
                <a:t>w</a:t>
              </a:r>
              <a:r>
                <a:rPr lang="en-US" sz="2400" baseline="0">
                  <a:solidFill>
                    <a:srgbClr val="FF0000"/>
                  </a:solidFill>
                </a:rPr>
                <a:t>ater vapor</a:t>
              </a:r>
            </a:p>
            <a:p>
              <a:pPr algn="ctr"/>
              <a:r>
                <a:rPr lang="en-US" sz="2400">
                  <a:solidFill>
                    <a:srgbClr val="FF0000"/>
                  </a:solidFill>
                </a:rPr>
                <a:t>partial pressure</a:t>
              </a:r>
              <a:endParaRPr lang="en-US" sz="2400" baseline="0">
                <a:solidFill>
                  <a:srgbClr val="FF0000"/>
                </a:solidFill>
              </a:endParaRPr>
            </a:p>
          </p:txBody>
        </p:sp>
        <p:cxnSp>
          <p:nvCxnSpPr>
            <p:cNvPr id="18" name="Straight Arrow Connector 17">
              <a:extLst>
                <a:ext uri="{FF2B5EF4-FFF2-40B4-BE49-F238E27FC236}">
                  <a16:creationId xmlns:a16="http://schemas.microsoft.com/office/drawing/2014/main" id="{5EB83E5E-5FFF-804D-BAAA-87C42B29AE27}"/>
                </a:ext>
              </a:extLst>
            </p:cNvPr>
            <p:cNvCxnSpPr>
              <a:cxnSpLocks/>
            </p:cNvCxnSpPr>
            <p:nvPr/>
          </p:nvCxnSpPr>
          <p:spPr bwMode="auto">
            <a:xfrm flipH="1">
              <a:off x="4595258" y="2744701"/>
              <a:ext cx="457200" cy="457200"/>
            </a:xfrm>
            <a:prstGeom prst="straightConnector1">
              <a:avLst/>
            </a:prstGeom>
            <a:solidFill>
              <a:srgbClr val="00B8FF"/>
            </a:solidFill>
            <a:ln w="9525" cap="flat" cmpd="sng" algn="ctr">
              <a:solidFill>
                <a:srgbClr val="2D2DB9"/>
              </a:solidFill>
              <a:prstDash val="solid"/>
              <a:round/>
              <a:headEnd type="none" w="med" len="med"/>
              <a:tailEnd type="arrow"/>
            </a:ln>
            <a:effectLst/>
          </p:spPr>
        </p:cxnSp>
        <p:sp>
          <p:nvSpPr>
            <p:cNvPr id="20" name="TextBox 19">
              <a:extLst>
                <a:ext uri="{FF2B5EF4-FFF2-40B4-BE49-F238E27FC236}">
                  <a16:creationId xmlns:a16="http://schemas.microsoft.com/office/drawing/2014/main" id="{6516098A-9588-F545-BCB1-53018F1935E3}"/>
                </a:ext>
              </a:extLst>
            </p:cNvPr>
            <p:cNvSpPr txBox="1"/>
            <p:nvPr/>
          </p:nvSpPr>
          <p:spPr>
            <a:xfrm>
              <a:off x="744954" y="1976724"/>
              <a:ext cx="2140266" cy="830997"/>
            </a:xfrm>
            <a:prstGeom prst="rect">
              <a:avLst/>
            </a:prstGeom>
            <a:noFill/>
          </p:spPr>
          <p:txBody>
            <a:bodyPr wrap="none" rtlCol="0">
              <a:spAutoFit/>
            </a:bodyPr>
            <a:lstStyle/>
            <a:p>
              <a:pPr algn="ctr"/>
              <a:r>
                <a:rPr lang="en-US" sz="2400">
                  <a:solidFill>
                    <a:srgbClr val="FF0000"/>
                  </a:solidFill>
                </a:rPr>
                <a:t>d</a:t>
              </a:r>
              <a:r>
                <a:rPr lang="en-US" sz="2400" baseline="0">
                  <a:solidFill>
                    <a:srgbClr val="FF0000"/>
                  </a:solidFill>
                </a:rPr>
                <a:t>ry air</a:t>
              </a:r>
            </a:p>
            <a:p>
              <a:pPr algn="ctr"/>
              <a:r>
                <a:rPr lang="en-US" sz="2400" baseline="0">
                  <a:solidFill>
                    <a:srgbClr val="FF0000"/>
                  </a:solidFill>
                </a:rPr>
                <a:t>partial </a:t>
              </a:r>
              <a:r>
                <a:rPr lang="en-US" sz="2400">
                  <a:solidFill>
                    <a:srgbClr val="FF0000"/>
                  </a:solidFill>
                </a:rPr>
                <a:t>pressure</a:t>
              </a:r>
              <a:endParaRPr lang="en-US" sz="2400" baseline="0">
                <a:solidFill>
                  <a:srgbClr val="FF0000"/>
                </a:solidFill>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F6BCC48-3B00-924D-AF25-29666B9C892E}"/>
                    </a:ext>
                  </a:extLst>
                </p:cNvPr>
                <p:cNvSpPr txBox="1"/>
                <p:nvPr/>
              </p:nvSpPr>
              <p:spPr>
                <a:xfrm>
                  <a:off x="1" y="3233273"/>
                  <a:ext cx="9025603" cy="658514"/>
                </a:xfrm>
                <a:prstGeom prst="rect">
                  <a:avLst/>
                </a:prstGeom>
                <a:noFill/>
              </p:spPr>
              <p:txBody>
                <a:bodyPr wrap="square" rtlCol="0">
                  <a:spAutoFit/>
                </a:bodyPr>
                <a:lstStyle/>
                <a:p>
                  <a14:m>
                    <m:oMath xmlns:m="http://schemas.openxmlformats.org/officeDocument/2006/math">
                      <m:r>
                        <a:rPr lang="en-US" sz="2400" b="0" i="1" smtClean="0">
                          <a:latin typeface="Cambria Math" panose="02040503050406030204" pitchFamily="18" charset="0"/>
                        </a:rPr>
                        <m:t>𝑁</m:t>
                      </m:r>
                      <m:r>
                        <a:rPr lang="en-US" sz="2400" b="0" i="1" smtClean="0">
                          <a:latin typeface="Cambria Math" panose="02040503050406030204" pitchFamily="18" charset="0"/>
                        </a:rPr>
                        <m:t>=7.760 </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10</m:t>
                          </m:r>
                        </m:e>
                        <m:sup>
                          <m:r>
                            <a:rPr lang="en-US" sz="2400" b="0" i="1" smtClean="0">
                              <a:latin typeface="Cambria Math" panose="02040503050406030204" pitchFamily="18" charset="0"/>
                              <a:ea typeface="Cambria Math" panose="02040503050406030204" pitchFamily="18" charset="0"/>
                            </a:rPr>
                            <m:t>−5</m:t>
                          </m:r>
                        </m:sup>
                      </m:sSup>
                      <m:f>
                        <m:fPr>
                          <m:ctrlPr>
                            <a:rPr lang="en-US" sz="2400" b="0" i="1" smtClean="0">
                              <a:latin typeface="Cambria Math" panose="02040503050406030204" pitchFamily="18" charset="0"/>
                              <a:ea typeface="Cambria Math" panose="02040503050406030204" pitchFamily="18" charset="0"/>
                            </a:rPr>
                          </m:ctrlPr>
                        </m:fPr>
                        <m:num>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𝑃</m:t>
                              </m:r>
                            </m:e>
                            <m:sub>
                              <m:r>
                                <a:rPr lang="en-US" sz="2400" b="0" i="1" smtClean="0">
                                  <a:latin typeface="Cambria Math" panose="02040503050406030204" pitchFamily="18" charset="0"/>
                                  <a:ea typeface="Cambria Math" panose="02040503050406030204" pitchFamily="18" charset="0"/>
                                </a:rPr>
                                <m:t>𝑑</m:t>
                              </m:r>
                            </m:sub>
                          </m:sSub>
                        </m:num>
                        <m:den>
                          <m:r>
                            <a:rPr lang="en-US" sz="2400" b="0" i="1" smtClean="0">
                              <a:latin typeface="Cambria Math" panose="02040503050406030204" pitchFamily="18" charset="0"/>
                              <a:ea typeface="Cambria Math" panose="02040503050406030204" pitchFamily="18" charset="0"/>
                            </a:rPr>
                            <m:t>𝑇</m:t>
                          </m:r>
                        </m:den>
                      </m:f>
                      <m:r>
                        <a:rPr lang="en-US" sz="2400" b="0" i="1" smtClean="0">
                          <a:latin typeface="Cambria Math" panose="02040503050406030204" pitchFamily="18" charset="0"/>
                          <a:ea typeface="Cambria Math" panose="02040503050406030204" pitchFamily="18" charset="0"/>
                        </a:rPr>
                        <m:t>+3.739</m:t>
                      </m:r>
                      <m:sSup>
                        <m:sSupPr>
                          <m:ctrlPr>
                            <a:rPr lang="en-US" sz="2400" i="1">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 </m:t>
                          </m:r>
                          <m:r>
                            <a:rPr lang="en-US" sz="2400" i="1">
                              <a:latin typeface="Cambria Math" panose="02040503050406030204" pitchFamily="18" charset="0"/>
                              <a:ea typeface="Cambria Math" panose="02040503050406030204" pitchFamily="18" charset="0"/>
                            </a:rPr>
                            <m:t>10</m:t>
                          </m:r>
                        </m:e>
                        <m:sup>
                          <m:r>
                            <a:rPr lang="en-US"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1</m:t>
                          </m:r>
                        </m:sup>
                      </m:sSup>
                      <m:f>
                        <m:fPr>
                          <m:ctrlPr>
                            <a:rPr lang="en-US" sz="2400" i="1">
                              <a:latin typeface="Cambria Math" panose="02040503050406030204" pitchFamily="18" charset="0"/>
                              <a:ea typeface="Cambria Math" panose="02040503050406030204" pitchFamily="18" charset="0"/>
                            </a:rPr>
                          </m:ctrlPr>
                        </m:fPr>
                        <m:num>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𝑃</m:t>
                              </m:r>
                            </m:e>
                            <m:sub>
                              <m:r>
                                <a:rPr lang="en-US" sz="2400" b="0" i="1" smtClean="0">
                                  <a:latin typeface="Cambria Math" panose="02040503050406030204" pitchFamily="18" charset="0"/>
                                  <a:ea typeface="Cambria Math" panose="02040503050406030204" pitchFamily="18" charset="0"/>
                                </a:rPr>
                                <m:t>𝑤</m:t>
                              </m:r>
                            </m:sub>
                          </m:sSub>
                        </m:num>
                        <m:den>
                          <m:r>
                            <a:rPr lang="en-US" sz="2400" i="1">
                              <a:latin typeface="Cambria Math" panose="02040503050406030204" pitchFamily="18" charset="0"/>
                              <a:ea typeface="Cambria Math" panose="02040503050406030204" pitchFamily="18" charset="0"/>
                            </a:rPr>
                            <m:t>𝑇</m:t>
                          </m:r>
                        </m:den>
                      </m:f>
                    </m:oMath>
                  </a14:m>
                  <a:r>
                    <a:rPr lang="en-US" sz="2400"/>
                    <a:t>+</a:t>
                  </a:r>
                  <a:r>
                    <a:rPr lang="en-US" sz="2400">
                      <a:ea typeface="Cambria Math" panose="02040503050406030204" pitchFamily="18" charset="0"/>
                    </a:rPr>
                    <a:t> </a:t>
                  </a:r>
                  <a14:m>
                    <m:oMath xmlns:m="http://schemas.openxmlformats.org/officeDocument/2006/math">
                      <m:r>
                        <a:rPr lang="en-US" sz="2400" i="1" smtClean="0">
                          <a:latin typeface="Cambria Math" panose="02040503050406030204" pitchFamily="18" charset="0"/>
                          <a:ea typeface="Cambria Math" panose="02040503050406030204" pitchFamily="18" charset="0"/>
                        </a:rPr>
                        <m:t>7</m:t>
                      </m:r>
                      <m:r>
                        <a:rPr lang="en-US"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040</m:t>
                      </m:r>
                      <m:sSup>
                        <m:sSupPr>
                          <m:ctrlPr>
                            <a:rPr lang="en-US" sz="2400" i="1">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 </m:t>
                          </m:r>
                          <m:r>
                            <a:rPr lang="en-US" sz="2400" i="1">
                              <a:latin typeface="Cambria Math" panose="02040503050406030204" pitchFamily="18" charset="0"/>
                              <a:ea typeface="Cambria Math" panose="02040503050406030204" pitchFamily="18" charset="0"/>
                            </a:rPr>
                            <m:t>10</m:t>
                          </m:r>
                        </m:e>
                        <m:sup>
                          <m:r>
                            <a:rPr lang="en-US" sz="2400" i="1">
                              <a:latin typeface="Cambria Math" panose="02040503050406030204" pitchFamily="18" charset="0"/>
                              <a:ea typeface="Cambria Math" panose="02040503050406030204" pitchFamily="18" charset="0"/>
                            </a:rPr>
                            <m:t>−5</m:t>
                          </m:r>
                        </m:sup>
                      </m:sSup>
                      <m:f>
                        <m:fPr>
                          <m:ctrlPr>
                            <a:rPr lang="en-US" sz="2400" i="1">
                              <a:latin typeface="Cambria Math" panose="02040503050406030204" pitchFamily="18" charset="0"/>
                              <a:ea typeface="Cambria Math" panose="02040503050406030204" pitchFamily="18" charset="0"/>
                            </a:rPr>
                          </m:ctrlPr>
                        </m:fPr>
                        <m:num>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𝑃</m:t>
                              </m:r>
                            </m:e>
                            <m:sub>
                              <m:r>
                                <a:rPr lang="en-US" sz="2400" i="1">
                                  <a:latin typeface="Cambria Math" panose="02040503050406030204" pitchFamily="18" charset="0"/>
                                  <a:ea typeface="Cambria Math" panose="02040503050406030204" pitchFamily="18" charset="0"/>
                                </a:rPr>
                                <m:t>𝑤</m:t>
                              </m:r>
                            </m:sub>
                          </m:sSub>
                        </m:num>
                        <m:den>
                          <m:sSup>
                            <m:sSupPr>
                              <m:ctrlPr>
                                <a:rPr lang="en-US" sz="240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𝑇</m:t>
                              </m:r>
                            </m:e>
                            <m:sup>
                              <m:r>
                                <a:rPr lang="en-US" sz="2400" b="0" i="1" smtClean="0">
                                  <a:latin typeface="Cambria Math" panose="02040503050406030204" pitchFamily="18" charset="0"/>
                                  <a:ea typeface="Cambria Math" panose="02040503050406030204" pitchFamily="18" charset="0"/>
                                </a:rPr>
                                <m:t>2</m:t>
                              </m:r>
                            </m:sup>
                          </m:sSup>
                        </m:den>
                      </m:f>
                      <m:r>
                        <a:rPr lang="en-US" sz="2400" b="0" i="1" smtClean="0">
                          <a:latin typeface="Cambria Math" panose="02040503050406030204" pitchFamily="18" charset="0"/>
                          <a:ea typeface="Cambria Math" panose="02040503050406030204" pitchFamily="18" charset="0"/>
                        </a:rPr>
                        <m:t>−4.030</m:t>
                      </m:r>
                      <m:sSup>
                        <m:sSupPr>
                          <m:ctrlPr>
                            <a:rPr lang="en-US" sz="240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 </m:t>
                          </m:r>
                          <m:r>
                            <a:rPr lang="en-US" sz="2400" i="1">
                              <a:latin typeface="Cambria Math" panose="02040503050406030204" pitchFamily="18" charset="0"/>
                              <a:ea typeface="Cambria Math" panose="02040503050406030204" pitchFamily="18" charset="0"/>
                            </a:rPr>
                            <m:t>10</m:t>
                          </m:r>
                        </m:e>
                        <m:sup>
                          <m:r>
                            <a:rPr lang="en-US"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1</m:t>
                          </m:r>
                        </m:sup>
                      </m:sSup>
                      <m:f>
                        <m:fPr>
                          <m:ctrlPr>
                            <a:rPr lang="en-US" sz="2400" i="1" smtClean="0">
                              <a:latin typeface="Cambria Math" panose="02040503050406030204" pitchFamily="18" charset="0"/>
                              <a:ea typeface="Cambria Math" panose="02040503050406030204" pitchFamily="18" charset="0"/>
                            </a:rPr>
                          </m:ctrlPr>
                        </m:fPr>
                        <m:num>
                          <m:sSub>
                            <m:sSubPr>
                              <m:ctrlPr>
                                <a:rPr lang="en-US" sz="240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𝑁</m:t>
                              </m:r>
                            </m:e>
                            <m:sub>
                              <m:r>
                                <a:rPr lang="en-US" sz="2400" b="0" i="1" smtClean="0">
                                  <a:latin typeface="Cambria Math" panose="02040503050406030204" pitchFamily="18" charset="0"/>
                                  <a:ea typeface="Cambria Math" panose="02040503050406030204" pitchFamily="18" charset="0"/>
                                </a:rPr>
                                <m:t>𝑒</m:t>
                              </m:r>
                            </m:sub>
                          </m:sSub>
                        </m:num>
                        <m:den>
                          <m:sSup>
                            <m:sSupPr>
                              <m:ctrlPr>
                                <a:rPr lang="en-US" sz="240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𝑓</m:t>
                              </m:r>
                            </m:e>
                            <m:sup>
                              <m:r>
                                <a:rPr lang="en-US" sz="2400" b="0" i="1" smtClean="0">
                                  <a:latin typeface="Cambria Math" panose="02040503050406030204" pitchFamily="18" charset="0"/>
                                  <a:ea typeface="Cambria Math" panose="02040503050406030204" pitchFamily="18" charset="0"/>
                                </a:rPr>
                                <m:t>2</m:t>
                              </m:r>
                            </m:sup>
                          </m:sSup>
                        </m:den>
                      </m:f>
                    </m:oMath>
                  </a14:m>
                  <a:endParaRPr lang="en-US" sz="2400"/>
                </a:p>
              </p:txBody>
            </p:sp>
          </mc:Choice>
          <mc:Fallback xmlns="">
            <p:sp>
              <p:nvSpPr>
                <p:cNvPr id="16" name="TextBox 15">
                  <a:extLst>
                    <a:ext uri="{FF2B5EF4-FFF2-40B4-BE49-F238E27FC236}">
                      <a16:creationId xmlns:a16="http://schemas.microsoft.com/office/drawing/2014/main" id="{1F6BCC48-3B00-924D-AF25-29666B9C892E}"/>
                    </a:ext>
                  </a:extLst>
                </p:cNvPr>
                <p:cNvSpPr txBox="1">
                  <a:spLocks noRot="1" noChangeAspect="1" noMove="1" noResize="1" noEditPoints="1" noAdjustHandles="1" noChangeArrowheads="1" noChangeShapeType="1" noTextEdit="1"/>
                </p:cNvSpPr>
                <p:nvPr/>
              </p:nvSpPr>
              <p:spPr>
                <a:xfrm>
                  <a:off x="1" y="3233273"/>
                  <a:ext cx="9025603" cy="658514"/>
                </a:xfrm>
                <a:prstGeom prst="rect">
                  <a:avLst/>
                </a:prstGeom>
                <a:blipFill>
                  <a:blip r:embed="rId2"/>
                  <a:stretch>
                    <a:fillRect b="-5660"/>
                  </a:stretch>
                </a:blipFill>
              </p:spPr>
              <p:txBody>
                <a:bodyPr/>
                <a:lstStyle/>
                <a:p>
                  <a:r>
                    <a:rPr lang="en-US">
                      <a:noFill/>
                    </a:rPr>
                    <a:t> </a:t>
                  </a:r>
                </a:p>
              </p:txBody>
            </p:sp>
          </mc:Fallback>
        </mc:AlternateContent>
        <p:cxnSp>
          <p:nvCxnSpPr>
            <p:cNvPr id="28" name="Straight Arrow Connector 27">
              <a:extLst>
                <a:ext uri="{FF2B5EF4-FFF2-40B4-BE49-F238E27FC236}">
                  <a16:creationId xmlns:a16="http://schemas.microsoft.com/office/drawing/2014/main" id="{9937BC83-ABA3-9A4A-A1E7-8BDB2A1A77E8}"/>
                </a:ext>
              </a:extLst>
            </p:cNvPr>
            <p:cNvCxnSpPr>
              <a:cxnSpLocks/>
            </p:cNvCxnSpPr>
            <p:nvPr/>
          </p:nvCxnSpPr>
          <p:spPr bwMode="auto">
            <a:xfrm>
              <a:off x="8186807" y="2755436"/>
              <a:ext cx="458443" cy="457200"/>
            </a:xfrm>
            <a:prstGeom prst="straightConnector1">
              <a:avLst/>
            </a:prstGeom>
            <a:solidFill>
              <a:srgbClr val="00B8FF"/>
            </a:solidFill>
            <a:ln w="9525" cap="flat" cmpd="sng" algn="ctr">
              <a:solidFill>
                <a:srgbClr val="2D2DB9"/>
              </a:solidFill>
              <a:prstDash val="solid"/>
              <a:round/>
              <a:headEnd type="none" w="med" len="med"/>
              <a:tailEnd type="arrow"/>
            </a:ln>
            <a:effectLst/>
          </p:spPr>
        </p:cxnSp>
        <p:cxnSp>
          <p:nvCxnSpPr>
            <p:cNvPr id="29" name="Straight Arrow Connector 28">
              <a:extLst>
                <a:ext uri="{FF2B5EF4-FFF2-40B4-BE49-F238E27FC236}">
                  <a16:creationId xmlns:a16="http://schemas.microsoft.com/office/drawing/2014/main" id="{47470A26-AC09-1C46-A130-A8947B7BB084}"/>
                </a:ext>
              </a:extLst>
            </p:cNvPr>
            <p:cNvCxnSpPr>
              <a:cxnSpLocks/>
            </p:cNvCxnSpPr>
            <p:nvPr/>
          </p:nvCxnSpPr>
          <p:spPr bwMode="auto">
            <a:xfrm>
              <a:off x="1788690" y="2793009"/>
              <a:ext cx="458443" cy="457200"/>
            </a:xfrm>
            <a:prstGeom prst="straightConnector1">
              <a:avLst/>
            </a:prstGeom>
            <a:solidFill>
              <a:srgbClr val="00B8FF"/>
            </a:solidFill>
            <a:ln w="9525" cap="flat" cmpd="sng" algn="ctr">
              <a:solidFill>
                <a:srgbClr val="2D2DB9"/>
              </a:solidFill>
              <a:prstDash val="solid"/>
              <a:round/>
              <a:headEnd type="none" w="med" len="med"/>
              <a:tailEnd type="arrow"/>
            </a:ln>
            <a:effectLst/>
          </p:spPr>
        </p:cxnSp>
      </p:grpSp>
    </p:spTree>
    <p:extLst>
      <p:ext uri="{BB962C8B-B14F-4D97-AF65-F5344CB8AC3E}">
        <p14:creationId xmlns:p14="http://schemas.microsoft.com/office/powerpoint/2010/main" val="2497394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2" descr="plot_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8300" y="685800"/>
            <a:ext cx="36576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0" name="Picture 3" descr="plot_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85800"/>
            <a:ext cx="36576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1" name="AutoShape 4"/>
          <p:cNvSpPr>
            <a:spLocks noChangeArrowheads="1"/>
          </p:cNvSpPr>
          <p:nvPr/>
        </p:nvSpPr>
        <p:spPr bwMode="auto">
          <a:xfrm>
            <a:off x="3962400" y="914400"/>
            <a:ext cx="1443038" cy="381000"/>
          </a:xfrm>
          <a:prstGeom prst="curvedDownArrow">
            <a:avLst>
              <a:gd name="adj1" fmla="val 75750"/>
              <a:gd name="adj2" fmla="val 151500"/>
              <a:gd name="adj3" fmla="val 33333"/>
            </a:avLst>
          </a:prstGeom>
          <a:solidFill>
            <a:srgbClr val="0000FF"/>
          </a:solidFill>
          <a:ln w="12700">
            <a:solidFill>
              <a:schemeClr val="tx1"/>
            </a:solidFill>
            <a:miter lim="800000"/>
            <a:headEnd/>
            <a:tailEnd/>
          </a:ln>
        </p:spPr>
        <p:txBody>
          <a:bodyPr wrap="none" anchor="ctr"/>
          <a:lstStyle/>
          <a:p>
            <a:endParaRPr lang="en-US"/>
          </a:p>
        </p:txBody>
      </p:sp>
      <p:sp>
        <p:nvSpPr>
          <p:cNvPr id="12294" name="AutoShape 7"/>
          <p:cNvSpPr>
            <a:spLocks noChangeArrowheads="1"/>
          </p:cNvSpPr>
          <p:nvPr/>
        </p:nvSpPr>
        <p:spPr bwMode="auto">
          <a:xfrm rot="10800000">
            <a:off x="3886200" y="2895600"/>
            <a:ext cx="1443038" cy="381000"/>
          </a:xfrm>
          <a:prstGeom prst="curvedDownArrow">
            <a:avLst>
              <a:gd name="adj1" fmla="val 75750"/>
              <a:gd name="adj2" fmla="val 151500"/>
              <a:gd name="adj3" fmla="val 33333"/>
            </a:avLst>
          </a:prstGeom>
          <a:solidFill>
            <a:srgbClr val="0000FF"/>
          </a:solidFill>
          <a:ln w="12700">
            <a:solidFill>
              <a:schemeClr val="tx1"/>
            </a:solidFill>
            <a:miter lim="800000"/>
            <a:headEnd/>
            <a:tailEnd/>
          </a:ln>
        </p:spPr>
        <p:txBody>
          <a:bodyPr rot="10800000" wrap="none" anchor="ctr"/>
          <a:lstStyle/>
          <a:p>
            <a:endParaRPr lang="en-US"/>
          </a:p>
        </p:txBody>
      </p:sp>
      <p:sp>
        <p:nvSpPr>
          <p:cNvPr id="12296" name="Text Box 9"/>
          <p:cNvSpPr txBox="1">
            <a:spLocks noChangeArrowheads="1"/>
          </p:cNvSpPr>
          <p:nvPr/>
        </p:nvSpPr>
        <p:spPr bwMode="auto">
          <a:xfrm>
            <a:off x="4038600" y="2438400"/>
            <a:ext cx="1250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1600" b="1" baseline="30000">
                <a:solidFill>
                  <a:schemeClr val="tx1"/>
                </a:solidFill>
                <a:latin typeface="Times" charset="0"/>
                <a:ea typeface="굴림" charset="0"/>
                <a:cs typeface="굴림" charset="0"/>
              </a:defRPr>
            </a:lvl1pPr>
            <a:lvl2pPr marL="742950" indent="-285750" eaLnBrk="0" hangingPunct="0">
              <a:defRPr kumimoji="1" sz="1600" b="1" baseline="30000">
                <a:solidFill>
                  <a:schemeClr val="tx1"/>
                </a:solidFill>
                <a:latin typeface="Times" charset="0"/>
                <a:ea typeface="굴림" charset="0"/>
                <a:cs typeface="굴림" charset="0"/>
              </a:defRPr>
            </a:lvl2pPr>
            <a:lvl3pPr marL="1143000" indent="-228600" eaLnBrk="0" hangingPunct="0">
              <a:defRPr kumimoji="1" sz="1600" b="1" baseline="30000">
                <a:solidFill>
                  <a:schemeClr val="tx1"/>
                </a:solidFill>
                <a:latin typeface="Times" charset="0"/>
                <a:ea typeface="굴림" charset="0"/>
                <a:cs typeface="굴림" charset="0"/>
              </a:defRPr>
            </a:lvl3pPr>
            <a:lvl4pPr marL="1600200" indent="-228600" eaLnBrk="0" hangingPunct="0">
              <a:defRPr kumimoji="1" sz="1600" b="1" baseline="30000">
                <a:solidFill>
                  <a:schemeClr val="tx1"/>
                </a:solidFill>
                <a:latin typeface="Times" charset="0"/>
                <a:ea typeface="굴림" charset="0"/>
                <a:cs typeface="굴림" charset="0"/>
              </a:defRPr>
            </a:lvl4pPr>
            <a:lvl5pPr marL="2057400" indent="-228600" eaLnBrk="0" hangingPunct="0">
              <a:defRPr kumimoji="1" sz="1600" b="1" baseline="30000">
                <a:solidFill>
                  <a:schemeClr val="tx1"/>
                </a:solidFill>
                <a:latin typeface="Times" charset="0"/>
                <a:ea typeface="굴림" charset="0"/>
                <a:cs typeface="굴림" charset="0"/>
              </a:defRPr>
            </a:lvl5pPr>
            <a:lvl6pPr marL="2514600" indent="-228600" eaLnBrk="0" fontAlgn="base" latinLnBrk="1" hangingPunct="0">
              <a:spcBef>
                <a:spcPct val="0"/>
              </a:spcBef>
              <a:spcAft>
                <a:spcPct val="0"/>
              </a:spcAft>
              <a:buFont typeface="Times" charset="0"/>
              <a:defRPr kumimoji="1" sz="1600" b="1" baseline="30000">
                <a:solidFill>
                  <a:schemeClr val="tx1"/>
                </a:solidFill>
                <a:latin typeface="Times" charset="0"/>
                <a:ea typeface="굴림" charset="0"/>
                <a:cs typeface="굴림" charset="0"/>
              </a:defRPr>
            </a:lvl6pPr>
            <a:lvl7pPr marL="2971800" indent="-228600" eaLnBrk="0" fontAlgn="base" latinLnBrk="1" hangingPunct="0">
              <a:spcBef>
                <a:spcPct val="0"/>
              </a:spcBef>
              <a:spcAft>
                <a:spcPct val="0"/>
              </a:spcAft>
              <a:buFont typeface="Times" charset="0"/>
              <a:defRPr kumimoji="1" sz="1600" b="1" baseline="30000">
                <a:solidFill>
                  <a:schemeClr val="tx1"/>
                </a:solidFill>
                <a:latin typeface="Times" charset="0"/>
                <a:ea typeface="굴림" charset="0"/>
                <a:cs typeface="굴림" charset="0"/>
              </a:defRPr>
            </a:lvl7pPr>
            <a:lvl8pPr marL="3429000" indent="-228600" eaLnBrk="0" fontAlgn="base" latinLnBrk="1" hangingPunct="0">
              <a:spcBef>
                <a:spcPct val="0"/>
              </a:spcBef>
              <a:spcAft>
                <a:spcPct val="0"/>
              </a:spcAft>
              <a:buFont typeface="Times" charset="0"/>
              <a:defRPr kumimoji="1" sz="1600" b="1" baseline="30000">
                <a:solidFill>
                  <a:schemeClr val="tx1"/>
                </a:solidFill>
                <a:latin typeface="Times" charset="0"/>
                <a:ea typeface="굴림" charset="0"/>
                <a:cs typeface="굴림" charset="0"/>
              </a:defRPr>
            </a:lvl8pPr>
            <a:lvl9pPr marL="3886200" indent="-228600" eaLnBrk="0" fontAlgn="base" latinLnBrk="1" hangingPunct="0">
              <a:spcBef>
                <a:spcPct val="0"/>
              </a:spcBef>
              <a:spcAft>
                <a:spcPct val="0"/>
              </a:spcAft>
              <a:buFont typeface="Times" charset="0"/>
              <a:defRPr kumimoji="1" sz="1600" b="1" baseline="30000">
                <a:solidFill>
                  <a:schemeClr val="tx1"/>
                </a:solidFill>
                <a:latin typeface="Times" charset="0"/>
                <a:ea typeface="굴림" charset="0"/>
                <a:cs typeface="굴림" charset="0"/>
              </a:defRPr>
            </a:lvl9pPr>
          </a:lstStyle>
          <a:p>
            <a:pPr latinLnBrk="0">
              <a:buFontTx/>
              <a:buNone/>
            </a:pPr>
            <a:r>
              <a:rPr kumimoji="0" lang="en-US" sz="2400" b="0" baseline="0">
                <a:solidFill>
                  <a:srgbClr val="0000FF"/>
                </a:solidFill>
                <a:latin typeface="Times New Roman" charset="0"/>
              </a:rPr>
              <a:t>Analysis</a:t>
            </a:r>
            <a:endParaRPr kumimoji="0" lang="en-US" sz="2400" b="0" baseline="0">
              <a:solidFill>
                <a:srgbClr val="000000"/>
              </a:solidFill>
              <a:latin typeface="Times New Roman" charset="0"/>
            </a:endParaRPr>
          </a:p>
        </p:txBody>
      </p:sp>
      <p:sp>
        <p:nvSpPr>
          <p:cNvPr id="12297" name="Text Box 10"/>
          <p:cNvSpPr txBox="1">
            <a:spLocks noChangeArrowheads="1"/>
          </p:cNvSpPr>
          <p:nvPr/>
        </p:nvSpPr>
        <p:spPr bwMode="auto">
          <a:xfrm>
            <a:off x="4175125" y="1260475"/>
            <a:ext cx="9794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1600" b="1" baseline="30000">
                <a:solidFill>
                  <a:schemeClr val="tx1"/>
                </a:solidFill>
                <a:latin typeface="Times" charset="0"/>
                <a:ea typeface="굴림" charset="0"/>
                <a:cs typeface="굴림" charset="0"/>
              </a:defRPr>
            </a:lvl1pPr>
            <a:lvl2pPr marL="742950" indent="-285750" eaLnBrk="0" hangingPunct="0">
              <a:defRPr kumimoji="1" sz="1600" b="1" baseline="30000">
                <a:solidFill>
                  <a:schemeClr val="tx1"/>
                </a:solidFill>
                <a:latin typeface="Times" charset="0"/>
                <a:ea typeface="굴림" charset="0"/>
                <a:cs typeface="굴림" charset="0"/>
              </a:defRPr>
            </a:lvl2pPr>
            <a:lvl3pPr marL="1143000" indent="-228600" eaLnBrk="0" hangingPunct="0">
              <a:defRPr kumimoji="1" sz="1600" b="1" baseline="30000">
                <a:solidFill>
                  <a:schemeClr val="tx1"/>
                </a:solidFill>
                <a:latin typeface="Times" charset="0"/>
                <a:ea typeface="굴림" charset="0"/>
                <a:cs typeface="굴림" charset="0"/>
              </a:defRPr>
            </a:lvl3pPr>
            <a:lvl4pPr marL="1600200" indent="-228600" eaLnBrk="0" hangingPunct="0">
              <a:defRPr kumimoji="1" sz="1600" b="1" baseline="30000">
                <a:solidFill>
                  <a:schemeClr val="tx1"/>
                </a:solidFill>
                <a:latin typeface="Times" charset="0"/>
                <a:ea typeface="굴림" charset="0"/>
                <a:cs typeface="굴림" charset="0"/>
              </a:defRPr>
            </a:lvl4pPr>
            <a:lvl5pPr marL="2057400" indent="-228600" eaLnBrk="0" hangingPunct="0">
              <a:defRPr kumimoji="1" sz="1600" b="1" baseline="30000">
                <a:solidFill>
                  <a:schemeClr val="tx1"/>
                </a:solidFill>
                <a:latin typeface="Times" charset="0"/>
                <a:ea typeface="굴림" charset="0"/>
                <a:cs typeface="굴림" charset="0"/>
              </a:defRPr>
            </a:lvl5pPr>
            <a:lvl6pPr marL="2514600" indent="-228600" eaLnBrk="0" fontAlgn="base" latinLnBrk="1" hangingPunct="0">
              <a:spcBef>
                <a:spcPct val="0"/>
              </a:spcBef>
              <a:spcAft>
                <a:spcPct val="0"/>
              </a:spcAft>
              <a:buFont typeface="Times" charset="0"/>
              <a:defRPr kumimoji="1" sz="1600" b="1" baseline="30000">
                <a:solidFill>
                  <a:schemeClr val="tx1"/>
                </a:solidFill>
                <a:latin typeface="Times" charset="0"/>
                <a:ea typeface="굴림" charset="0"/>
                <a:cs typeface="굴림" charset="0"/>
              </a:defRPr>
            </a:lvl6pPr>
            <a:lvl7pPr marL="2971800" indent="-228600" eaLnBrk="0" fontAlgn="base" latinLnBrk="1" hangingPunct="0">
              <a:spcBef>
                <a:spcPct val="0"/>
              </a:spcBef>
              <a:spcAft>
                <a:spcPct val="0"/>
              </a:spcAft>
              <a:buFont typeface="Times" charset="0"/>
              <a:defRPr kumimoji="1" sz="1600" b="1" baseline="30000">
                <a:solidFill>
                  <a:schemeClr val="tx1"/>
                </a:solidFill>
                <a:latin typeface="Times" charset="0"/>
                <a:ea typeface="굴림" charset="0"/>
                <a:cs typeface="굴림" charset="0"/>
              </a:defRPr>
            </a:lvl7pPr>
            <a:lvl8pPr marL="3429000" indent="-228600" eaLnBrk="0" fontAlgn="base" latinLnBrk="1" hangingPunct="0">
              <a:spcBef>
                <a:spcPct val="0"/>
              </a:spcBef>
              <a:spcAft>
                <a:spcPct val="0"/>
              </a:spcAft>
              <a:buFont typeface="Times" charset="0"/>
              <a:defRPr kumimoji="1" sz="1600" b="1" baseline="30000">
                <a:solidFill>
                  <a:schemeClr val="tx1"/>
                </a:solidFill>
                <a:latin typeface="Times" charset="0"/>
                <a:ea typeface="굴림" charset="0"/>
                <a:cs typeface="굴림" charset="0"/>
              </a:defRPr>
            </a:lvl8pPr>
            <a:lvl9pPr marL="3886200" indent="-228600" eaLnBrk="0" fontAlgn="base" latinLnBrk="1" hangingPunct="0">
              <a:spcBef>
                <a:spcPct val="0"/>
              </a:spcBef>
              <a:spcAft>
                <a:spcPct val="0"/>
              </a:spcAft>
              <a:buFont typeface="Times" charset="0"/>
              <a:defRPr kumimoji="1" sz="1600" b="1" baseline="30000">
                <a:solidFill>
                  <a:schemeClr val="tx1"/>
                </a:solidFill>
                <a:latin typeface="Times" charset="0"/>
                <a:ea typeface="굴림" charset="0"/>
                <a:cs typeface="굴림" charset="0"/>
              </a:defRPr>
            </a:lvl9pPr>
          </a:lstStyle>
          <a:p>
            <a:pPr latinLnBrk="0">
              <a:buFontTx/>
              <a:buNone/>
            </a:pPr>
            <a:r>
              <a:rPr kumimoji="0" lang="en-US" sz="2400" b="0" baseline="0">
                <a:solidFill>
                  <a:srgbClr val="0000FF"/>
                </a:solidFill>
                <a:latin typeface="Times New Roman" charset="0"/>
              </a:rPr>
              <a:t>Model</a:t>
            </a:r>
            <a:endParaRPr kumimoji="0" lang="en-US" sz="2400" b="0" baseline="0">
              <a:solidFill>
                <a:srgbClr val="000000"/>
              </a:solidFill>
              <a:latin typeface="Times New Roman" charset="0"/>
            </a:endParaRPr>
          </a:p>
        </p:txBody>
      </p:sp>
      <p:sp>
        <p:nvSpPr>
          <p:cNvPr id="12298" name="Rectangle 6"/>
          <p:cNvSpPr>
            <a:spLocks noChangeArrowheads="1"/>
          </p:cNvSpPr>
          <p:nvPr/>
        </p:nvSpPr>
        <p:spPr bwMode="auto">
          <a:xfrm>
            <a:off x="3799112" y="4376056"/>
            <a:ext cx="1752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nchor="ctr"/>
          <a:lstStyle/>
          <a:p>
            <a:pPr algn="ctr" latinLnBrk="0">
              <a:buFontTx/>
              <a:buNone/>
            </a:pPr>
            <a:r>
              <a:rPr kumimoji="0" lang="en-US" b="0" baseline="0">
                <a:latin typeface="Times New Roman" charset="0"/>
              </a:rPr>
              <a:t>observations</a:t>
            </a:r>
            <a:endParaRPr kumimoji="0" lang="en-US" b="0" baseline="0">
              <a:solidFill>
                <a:srgbClr val="FF3300"/>
              </a:solidFill>
              <a:latin typeface="Times New Roman" charset="0"/>
            </a:endParaRPr>
          </a:p>
        </p:txBody>
      </p:sp>
      <p:pic>
        <p:nvPicPr>
          <p:cNvPr id="12" name="Content Placeholder 11"/>
          <p:cNvPicPr>
            <a:picLocks noChangeAspect="1"/>
          </p:cNvPicPr>
          <p:nvPr/>
        </p:nvPicPr>
        <p:blipFill>
          <a:blip r:embed="rId5">
            <a:extLst>
              <a:ext uri="{28A0092B-C50C-407E-A947-70E740481C1C}">
                <a14:useLocalDpi xmlns:a14="http://schemas.microsoft.com/office/drawing/2010/main" val="0"/>
              </a:ext>
            </a:extLst>
          </a:blip>
          <a:srcRect l="705" t="1389" r="43633" b="73611"/>
          <a:stretch>
            <a:fillRect/>
          </a:stretch>
        </p:blipFill>
        <p:spPr>
          <a:xfrm>
            <a:off x="1426029" y="4800600"/>
            <a:ext cx="6110817" cy="1828800"/>
          </a:xfrm>
          <a:prstGeom prst="rect">
            <a:avLst/>
          </a:prstGeom>
        </p:spPr>
      </p:pic>
      <p:sp>
        <p:nvSpPr>
          <p:cNvPr id="13" name="Text Box 9">
            <a:extLst>
              <a:ext uri="{FF2B5EF4-FFF2-40B4-BE49-F238E27FC236}">
                <a16:creationId xmlns:a16="http://schemas.microsoft.com/office/drawing/2014/main" id="{6A3C3D9D-0000-9983-4481-51C190ACFA01}"/>
              </a:ext>
            </a:extLst>
          </p:cNvPr>
          <p:cNvSpPr txBox="1">
            <a:spLocks noChangeArrowheads="1"/>
          </p:cNvSpPr>
          <p:nvPr/>
        </p:nvSpPr>
        <p:spPr bwMode="auto">
          <a:xfrm>
            <a:off x="3777803" y="3457267"/>
            <a:ext cx="175560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1600" b="1" baseline="30000">
                <a:solidFill>
                  <a:schemeClr val="tx1"/>
                </a:solidFill>
                <a:latin typeface="Times" charset="0"/>
                <a:ea typeface="굴림" charset="0"/>
                <a:cs typeface="굴림" charset="0"/>
              </a:defRPr>
            </a:lvl1pPr>
            <a:lvl2pPr marL="742950" indent="-285750" eaLnBrk="0" hangingPunct="0">
              <a:defRPr kumimoji="1" sz="1600" b="1" baseline="30000">
                <a:solidFill>
                  <a:schemeClr val="tx1"/>
                </a:solidFill>
                <a:latin typeface="Times" charset="0"/>
                <a:ea typeface="굴림" charset="0"/>
                <a:cs typeface="굴림" charset="0"/>
              </a:defRPr>
            </a:lvl2pPr>
            <a:lvl3pPr marL="1143000" indent="-228600" eaLnBrk="0" hangingPunct="0">
              <a:defRPr kumimoji="1" sz="1600" b="1" baseline="30000">
                <a:solidFill>
                  <a:schemeClr val="tx1"/>
                </a:solidFill>
                <a:latin typeface="Times" charset="0"/>
                <a:ea typeface="굴림" charset="0"/>
                <a:cs typeface="굴림" charset="0"/>
              </a:defRPr>
            </a:lvl3pPr>
            <a:lvl4pPr marL="1600200" indent="-228600" eaLnBrk="0" hangingPunct="0">
              <a:defRPr kumimoji="1" sz="1600" b="1" baseline="30000">
                <a:solidFill>
                  <a:schemeClr val="tx1"/>
                </a:solidFill>
                <a:latin typeface="Times" charset="0"/>
                <a:ea typeface="굴림" charset="0"/>
                <a:cs typeface="굴림" charset="0"/>
              </a:defRPr>
            </a:lvl4pPr>
            <a:lvl5pPr marL="2057400" indent="-228600" eaLnBrk="0" hangingPunct="0">
              <a:defRPr kumimoji="1" sz="1600" b="1" baseline="30000">
                <a:solidFill>
                  <a:schemeClr val="tx1"/>
                </a:solidFill>
                <a:latin typeface="Times" charset="0"/>
                <a:ea typeface="굴림" charset="0"/>
                <a:cs typeface="굴림" charset="0"/>
              </a:defRPr>
            </a:lvl5pPr>
            <a:lvl6pPr marL="2514600" indent="-228600" eaLnBrk="0" fontAlgn="base" latinLnBrk="1" hangingPunct="0">
              <a:spcBef>
                <a:spcPct val="0"/>
              </a:spcBef>
              <a:spcAft>
                <a:spcPct val="0"/>
              </a:spcAft>
              <a:buFont typeface="Times" charset="0"/>
              <a:defRPr kumimoji="1" sz="1600" b="1" baseline="30000">
                <a:solidFill>
                  <a:schemeClr val="tx1"/>
                </a:solidFill>
                <a:latin typeface="Times" charset="0"/>
                <a:ea typeface="굴림" charset="0"/>
                <a:cs typeface="굴림" charset="0"/>
              </a:defRPr>
            </a:lvl6pPr>
            <a:lvl7pPr marL="2971800" indent="-228600" eaLnBrk="0" fontAlgn="base" latinLnBrk="1" hangingPunct="0">
              <a:spcBef>
                <a:spcPct val="0"/>
              </a:spcBef>
              <a:spcAft>
                <a:spcPct val="0"/>
              </a:spcAft>
              <a:buFont typeface="Times" charset="0"/>
              <a:defRPr kumimoji="1" sz="1600" b="1" baseline="30000">
                <a:solidFill>
                  <a:schemeClr val="tx1"/>
                </a:solidFill>
                <a:latin typeface="Times" charset="0"/>
                <a:ea typeface="굴림" charset="0"/>
                <a:cs typeface="굴림" charset="0"/>
              </a:defRPr>
            </a:lvl7pPr>
            <a:lvl8pPr marL="3429000" indent="-228600" eaLnBrk="0" fontAlgn="base" latinLnBrk="1" hangingPunct="0">
              <a:spcBef>
                <a:spcPct val="0"/>
              </a:spcBef>
              <a:spcAft>
                <a:spcPct val="0"/>
              </a:spcAft>
              <a:buFont typeface="Times" charset="0"/>
              <a:defRPr kumimoji="1" sz="1600" b="1" baseline="30000">
                <a:solidFill>
                  <a:schemeClr val="tx1"/>
                </a:solidFill>
                <a:latin typeface="Times" charset="0"/>
                <a:ea typeface="굴림" charset="0"/>
                <a:cs typeface="굴림" charset="0"/>
              </a:defRPr>
            </a:lvl8pPr>
            <a:lvl9pPr marL="3886200" indent="-228600" eaLnBrk="0" fontAlgn="base" latinLnBrk="1" hangingPunct="0">
              <a:spcBef>
                <a:spcPct val="0"/>
              </a:spcBef>
              <a:spcAft>
                <a:spcPct val="0"/>
              </a:spcAft>
              <a:buFont typeface="Times" charset="0"/>
              <a:defRPr kumimoji="1" sz="1600" b="1" baseline="30000">
                <a:solidFill>
                  <a:schemeClr val="tx1"/>
                </a:solidFill>
                <a:latin typeface="Times" charset="0"/>
                <a:ea typeface="굴림" charset="0"/>
                <a:cs typeface="굴림" charset="0"/>
              </a:defRPr>
            </a:lvl9pPr>
          </a:lstStyle>
          <a:p>
            <a:pPr algn="ctr" latinLnBrk="0">
              <a:buFontTx/>
              <a:buNone/>
            </a:pPr>
            <a:r>
              <a:rPr kumimoji="0" lang="en-US" sz="2400" b="0" baseline="0">
                <a:solidFill>
                  <a:srgbClr val="0000FF"/>
                </a:solidFill>
                <a:latin typeface="Times New Roman" charset="0"/>
              </a:rPr>
              <a:t>Data</a:t>
            </a:r>
          </a:p>
          <a:p>
            <a:pPr algn="ctr" latinLnBrk="0">
              <a:buFontTx/>
              <a:buNone/>
            </a:pPr>
            <a:r>
              <a:rPr kumimoji="0" lang="en-US" sz="2400" b="0" baseline="0">
                <a:solidFill>
                  <a:srgbClr val="0000FF"/>
                </a:solidFill>
                <a:latin typeface="Times New Roman" charset="0"/>
              </a:rPr>
              <a:t>Assimilation</a:t>
            </a:r>
            <a:endParaRPr kumimoji="0" lang="en-US" sz="2400" b="0" baseline="0">
              <a:solidFill>
                <a:srgbClr val="000000"/>
              </a:solidFill>
              <a:latin typeface="Times New Roman" charset="0"/>
            </a:endParaRPr>
          </a:p>
        </p:txBody>
      </p:sp>
      <p:cxnSp>
        <p:nvCxnSpPr>
          <p:cNvPr id="3" name="Straight Arrow Connector 2">
            <a:extLst>
              <a:ext uri="{FF2B5EF4-FFF2-40B4-BE49-F238E27FC236}">
                <a16:creationId xmlns:a16="http://schemas.microsoft.com/office/drawing/2014/main" id="{30433032-F6BA-4C3F-E2FE-DE1F058C8FA0}"/>
              </a:ext>
            </a:extLst>
          </p:cNvPr>
          <p:cNvCxnSpPr>
            <a:cxnSpLocks/>
          </p:cNvCxnSpPr>
          <p:nvPr/>
        </p:nvCxnSpPr>
        <p:spPr bwMode="auto">
          <a:xfrm flipH="1" flipV="1">
            <a:off x="4607719" y="3276601"/>
            <a:ext cx="0" cy="27432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Arrow Connector 15">
            <a:extLst>
              <a:ext uri="{FF2B5EF4-FFF2-40B4-BE49-F238E27FC236}">
                <a16:creationId xmlns:a16="http://schemas.microsoft.com/office/drawing/2014/main" id="{B9472DE7-0DB7-91C9-AB4F-1D3E1BBA1E7A}"/>
              </a:ext>
            </a:extLst>
          </p:cNvPr>
          <p:cNvCxnSpPr>
            <a:cxnSpLocks/>
          </p:cNvCxnSpPr>
          <p:nvPr/>
        </p:nvCxnSpPr>
        <p:spPr bwMode="auto">
          <a:xfrm flipH="1" flipV="1">
            <a:off x="4648200" y="4191000"/>
            <a:ext cx="0" cy="27432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 name="Left Brace 1">
            <a:extLst>
              <a:ext uri="{FF2B5EF4-FFF2-40B4-BE49-F238E27FC236}">
                <a16:creationId xmlns:a16="http://schemas.microsoft.com/office/drawing/2014/main" id="{CF915EF0-BC2A-CAF0-37D1-A0A93DF424EA}"/>
              </a:ext>
            </a:extLst>
          </p:cNvPr>
          <p:cNvSpPr/>
          <p:nvPr/>
        </p:nvSpPr>
        <p:spPr>
          <a:xfrm rot="5400000">
            <a:off x="4397306" y="1695045"/>
            <a:ext cx="269258" cy="6146503"/>
          </a:xfrm>
          <a:prstGeom prst="leftBrace">
            <a:avLst>
              <a:gd name="adj1" fmla="val 8333"/>
              <a:gd name="adj2" fmla="val 48063"/>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ectangle 6">
            <a:extLst>
              <a:ext uri="{FF2B5EF4-FFF2-40B4-BE49-F238E27FC236}">
                <a16:creationId xmlns:a16="http://schemas.microsoft.com/office/drawing/2014/main" id="{9CFAF9A2-A070-F705-BDCA-F5C366712FB7}"/>
              </a:ext>
            </a:extLst>
          </p:cNvPr>
          <p:cNvSpPr>
            <a:spLocks noChangeArrowheads="1"/>
          </p:cNvSpPr>
          <p:nvPr/>
        </p:nvSpPr>
        <p:spPr bwMode="auto">
          <a:xfrm>
            <a:off x="1219199" y="4334693"/>
            <a:ext cx="1752597"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nchor="ctr"/>
          <a:lstStyle/>
          <a:p>
            <a:pPr algn="ctr" latinLnBrk="0">
              <a:buFontTx/>
              <a:buNone/>
            </a:pPr>
            <a:r>
              <a:rPr kumimoji="0" lang="en-US" b="0" baseline="0">
                <a:latin typeface="Times New Roman" charset="0"/>
              </a:rPr>
              <a:t>Forecast [t</a:t>
            </a:r>
            <a:r>
              <a:rPr kumimoji="0" lang="en-US" b="0" baseline="-25000">
                <a:latin typeface="Times New Roman" charset="0"/>
              </a:rPr>
              <a:t>0</a:t>
            </a:r>
            <a:r>
              <a:rPr kumimoji="0" lang="en-US" b="0" baseline="0">
                <a:latin typeface="Times New Roman" charset="0"/>
              </a:rPr>
              <a:t>-12hr, t</a:t>
            </a:r>
            <a:r>
              <a:rPr kumimoji="0" lang="en-US" b="0" baseline="-25000">
                <a:latin typeface="Times New Roman" charset="0"/>
              </a:rPr>
              <a:t>0</a:t>
            </a:r>
            <a:r>
              <a:rPr kumimoji="0" lang="en-US" b="0" baseline="0">
                <a:latin typeface="Times New Roman" charset="0"/>
              </a:rPr>
              <a:t>]</a:t>
            </a:r>
            <a:endParaRPr kumimoji="0" lang="en-US" b="0" baseline="0">
              <a:solidFill>
                <a:srgbClr val="FF3300"/>
              </a:solidFill>
              <a:latin typeface="Times New Roman" charset="0"/>
            </a:endParaRPr>
          </a:p>
        </p:txBody>
      </p:sp>
      <p:sp>
        <p:nvSpPr>
          <p:cNvPr id="5" name="Rectangle 6">
            <a:extLst>
              <a:ext uri="{FF2B5EF4-FFF2-40B4-BE49-F238E27FC236}">
                <a16:creationId xmlns:a16="http://schemas.microsoft.com/office/drawing/2014/main" id="{CB3DF1FE-C845-57B9-1F32-D0DA6B8451A1}"/>
              </a:ext>
            </a:extLst>
          </p:cNvPr>
          <p:cNvSpPr>
            <a:spLocks noChangeArrowheads="1"/>
          </p:cNvSpPr>
          <p:nvPr/>
        </p:nvSpPr>
        <p:spPr bwMode="auto">
          <a:xfrm>
            <a:off x="6629399" y="4328160"/>
            <a:ext cx="1752598"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nchor="ctr"/>
          <a:lstStyle/>
          <a:p>
            <a:pPr algn="ctr" latinLnBrk="0">
              <a:buFontTx/>
              <a:buNone/>
            </a:pPr>
            <a:r>
              <a:rPr kumimoji="0" lang="en-US" b="0" baseline="0">
                <a:latin typeface="Times New Roman" charset="0"/>
              </a:rPr>
              <a:t>Forecast [t</a:t>
            </a:r>
            <a:r>
              <a:rPr kumimoji="0" lang="en-US" b="0" baseline="-25000">
                <a:latin typeface="Times New Roman" charset="0"/>
              </a:rPr>
              <a:t>0</a:t>
            </a:r>
            <a:r>
              <a:rPr kumimoji="0" lang="en-US" b="0" baseline="0">
                <a:latin typeface="Times New Roman" charset="0"/>
              </a:rPr>
              <a:t>, t</a:t>
            </a:r>
            <a:r>
              <a:rPr kumimoji="0" lang="en-US" b="0" baseline="-25000">
                <a:latin typeface="Times New Roman" charset="0"/>
              </a:rPr>
              <a:t>0+12hr</a:t>
            </a:r>
            <a:r>
              <a:rPr kumimoji="0" lang="en-US" b="0">
                <a:latin typeface="Times New Roman" charset="0"/>
              </a:rPr>
              <a:t>]</a:t>
            </a:r>
            <a:endParaRPr kumimoji="0" lang="en-US" b="0">
              <a:solidFill>
                <a:srgbClr val="FF3300"/>
              </a:solidFill>
              <a:latin typeface="Times New Roman" charset="0"/>
            </a:endParaRPr>
          </a:p>
        </p:txBody>
      </p:sp>
      <p:sp>
        <p:nvSpPr>
          <p:cNvPr id="6" name="Rectangle 5">
            <a:extLst>
              <a:ext uri="{FF2B5EF4-FFF2-40B4-BE49-F238E27FC236}">
                <a16:creationId xmlns:a16="http://schemas.microsoft.com/office/drawing/2014/main" id="{58B72266-3DD5-698B-CB44-F1CE32EC4A62}"/>
              </a:ext>
            </a:extLst>
          </p:cNvPr>
          <p:cNvSpPr>
            <a:spLocks noChangeArrowheads="1"/>
          </p:cNvSpPr>
          <p:nvPr/>
        </p:nvSpPr>
        <p:spPr bwMode="auto">
          <a:xfrm>
            <a:off x="1132113" y="174170"/>
            <a:ext cx="6183087"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nchor="ctr"/>
          <a:lstStyle/>
          <a:p>
            <a:pPr algn="ctr" latinLnBrk="0">
              <a:buFontTx/>
              <a:buNone/>
            </a:pPr>
            <a:r>
              <a:rPr lang="en-US" sz="3200" b="1">
                <a:solidFill>
                  <a:schemeClr val="bg1"/>
                </a:solidFill>
                <a:latin typeface="Times New Roman" charset="0"/>
              </a:rPr>
              <a:t>Numerical Weather Prediction</a:t>
            </a:r>
            <a:endParaRPr kumimoji="0" lang="en-US" sz="3200" b="1" baseline="0">
              <a:solidFill>
                <a:schemeClr val="bg1"/>
              </a:solidFill>
              <a:latin typeface="Times New Roman" charset="0"/>
            </a:endParaRPr>
          </a:p>
        </p:txBody>
      </p:sp>
    </p:spTree>
    <p:extLst>
      <p:ext uri="{BB962C8B-B14F-4D97-AF65-F5344CB8AC3E}">
        <p14:creationId xmlns:p14="http://schemas.microsoft.com/office/powerpoint/2010/main" val="37355118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B2E472-9382-694B-BD73-56121E905E63}"/>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4D3740-6ED1-F845-93BD-27C684B2C932}" type="slidenum">
              <a:rPr lang="en-US" smtClean="0"/>
              <a:pPr/>
              <a:t>60</a:t>
            </a:fld>
            <a:endParaRPr lang="en-US"/>
          </a:p>
        </p:txBody>
      </p:sp>
      <p:sp>
        <p:nvSpPr>
          <p:cNvPr id="4" name="TextBox 3">
            <a:extLst>
              <a:ext uri="{FF2B5EF4-FFF2-40B4-BE49-F238E27FC236}">
                <a16:creationId xmlns:a16="http://schemas.microsoft.com/office/drawing/2014/main" id="{953DD1D7-CFDA-9D43-88B9-90127F00FEFB}"/>
              </a:ext>
            </a:extLst>
          </p:cNvPr>
          <p:cNvSpPr txBox="1"/>
          <p:nvPr/>
        </p:nvSpPr>
        <p:spPr>
          <a:xfrm>
            <a:off x="1310937" y="3174448"/>
            <a:ext cx="3858470" cy="461665"/>
          </a:xfrm>
          <a:prstGeom prst="rect">
            <a:avLst/>
          </a:prstGeom>
          <a:noFill/>
          <a:ln w="12700">
            <a:solidFill>
              <a:schemeClr val="accent1"/>
            </a:solidFill>
          </a:ln>
        </p:spPr>
        <p:txBody>
          <a:bodyPr wrap="square" rtlCol="0">
            <a:spAutoFit/>
          </a:bodyPr>
          <a:lstStyle/>
          <a:p>
            <a:pPr algn="ctr"/>
            <a:r>
              <a:rPr lang="en-US" sz="2400" b="1" dirty="0"/>
              <a:t>Bending angles </a:t>
            </a:r>
            <a:r>
              <a:rPr lang="en-US" sz="2400" b="1" i="1" dirty="0">
                <a:solidFill>
                  <a:schemeClr val="tx1"/>
                </a:solidFill>
              </a:rPr>
              <a:t>𝜶</a:t>
            </a:r>
            <a:r>
              <a:rPr lang="en-US" sz="2400" b="1" i="1" dirty="0">
                <a:solidFill>
                  <a:schemeClr val="accent1"/>
                </a:solidFill>
              </a:rPr>
              <a:t> </a:t>
            </a:r>
            <a:r>
              <a:rPr lang="en-US" sz="2400" b="1" baseline="30000" dirty="0"/>
              <a:t>1</a:t>
            </a:r>
            <a:r>
              <a:rPr lang="en-US" sz="2400" b="1" dirty="0"/>
              <a:t> &amp; </a:t>
            </a:r>
            <a:r>
              <a:rPr lang="en-US" sz="2400" b="1" i="1" dirty="0">
                <a:solidFill>
                  <a:schemeClr val="tx1"/>
                </a:solidFill>
              </a:rPr>
              <a:t>𝜶</a:t>
            </a:r>
            <a:r>
              <a:rPr lang="en-US" sz="2400" b="1" i="1" dirty="0">
                <a:solidFill>
                  <a:schemeClr val="accent1"/>
                </a:solidFill>
              </a:rPr>
              <a:t> </a:t>
            </a:r>
            <a:r>
              <a:rPr lang="en-US" sz="2400" b="1" baseline="30000" dirty="0"/>
              <a:t>2</a:t>
            </a:r>
          </a:p>
        </p:txBody>
      </p:sp>
      <p:sp>
        <p:nvSpPr>
          <p:cNvPr id="7" name="TextBox 6">
            <a:extLst>
              <a:ext uri="{FF2B5EF4-FFF2-40B4-BE49-F238E27FC236}">
                <a16:creationId xmlns:a16="http://schemas.microsoft.com/office/drawing/2014/main" id="{03F5F3C9-92C9-E645-8BA6-D09759643E7F}"/>
              </a:ext>
            </a:extLst>
          </p:cNvPr>
          <p:cNvSpPr txBox="1"/>
          <p:nvPr/>
        </p:nvSpPr>
        <p:spPr>
          <a:xfrm>
            <a:off x="5644815" y="2429285"/>
            <a:ext cx="3226524" cy="830997"/>
          </a:xfrm>
          <a:prstGeom prst="rect">
            <a:avLst/>
          </a:prstGeom>
          <a:noFill/>
        </p:spPr>
        <p:txBody>
          <a:bodyPr wrap="none" rtlCol="0">
            <a:spAutoFit/>
          </a:bodyPr>
          <a:lstStyle/>
          <a:p>
            <a:r>
              <a:rPr lang="en-US" sz="2400" b="1" dirty="0">
                <a:solidFill>
                  <a:srgbClr val="FF0000"/>
                </a:solidFill>
              </a:rPr>
              <a:t>Snell Law</a:t>
            </a:r>
          </a:p>
          <a:p>
            <a:r>
              <a:rPr lang="en-US" sz="2400" b="1" i="1" dirty="0" err="1">
                <a:solidFill>
                  <a:schemeClr val="accent1"/>
                </a:solidFill>
              </a:rPr>
              <a:t>n</a:t>
            </a:r>
            <a:r>
              <a:rPr lang="en-US" sz="2400" b="1" i="1" baseline="-25000" dirty="0" err="1">
                <a:solidFill>
                  <a:schemeClr val="accent1"/>
                </a:solidFill>
              </a:rPr>
              <a:t>GPS</a:t>
            </a:r>
            <a:r>
              <a:rPr lang="en-US" sz="2400" b="1" i="1" dirty="0" err="1">
                <a:solidFill>
                  <a:schemeClr val="accent1"/>
                </a:solidFill>
              </a:rPr>
              <a:t>sin</a:t>
            </a:r>
            <a:r>
              <a:rPr lang="en-US" sz="2400" b="1" i="1" dirty="0">
                <a:solidFill>
                  <a:schemeClr val="accent1"/>
                </a:solidFill>
              </a:rPr>
              <a:t>𝜶</a:t>
            </a:r>
            <a:r>
              <a:rPr lang="en-US" sz="2400" b="1" i="1" baseline="-25000" dirty="0">
                <a:solidFill>
                  <a:schemeClr val="accent1"/>
                </a:solidFill>
              </a:rPr>
              <a:t>GPS</a:t>
            </a:r>
            <a:r>
              <a:rPr lang="en-US" sz="2400" b="1" i="1" dirty="0">
                <a:solidFill>
                  <a:schemeClr val="accent1"/>
                </a:solidFill>
              </a:rPr>
              <a:t>=</a:t>
            </a:r>
            <a:r>
              <a:rPr lang="en-US" sz="2400" b="1" i="1" dirty="0" err="1">
                <a:solidFill>
                  <a:schemeClr val="accent1"/>
                </a:solidFill>
              </a:rPr>
              <a:t>n</a:t>
            </a:r>
            <a:r>
              <a:rPr lang="en-US" sz="2400" b="1" i="1" baseline="-25000" dirty="0" err="1">
                <a:solidFill>
                  <a:schemeClr val="accent1"/>
                </a:solidFill>
              </a:rPr>
              <a:t>LEO</a:t>
            </a:r>
            <a:r>
              <a:rPr lang="en-US" sz="2400" b="1" i="1" dirty="0" err="1">
                <a:solidFill>
                  <a:schemeClr val="accent1"/>
                </a:solidFill>
              </a:rPr>
              <a:t>sin</a:t>
            </a:r>
            <a:r>
              <a:rPr lang="en-US" sz="2400" b="1" i="1" dirty="0">
                <a:solidFill>
                  <a:schemeClr val="accent1"/>
                </a:solidFill>
              </a:rPr>
              <a:t>𝜶</a:t>
            </a:r>
            <a:r>
              <a:rPr lang="en-US" sz="2400" b="1" i="1" baseline="-25000" dirty="0">
                <a:solidFill>
                  <a:schemeClr val="accent1"/>
                </a:solidFill>
              </a:rPr>
              <a:t>LEO</a:t>
            </a:r>
            <a:endParaRPr lang="en-US" sz="2400" b="1" i="1" dirty="0">
              <a:solidFill>
                <a:schemeClr val="accent1"/>
              </a:solidFill>
            </a:endParaRPr>
          </a:p>
        </p:txBody>
      </p:sp>
      <p:sp>
        <p:nvSpPr>
          <p:cNvPr id="8" name="TextBox 7">
            <a:extLst>
              <a:ext uri="{FF2B5EF4-FFF2-40B4-BE49-F238E27FC236}">
                <a16:creationId xmlns:a16="http://schemas.microsoft.com/office/drawing/2014/main" id="{1147E84E-46DB-6949-A18E-6568CA6265A4}"/>
              </a:ext>
            </a:extLst>
          </p:cNvPr>
          <p:cNvSpPr txBox="1"/>
          <p:nvPr/>
        </p:nvSpPr>
        <p:spPr>
          <a:xfrm>
            <a:off x="2009207" y="4206364"/>
            <a:ext cx="2606993" cy="461665"/>
          </a:xfrm>
          <a:prstGeom prst="rect">
            <a:avLst/>
          </a:prstGeom>
          <a:noFill/>
          <a:ln w="12700">
            <a:solidFill>
              <a:schemeClr val="accent1"/>
            </a:solidFill>
          </a:ln>
        </p:spPr>
        <p:txBody>
          <a:bodyPr wrap="square" rtlCol="0">
            <a:spAutoFit/>
          </a:bodyPr>
          <a:lstStyle/>
          <a:p>
            <a:pPr algn="ctr"/>
            <a:r>
              <a:rPr lang="en-US" sz="2400" b="1" dirty="0"/>
              <a:t>Bending angle </a:t>
            </a:r>
            <a:r>
              <a:rPr lang="en-US" sz="2400" b="1" i="1" dirty="0">
                <a:solidFill>
                  <a:schemeClr val="tx1"/>
                </a:solidFill>
              </a:rPr>
              <a:t>𝜶</a:t>
            </a:r>
            <a:r>
              <a:rPr lang="en-US" sz="2400" b="1" dirty="0"/>
              <a:t> </a:t>
            </a:r>
          </a:p>
        </p:txBody>
      </p:sp>
      <p:sp>
        <p:nvSpPr>
          <p:cNvPr id="9" name="TextBox 8">
            <a:extLst>
              <a:ext uri="{FF2B5EF4-FFF2-40B4-BE49-F238E27FC236}">
                <a16:creationId xmlns:a16="http://schemas.microsoft.com/office/drawing/2014/main" id="{22F5D1A0-7D65-3442-933E-AACBA26E179D}"/>
              </a:ext>
            </a:extLst>
          </p:cNvPr>
          <p:cNvSpPr txBox="1"/>
          <p:nvPr/>
        </p:nvSpPr>
        <p:spPr>
          <a:xfrm>
            <a:off x="1645658" y="5223990"/>
            <a:ext cx="3164936" cy="461665"/>
          </a:xfrm>
          <a:prstGeom prst="rect">
            <a:avLst/>
          </a:prstGeom>
          <a:noFill/>
          <a:ln w="12700">
            <a:solidFill>
              <a:schemeClr val="accent1"/>
            </a:solidFill>
          </a:ln>
        </p:spPr>
        <p:txBody>
          <a:bodyPr wrap="square" rtlCol="0">
            <a:spAutoFit/>
          </a:bodyPr>
          <a:lstStyle/>
          <a:p>
            <a:pPr algn="ctr"/>
            <a:r>
              <a:rPr lang="en-US" sz="2400" b="1"/>
              <a:t>Refractivity profile n</a:t>
            </a:r>
          </a:p>
        </p:txBody>
      </p:sp>
      <p:sp>
        <p:nvSpPr>
          <p:cNvPr id="10" name="TextBox 9">
            <a:extLst>
              <a:ext uri="{FF2B5EF4-FFF2-40B4-BE49-F238E27FC236}">
                <a16:creationId xmlns:a16="http://schemas.microsoft.com/office/drawing/2014/main" id="{588119FE-43E0-8F42-8662-8E3FA02E67A4}"/>
              </a:ext>
            </a:extLst>
          </p:cNvPr>
          <p:cNvSpPr txBox="1"/>
          <p:nvPr/>
        </p:nvSpPr>
        <p:spPr>
          <a:xfrm>
            <a:off x="2022680" y="6185755"/>
            <a:ext cx="2389995" cy="461665"/>
          </a:xfrm>
          <a:prstGeom prst="rect">
            <a:avLst/>
          </a:prstGeom>
          <a:noFill/>
          <a:ln w="12700">
            <a:solidFill>
              <a:schemeClr val="accent1"/>
            </a:solidFill>
          </a:ln>
        </p:spPr>
        <p:txBody>
          <a:bodyPr wrap="square" rtlCol="0">
            <a:spAutoFit/>
          </a:bodyPr>
          <a:lstStyle/>
          <a:p>
            <a:pPr algn="ctr"/>
            <a:r>
              <a:rPr lang="en-US" sz="2400" b="1"/>
              <a:t>P, T, Q</a:t>
            </a:r>
          </a:p>
        </p:txBody>
      </p:sp>
      <p:sp>
        <p:nvSpPr>
          <p:cNvPr id="18" name="TextBox 17">
            <a:extLst>
              <a:ext uri="{FF2B5EF4-FFF2-40B4-BE49-F238E27FC236}">
                <a16:creationId xmlns:a16="http://schemas.microsoft.com/office/drawing/2014/main" id="{44809577-99D0-1D40-B80B-F1B80A691EBA}"/>
              </a:ext>
            </a:extLst>
          </p:cNvPr>
          <p:cNvSpPr txBox="1"/>
          <p:nvPr/>
        </p:nvSpPr>
        <p:spPr>
          <a:xfrm>
            <a:off x="5678839" y="5483531"/>
            <a:ext cx="2395592" cy="830997"/>
          </a:xfrm>
          <a:prstGeom prst="rect">
            <a:avLst/>
          </a:prstGeom>
          <a:noFill/>
        </p:spPr>
        <p:txBody>
          <a:bodyPr wrap="none" rtlCol="0">
            <a:spAutoFit/>
          </a:bodyPr>
          <a:lstStyle/>
          <a:p>
            <a:r>
              <a:rPr lang="en-US" sz="2400" b="1">
                <a:solidFill>
                  <a:srgbClr val="FF0000"/>
                </a:solidFill>
              </a:rPr>
              <a:t>1D-VAR</a:t>
            </a:r>
          </a:p>
          <a:p>
            <a:r>
              <a:rPr lang="en-US" sz="2400" b="1">
                <a:solidFill>
                  <a:schemeClr val="accent1"/>
                </a:solidFill>
              </a:rPr>
              <a:t>prior information</a:t>
            </a:r>
            <a:endParaRPr lang="en-US" sz="2400"/>
          </a:p>
        </p:txBody>
      </p:sp>
      <p:sp>
        <p:nvSpPr>
          <p:cNvPr id="19" name="TextBox 18">
            <a:extLst>
              <a:ext uri="{FF2B5EF4-FFF2-40B4-BE49-F238E27FC236}">
                <a16:creationId xmlns:a16="http://schemas.microsoft.com/office/drawing/2014/main" id="{0183D169-4BF8-4F4C-B294-47E6DAD2879D}"/>
              </a:ext>
            </a:extLst>
          </p:cNvPr>
          <p:cNvSpPr txBox="1"/>
          <p:nvPr/>
        </p:nvSpPr>
        <p:spPr>
          <a:xfrm>
            <a:off x="5691920" y="4392259"/>
            <a:ext cx="2682914" cy="830997"/>
          </a:xfrm>
          <a:prstGeom prst="rect">
            <a:avLst/>
          </a:prstGeom>
          <a:noFill/>
        </p:spPr>
        <p:txBody>
          <a:bodyPr wrap="none" rtlCol="0">
            <a:spAutoFit/>
          </a:bodyPr>
          <a:lstStyle/>
          <a:p>
            <a:r>
              <a:rPr lang="en-US" sz="2400" b="1">
                <a:solidFill>
                  <a:srgbClr val="FF0000"/>
                </a:solidFill>
              </a:rPr>
              <a:t>Abelian Inversion</a:t>
            </a:r>
          </a:p>
          <a:p>
            <a:r>
              <a:rPr lang="en-US" sz="2400" b="1">
                <a:solidFill>
                  <a:schemeClr val="accent1"/>
                </a:solidFill>
              </a:rPr>
              <a:t>spherical symmetry</a:t>
            </a:r>
          </a:p>
        </p:txBody>
      </p:sp>
      <p:sp>
        <p:nvSpPr>
          <p:cNvPr id="20" name="TextBox 19">
            <a:extLst>
              <a:ext uri="{FF2B5EF4-FFF2-40B4-BE49-F238E27FC236}">
                <a16:creationId xmlns:a16="http://schemas.microsoft.com/office/drawing/2014/main" id="{5560649B-773B-C74E-BFB3-1B6C51D3CE51}"/>
              </a:ext>
            </a:extLst>
          </p:cNvPr>
          <p:cNvSpPr txBox="1"/>
          <p:nvPr/>
        </p:nvSpPr>
        <p:spPr>
          <a:xfrm>
            <a:off x="1337754" y="1225145"/>
            <a:ext cx="3705356" cy="461665"/>
          </a:xfrm>
          <a:prstGeom prst="rect">
            <a:avLst/>
          </a:prstGeom>
          <a:noFill/>
          <a:ln w="12700">
            <a:solidFill>
              <a:schemeClr val="accent1"/>
            </a:solidFill>
          </a:ln>
        </p:spPr>
        <p:txBody>
          <a:bodyPr wrap="square" rtlCol="0">
            <a:spAutoFit/>
          </a:bodyPr>
          <a:lstStyle/>
          <a:p>
            <a:pPr algn="ctr"/>
            <a:r>
              <a:rPr lang="en-US" sz="2400" b="1"/>
              <a:t>Phase delays L</a:t>
            </a:r>
            <a:r>
              <a:rPr lang="en-US" sz="2400" b="1" baseline="30000"/>
              <a:t>1</a:t>
            </a:r>
            <a:r>
              <a:rPr lang="en-US" sz="2400" b="1"/>
              <a:t> &amp; L</a:t>
            </a:r>
            <a:r>
              <a:rPr lang="en-US" sz="2400" b="1" baseline="30000"/>
              <a:t>2</a:t>
            </a:r>
          </a:p>
        </p:txBody>
      </p:sp>
      <p:cxnSp>
        <p:nvCxnSpPr>
          <p:cNvPr id="21" name="Straight Arrow Connector 20">
            <a:extLst>
              <a:ext uri="{FF2B5EF4-FFF2-40B4-BE49-F238E27FC236}">
                <a16:creationId xmlns:a16="http://schemas.microsoft.com/office/drawing/2014/main" id="{271774B0-9687-3E48-94F3-0E1C737E01AC}"/>
              </a:ext>
            </a:extLst>
          </p:cNvPr>
          <p:cNvCxnSpPr>
            <a:cxnSpLocks/>
          </p:cNvCxnSpPr>
          <p:nvPr/>
        </p:nvCxnSpPr>
        <p:spPr>
          <a:xfrm>
            <a:off x="3173807" y="1736685"/>
            <a:ext cx="0" cy="45322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597C3E81-8C6D-DD42-9271-69612408A765}"/>
              </a:ext>
            </a:extLst>
          </p:cNvPr>
          <p:cNvCxnSpPr>
            <a:cxnSpLocks/>
          </p:cNvCxnSpPr>
          <p:nvPr/>
        </p:nvCxnSpPr>
        <p:spPr>
          <a:xfrm flipH="1">
            <a:off x="3311517" y="3893899"/>
            <a:ext cx="2301164" cy="645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6D3332AA-959A-C147-BE7C-CF36A28D9550}"/>
              </a:ext>
            </a:extLst>
          </p:cNvPr>
          <p:cNvCxnSpPr>
            <a:cxnSpLocks/>
          </p:cNvCxnSpPr>
          <p:nvPr/>
        </p:nvCxnSpPr>
        <p:spPr>
          <a:xfrm flipH="1">
            <a:off x="3316501" y="4912341"/>
            <a:ext cx="2301164" cy="645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0EC39415-14B6-6246-98DC-F56A21C7AFBC}"/>
              </a:ext>
            </a:extLst>
          </p:cNvPr>
          <p:cNvCxnSpPr>
            <a:cxnSpLocks/>
          </p:cNvCxnSpPr>
          <p:nvPr/>
        </p:nvCxnSpPr>
        <p:spPr>
          <a:xfrm flipH="1">
            <a:off x="3313771" y="5894975"/>
            <a:ext cx="2301164" cy="645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8" name="Title 27">
            <a:extLst>
              <a:ext uri="{FF2B5EF4-FFF2-40B4-BE49-F238E27FC236}">
                <a16:creationId xmlns:a16="http://schemas.microsoft.com/office/drawing/2014/main" id="{004E9CD5-F3A5-C84E-A0C9-0883D60E0FB1}"/>
              </a:ext>
            </a:extLst>
          </p:cNvPr>
          <p:cNvSpPr>
            <a:spLocks noGrp="1"/>
          </p:cNvSpPr>
          <p:nvPr>
            <p:ph type="title"/>
          </p:nvPr>
        </p:nvSpPr>
        <p:spPr>
          <a:xfrm>
            <a:off x="399428" y="-56178"/>
            <a:ext cx="8229600" cy="1143000"/>
          </a:xfrm>
        </p:spPr>
        <p:txBody>
          <a:bodyPr>
            <a:normAutofit fontScale="90000"/>
          </a:bodyPr>
          <a:lstStyle/>
          <a:p>
            <a:r>
              <a:rPr lang="en-US" b="1" dirty="0">
                <a:solidFill>
                  <a:schemeClr val="bg1"/>
                </a:solidFill>
              </a:rPr>
              <a:t>Radio-Occultation processing/modeling</a:t>
            </a:r>
          </a:p>
        </p:txBody>
      </p:sp>
      <p:grpSp>
        <p:nvGrpSpPr>
          <p:cNvPr id="12" name="Group 11">
            <a:extLst>
              <a:ext uri="{FF2B5EF4-FFF2-40B4-BE49-F238E27FC236}">
                <a16:creationId xmlns:a16="http://schemas.microsoft.com/office/drawing/2014/main" id="{97C50E1F-666A-5A48-8809-4D197A2FF967}"/>
              </a:ext>
            </a:extLst>
          </p:cNvPr>
          <p:cNvGrpSpPr/>
          <p:nvPr/>
        </p:nvGrpSpPr>
        <p:grpSpPr>
          <a:xfrm>
            <a:off x="-28865" y="4437196"/>
            <a:ext cx="2054697" cy="1979391"/>
            <a:chOff x="-28865" y="4437196"/>
            <a:chExt cx="2054697" cy="1979391"/>
          </a:xfrm>
        </p:grpSpPr>
        <p:cxnSp>
          <p:nvCxnSpPr>
            <p:cNvPr id="30" name="Straight Arrow Connector 29">
              <a:extLst>
                <a:ext uri="{FF2B5EF4-FFF2-40B4-BE49-F238E27FC236}">
                  <a16:creationId xmlns:a16="http://schemas.microsoft.com/office/drawing/2014/main" id="{E0B671A9-E701-A248-B1C0-373C57368292}"/>
                </a:ext>
              </a:extLst>
            </p:cNvPr>
            <p:cNvCxnSpPr>
              <a:cxnSpLocks/>
            </p:cNvCxnSpPr>
            <p:nvPr/>
          </p:nvCxnSpPr>
          <p:spPr>
            <a:xfrm flipH="1">
              <a:off x="1239406" y="4437196"/>
              <a:ext cx="786426" cy="0"/>
            </a:xfrm>
            <a:prstGeom prst="straightConnector1">
              <a:avLst/>
            </a:prstGeom>
            <a:ln>
              <a:solidFill>
                <a:srgbClr val="00B050"/>
              </a:solidFill>
              <a:headEnd type="triangle"/>
              <a:tailEnd type="none"/>
            </a:ln>
          </p:spPr>
          <p:style>
            <a:lnRef idx="2">
              <a:schemeClr val="dk1"/>
            </a:lnRef>
            <a:fillRef idx="0">
              <a:schemeClr val="dk1"/>
            </a:fillRef>
            <a:effectRef idx="1">
              <a:schemeClr val="dk1"/>
            </a:effectRef>
            <a:fontRef idx="minor">
              <a:schemeClr val="tx1"/>
            </a:fontRef>
          </p:style>
        </p:cxnSp>
        <p:cxnSp>
          <p:nvCxnSpPr>
            <p:cNvPr id="32" name="Straight Arrow Connector 31">
              <a:extLst>
                <a:ext uri="{FF2B5EF4-FFF2-40B4-BE49-F238E27FC236}">
                  <a16:creationId xmlns:a16="http://schemas.microsoft.com/office/drawing/2014/main" id="{6BD749B9-C786-DB4B-9F3B-173859DF256C}"/>
                </a:ext>
              </a:extLst>
            </p:cNvPr>
            <p:cNvCxnSpPr>
              <a:cxnSpLocks/>
            </p:cNvCxnSpPr>
            <p:nvPr/>
          </p:nvCxnSpPr>
          <p:spPr>
            <a:xfrm>
              <a:off x="1228445" y="4458889"/>
              <a:ext cx="0" cy="1957698"/>
            </a:xfrm>
            <a:prstGeom prst="straightConnector1">
              <a:avLst/>
            </a:prstGeom>
            <a:ln>
              <a:solidFill>
                <a:srgbClr val="00B050"/>
              </a:solidFill>
              <a:headEnd type="triangle"/>
              <a:tailEnd type="none"/>
            </a:ln>
          </p:spPr>
          <p:style>
            <a:lnRef idx="2">
              <a:schemeClr val="dk1"/>
            </a:lnRef>
            <a:fillRef idx="0">
              <a:schemeClr val="dk1"/>
            </a:fillRef>
            <a:effectRef idx="1">
              <a:schemeClr val="dk1"/>
            </a:effectRef>
            <a:fontRef idx="minor">
              <a:schemeClr val="tx1"/>
            </a:fontRef>
          </p:style>
        </p:cxnSp>
        <p:cxnSp>
          <p:nvCxnSpPr>
            <p:cNvPr id="35" name="Straight Arrow Connector 34">
              <a:extLst>
                <a:ext uri="{FF2B5EF4-FFF2-40B4-BE49-F238E27FC236}">
                  <a16:creationId xmlns:a16="http://schemas.microsoft.com/office/drawing/2014/main" id="{92A78BE2-98B3-E74E-A774-E10603D66F16}"/>
                </a:ext>
              </a:extLst>
            </p:cNvPr>
            <p:cNvCxnSpPr>
              <a:cxnSpLocks/>
            </p:cNvCxnSpPr>
            <p:nvPr/>
          </p:nvCxnSpPr>
          <p:spPr>
            <a:xfrm>
              <a:off x="1236200" y="6416587"/>
              <a:ext cx="739757" cy="0"/>
            </a:xfrm>
            <a:prstGeom prst="straightConnector1">
              <a:avLst/>
            </a:prstGeom>
            <a:ln>
              <a:solidFill>
                <a:srgbClr val="00B050"/>
              </a:solidFill>
              <a:headEnd type="triangle"/>
              <a:tailEnd type="none"/>
            </a:ln>
          </p:spPr>
          <p:style>
            <a:lnRef idx="2">
              <a:schemeClr val="dk1"/>
            </a:lnRef>
            <a:fillRef idx="0">
              <a:schemeClr val="dk1"/>
            </a:fillRef>
            <a:effectRef idx="1">
              <a:schemeClr val="dk1"/>
            </a:effectRef>
            <a:fontRef idx="minor">
              <a:schemeClr val="tx1"/>
            </a:fontRef>
          </p:style>
        </p:cxnSp>
        <p:sp>
          <p:nvSpPr>
            <p:cNvPr id="38" name="TextBox 37">
              <a:extLst>
                <a:ext uri="{FF2B5EF4-FFF2-40B4-BE49-F238E27FC236}">
                  <a16:creationId xmlns:a16="http://schemas.microsoft.com/office/drawing/2014/main" id="{ADB226BE-759C-9540-832E-059CB494713A}"/>
                </a:ext>
              </a:extLst>
            </p:cNvPr>
            <p:cNvSpPr txBox="1"/>
            <p:nvPr/>
          </p:nvSpPr>
          <p:spPr>
            <a:xfrm>
              <a:off x="-28865" y="5020419"/>
              <a:ext cx="1300549" cy="830997"/>
            </a:xfrm>
            <a:prstGeom prst="rect">
              <a:avLst/>
            </a:prstGeom>
            <a:noFill/>
          </p:spPr>
          <p:txBody>
            <a:bodyPr wrap="none" rtlCol="0">
              <a:spAutoFit/>
            </a:bodyPr>
            <a:lstStyle/>
            <a:p>
              <a:pPr algn="ctr"/>
              <a:r>
                <a:rPr lang="en-US" sz="2400" b="1">
                  <a:solidFill>
                    <a:srgbClr val="00B050"/>
                  </a:solidFill>
                </a:rPr>
                <a:t>2D </a:t>
              </a:r>
            </a:p>
            <a:p>
              <a:pPr algn="ctr"/>
              <a:r>
                <a:rPr lang="en-US" sz="2400" b="1">
                  <a:solidFill>
                    <a:srgbClr val="00B050"/>
                  </a:solidFill>
                </a:rPr>
                <a:t>operator</a:t>
              </a:r>
              <a:endParaRPr lang="en-US" sz="2400">
                <a:solidFill>
                  <a:srgbClr val="00B050"/>
                </a:solidFill>
              </a:endParaRPr>
            </a:p>
          </p:txBody>
        </p:sp>
      </p:grpSp>
      <p:sp>
        <p:nvSpPr>
          <p:cNvPr id="27" name="TextBox 26">
            <a:extLst>
              <a:ext uri="{FF2B5EF4-FFF2-40B4-BE49-F238E27FC236}">
                <a16:creationId xmlns:a16="http://schemas.microsoft.com/office/drawing/2014/main" id="{BEB9105E-770C-6842-AB8F-8B54F8B22B85}"/>
              </a:ext>
            </a:extLst>
          </p:cNvPr>
          <p:cNvSpPr txBox="1"/>
          <p:nvPr/>
        </p:nvSpPr>
        <p:spPr>
          <a:xfrm>
            <a:off x="1463337" y="2176097"/>
            <a:ext cx="3396892" cy="461665"/>
          </a:xfrm>
          <a:prstGeom prst="rect">
            <a:avLst/>
          </a:prstGeom>
          <a:noFill/>
          <a:ln w="12700">
            <a:solidFill>
              <a:schemeClr val="accent1"/>
            </a:solidFill>
          </a:ln>
        </p:spPr>
        <p:txBody>
          <a:bodyPr wrap="square" rtlCol="0">
            <a:spAutoFit/>
          </a:bodyPr>
          <a:lstStyle/>
          <a:p>
            <a:pPr algn="ctr"/>
            <a:r>
              <a:rPr lang="en-US" sz="2400" b="1"/>
              <a:t>Doppler shifts f</a:t>
            </a:r>
            <a:r>
              <a:rPr lang="en-US" sz="2400" b="1" baseline="-25000"/>
              <a:t>d</a:t>
            </a:r>
            <a:r>
              <a:rPr lang="en-US" sz="2400" b="1" baseline="30000"/>
              <a:t>1</a:t>
            </a:r>
            <a:r>
              <a:rPr lang="en-US" sz="2400" b="1"/>
              <a:t> &amp; f</a:t>
            </a:r>
            <a:r>
              <a:rPr lang="en-US" sz="2400" b="1" baseline="-25000"/>
              <a:t>d</a:t>
            </a:r>
            <a:r>
              <a:rPr lang="en-US" sz="2400" b="1" baseline="30000"/>
              <a:t>2</a:t>
            </a:r>
          </a:p>
        </p:txBody>
      </p:sp>
      <p:cxnSp>
        <p:nvCxnSpPr>
          <p:cNvPr id="29" name="Straight Arrow Connector 28">
            <a:extLst>
              <a:ext uri="{FF2B5EF4-FFF2-40B4-BE49-F238E27FC236}">
                <a16:creationId xmlns:a16="http://schemas.microsoft.com/office/drawing/2014/main" id="{D0220EB4-F8FC-1046-A101-6EA49BACB885}"/>
              </a:ext>
            </a:extLst>
          </p:cNvPr>
          <p:cNvCxnSpPr>
            <a:cxnSpLocks/>
          </p:cNvCxnSpPr>
          <p:nvPr/>
        </p:nvCxnSpPr>
        <p:spPr>
          <a:xfrm>
            <a:off x="3223589" y="5732532"/>
            <a:ext cx="0" cy="45322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1" name="Straight Arrow Connector 30">
            <a:extLst>
              <a:ext uri="{FF2B5EF4-FFF2-40B4-BE49-F238E27FC236}">
                <a16:creationId xmlns:a16="http://schemas.microsoft.com/office/drawing/2014/main" id="{C4FDB334-DEAC-194C-BAC4-FA8D689AC532}"/>
              </a:ext>
            </a:extLst>
          </p:cNvPr>
          <p:cNvCxnSpPr>
            <a:cxnSpLocks/>
          </p:cNvCxnSpPr>
          <p:nvPr/>
        </p:nvCxnSpPr>
        <p:spPr>
          <a:xfrm>
            <a:off x="3191362" y="4732715"/>
            <a:ext cx="0" cy="45322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3" name="Straight Arrow Connector 32">
            <a:extLst>
              <a:ext uri="{FF2B5EF4-FFF2-40B4-BE49-F238E27FC236}">
                <a16:creationId xmlns:a16="http://schemas.microsoft.com/office/drawing/2014/main" id="{181C7EC2-3C5B-5141-AA77-206DE04EBD5D}"/>
              </a:ext>
            </a:extLst>
          </p:cNvPr>
          <p:cNvCxnSpPr>
            <a:cxnSpLocks/>
          </p:cNvCxnSpPr>
          <p:nvPr/>
        </p:nvCxnSpPr>
        <p:spPr>
          <a:xfrm>
            <a:off x="3180295" y="3722437"/>
            <a:ext cx="0" cy="45322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4" name="Straight Arrow Connector 33">
            <a:extLst>
              <a:ext uri="{FF2B5EF4-FFF2-40B4-BE49-F238E27FC236}">
                <a16:creationId xmlns:a16="http://schemas.microsoft.com/office/drawing/2014/main" id="{6E670C06-DB11-694A-A8E8-8E0835B6CEAB}"/>
              </a:ext>
            </a:extLst>
          </p:cNvPr>
          <p:cNvCxnSpPr>
            <a:cxnSpLocks/>
          </p:cNvCxnSpPr>
          <p:nvPr/>
        </p:nvCxnSpPr>
        <p:spPr>
          <a:xfrm>
            <a:off x="3178557" y="2704262"/>
            <a:ext cx="0" cy="45322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6" name="TextBox 35">
            <a:extLst>
              <a:ext uri="{FF2B5EF4-FFF2-40B4-BE49-F238E27FC236}">
                <a16:creationId xmlns:a16="http://schemas.microsoft.com/office/drawing/2014/main" id="{4D4852C6-4F6D-C94C-9BAB-45F1B04CDFAC}"/>
              </a:ext>
            </a:extLst>
          </p:cNvPr>
          <p:cNvSpPr txBox="1"/>
          <p:nvPr/>
        </p:nvSpPr>
        <p:spPr>
          <a:xfrm>
            <a:off x="5612681" y="3583100"/>
            <a:ext cx="3092257" cy="830997"/>
          </a:xfrm>
          <a:prstGeom prst="rect">
            <a:avLst/>
          </a:prstGeom>
          <a:noFill/>
        </p:spPr>
        <p:txBody>
          <a:bodyPr wrap="none" rtlCol="0">
            <a:spAutoFit/>
          </a:bodyPr>
          <a:lstStyle/>
          <a:p>
            <a:r>
              <a:rPr lang="en-US" sz="2400" b="1" dirty="0">
                <a:solidFill>
                  <a:srgbClr val="FF0000"/>
                </a:solidFill>
              </a:rPr>
              <a:t>Ionospheric Correction</a:t>
            </a:r>
          </a:p>
          <a:p>
            <a:r>
              <a:rPr lang="en-US" sz="2400" b="1" i="1" dirty="0">
                <a:solidFill>
                  <a:schemeClr val="accent1"/>
                </a:solidFill>
              </a:rPr>
              <a:t>n ~ 1/f </a:t>
            </a:r>
            <a:r>
              <a:rPr lang="en-US" sz="2400" b="1" i="1" baseline="30000" dirty="0">
                <a:solidFill>
                  <a:schemeClr val="accent1"/>
                </a:solidFill>
              </a:rPr>
              <a:t>2</a:t>
            </a:r>
          </a:p>
        </p:txBody>
      </p:sp>
      <p:cxnSp>
        <p:nvCxnSpPr>
          <p:cNvPr id="37" name="Straight Arrow Connector 36">
            <a:extLst>
              <a:ext uri="{FF2B5EF4-FFF2-40B4-BE49-F238E27FC236}">
                <a16:creationId xmlns:a16="http://schemas.microsoft.com/office/drawing/2014/main" id="{82959E64-2054-E647-8640-9D1483EE0549}"/>
              </a:ext>
            </a:extLst>
          </p:cNvPr>
          <p:cNvCxnSpPr>
            <a:cxnSpLocks/>
          </p:cNvCxnSpPr>
          <p:nvPr/>
        </p:nvCxnSpPr>
        <p:spPr>
          <a:xfrm flipH="1">
            <a:off x="3262093" y="2899647"/>
            <a:ext cx="2301164" cy="645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C264FCA3-FCE2-7D42-8D4E-5A6CEE18BB86}"/>
              </a:ext>
            </a:extLst>
          </p:cNvPr>
          <p:cNvSpPr txBox="1"/>
          <p:nvPr/>
        </p:nvSpPr>
        <p:spPr>
          <a:xfrm>
            <a:off x="5598166" y="1704799"/>
            <a:ext cx="3691010" cy="461665"/>
          </a:xfrm>
          <a:prstGeom prst="rect">
            <a:avLst/>
          </a:prstGeom>
          <a:noFill/>
        </p:spPr>
        <p:txBody>
          <a:bodyPr wrap="none" rtlCol="0">
            <a:spAutoFit/>
          </a:bodyPr>
          <a:lstStyle/>
          <a:p>
            <a:r>
              <a:rPr lang="en-US" sz="2400" b="1">
                <a:solidFill>
                  <a:srgbClr val="FF0000"/>
                </a:solidFill>
              </a:rPr>
              <a:t>Precise orbit determination</a:t>
            </a:r>
          </a:p>
        </p:txBody>
      </p:sp>
      <p:cxnSp>
        <p:nvCxnSpPr>
          <p:cNvPr id="40" name="Straight Arrow Connector 39">
            <a:extLst>
              <a:ext uri="{FF2B5EF4-FFF2-40B4-BE49-F238E27FC236}">
                <a16:creationId xmlns:a16="http://schemas.microsoft.com/office/drawing/2014/main" id="{71AC3033-3484-2141-BECA-A0DDE8BE8A9B}"/>
              </a:ext>
            </a:extLst>
          </p:cNvPr>
          <p:cNvCxnSpPr>
            <a:cxnSpLocks/>
          </p:cNvCxnSpPr>
          <p:nvPr/>
        </p:nvCxnSpPr>
        <p:spPr>
          <a:xfrm flipH="1">
            <a:off x="3235405" y="1934097"/>
            <a:ext cx="2301164" cy="645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DF537214-83B1-8F48-A7CA-35A6DD4ED55B}"/>
              </a:ext>
            </a:extLst>
          </p:cNvPr>
          <p:cNvCxnSpPr>
            <a:cxnSpLocks/>
          </p:cNvCxnSpPr>
          <p:nvPr/>
        </p:nvCxnSpPr>
        <p:spPr>
          <a:xfrm>
            <a:off x="2993514" y="4706806"/>
            <a:ext cx="0" cy="516450"/>
          </a:xfrm>
          <a:prstGeom prst="straightConnector1">
            <a:avLst/>
          </a:prstGeom>
          <a:ln>
            <a:solidFill>
              <a:srgbClr val="00B050"/>
            </a:solidFill>
            <a:headEnd type="triangle"/>
            <a:tailEnd type="none"/>
          </a:ln>
        </p:spPr>
        <p:style>
          <a:lnRef idx="2">
            <a:schemeClr val="dk1"/>
          </a:lnRef>
          <a:fillRef idx="0">
            <a:schemeClr val="dk1"/>
          </a:fillRef>
          <a:effectRef idx="1">
            <a:schemeClr val="dk1"/>
          </a:effectRef>
          <a:fontRef idx="minor">
            <a:schemeClr val="tx1"/>
          </a:fontRef>
        </p:style>
      </p:cxnSp>
      <p:sp>
        <p:nvSpPr>
          <p:cNvPr id="45" name="TextBox 44">
            <a:extLst>
              <a:ext uri="{FF2B5EF4-FFF2-40B4-BE49-F238E27FC236}">
                <a16:creationId xmlns:a16="http://schemas.microsoft.com/office/drawing/2014/main" id="{E3069B45-8540-1047-B04A-E21C8E209578}"/>
              </a:ext>
            </a:extLst>
          </p:cNvPr>
          <p:cNvSpPr txBox="1"/>
          <p:nvPr/>
        </p:nvSpPr>
        <p:spPr>
          <a:xfrm>
            <a:off x="877829" y="4669888"/>
            <a:ext cx="2481067" cy="461665"/>
          </a:xfrm>
          <a:prstGeom prst="rect">
            <a:avLst/>
          </a:prstGeom>
          <a:noFill/>
        </p:spPr>
        <p:txBody>
          <a:bodyPr wrap="square" rtlCol="0">
            <a:spAutoFit/>
          </a:bodyPr>
          <a:lstStyle/>
          <a:p>
            <a:pPr algn="ctr"/>
            <a:r>
              <a:rPr lang="en-US" sz="2400" b="1">
                <a:solidFill>
                  <a:srgbClr val="00B050"/>
                </a:solidFill>
              </a:rPr>
              <a:t>1D operator</a:t>
            </a:r>
            <a:endParaRPr lang="en-US" sz="2400">
              <a:solidFill>
                <a:srgbClr val="00B050"/>
              </a:solidFill>
            </a:endParaRPr>
          </a:p>
        </p:txBody>
      </p:sp>
      <p:cxnSp>
        <p:nvCxnSpPr>
          <p:cNvPr id="42" name="Straight Arrow Connector 41">
            <a:extLst>
              <a:ext uri="{FF2B5EF4-FFF2-40B4-BE49-F238E27FC236}">
                <a16:creationId xmlns:a16="http://schemas.microsoft.com/office/drawing/2014/main" id="{8213C21C-DCBC-1446-BD74-53EDB33A2AD4}"/>
              </a:ext>
            </a:extLst>
          </p:cNvPr>
          <p:cNvCxnSpPr>
            <a:cxnSpLocks/>
          </p:cNvCxnSpPr>
          <p:nvPr/>
        </p:nvCxnSpPr>
        <p:spPr>
          <a:xfrm>
            <a:off x="2993514" y="5685655"/>
            <a:ext cx="0" cy="516450"/>
          </a:xfrm>
          <a:prstGeom prst="straightConnector1">
            <a:avLst/>
          </a:prstGeom>
          <a:ln>
            <a:solidFill>
              <a:srgbClr val="00B050"/>
            </a:solidFill>
            <a:headEnd type="triangle"/>
            <a:tailEnd type="none"/>
          </a:ln>
        </p:spPr>
        <p:style>
          <a:lnRef idx="2">
            <a:schemeClr val="dk1"/>
          </a:lnRef>
          <a:fillRef idx="0">
            <a:schemeClr val="dk1"/>
          </a:fillRef>
          <a:effectRef idx="1">
            <a:schemeClr val="dk1"/>
          </a:effectRef>
          <a:fontRef idx="minor">
            <a:schemeClr val="tx1"/>
          </a:fontRef>
        </p:style>
      </p:cxnSp>
      <p:sp>
        <p:nvSpPr>
          <p:cNvPr id="46" name="TextBox 45">
            <a:extLst>
              <a:ext uri="{FF2B5EF4-FFF2-40B4-BE49-F238E27FC236}">
                <a16:creationId xmlns:a16="http://schemas.microsoft.com/office/drawing/2014/main" id="{C535AD44-B59E-E143-8844-80B7EAA67768}"/>
              </a:ext>
            </a:extLst>
          </p:cNvPr>
          <p:cNvSpPr txBox="1"/>
          <p:nvPr/>
        </p:nvSpPr>
        <p:spPr>
          <a:xfrm>
            <a:off x="1042415" y="5723356"/>
            <a:ext cx="2122795" cy="461665"/>
          </a:xfrm>
          <a:prstGeom prst="rect">
            <a:avLst/>
          </a:prstGeom>
          <a:noFill/>
        </p:spPr>
        <p:txBody>
          <a:bodyPr wrap="square" rtlCol="0">
            <a:spAutoFit/>
          </a:bodyPr>
          <a:lstStyle/>
          <a:p>
            <a:pPr algn="ctr"/>
            <a:r>
              <a:rPr lang="en-US" sz="2400" b="1">
                <a:solidFill>
                  <a:srgbClr val="00B050"/>
                </a:solidFill>
              </a:rPr>
              <a:t>1D operator</a:t>
            </a:r>
            <a:endParaRPr lang="en-US" sz="2400">
              <a:solidFill>
                <a:srgbClr val="00B050"/>
              </a:solidFill>
            </a:endParaRPr>
          </a:p>
        </p:txBody>
      </p:sp>
      <p:sp>
        <p:nvSpPr>
          <p:cNvPr id="3" name="TextBox 2">
            <a:extLst>
              <a:ext uri="{FF2B5EF4-FFF2-40B4-BE49-F238E27FC236}">
                <a16:creationId xmlns:a16="http://schemas.microsoft.com/office/drawing/2014/main" id="{A28B3C35-FCCF-30A0-2C49-1FB7BAFABFD5}"/>
              </a:ext>
            </a:extLst>
          </p:cNvPr>
          <p:cNvSpPr txBox="1"/>
          <p:nvPr/>
        </p:nvSpPr>
        <p:spPr>
          <a:xfrm>
            <a:off x="5770474" y="1225145"/>
            <a:ext cx="2858553" cy="400110"/>
          </a:xfrm>
          <a:prstGeom prst="rect">
            <a:avLst/>
          </a:prstGeom>
          <a:noFill/>
        </p:spPr>
        <p:txBody>
          <a:bodyPr wrap="square" rtlCol="0">
            <a:spAutoFit/>
          </a:bodyPr>
          <a:lstStyle/>
          <a:p>
            <a:r>
              <a:rPr lang="en-US" sz="2000" dirty="0"/>
              <a:t>Processing/hypotheses</a:t>
            </a:r>
          </a:p>
        </p:txBody>
      </p:sp>
    </p:spTree>
    <p:extLst>
      <p:ext uri="{BB962C8B-B14F-4D97-AF65-F5344CB8AC3E}">
        <p14:creationId xmlns:p14="http://schemas.microsoft.com/office/powerpoint/2010/main" val="2764767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ChangeArrowheads="1"/>
          </p:cNvSpPr>
          <p:nvPr/>
        </p:nvSpPr>
        <p:spPr bwMode="auto">
          <a:xfrm>
            <a:off x="8229600" y="4271963"/>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130051" name="Rectangle 3"/>
          <p:cNvSpPr>
            <a:spLocks noChangeArrowheads="1"/>
          </p:cNvSpPr>
          <p:nvPr/>
        </p:nvSpPr>
        <p:spPr bwMode="auto">
          <a:xfrm>
            <a:off x="261938" y="2049463"/>
            <a:ext cx="8659812" cy="4156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 name="Slide Number Placeholder 2">
            <a:extLst>
              <a:ext uri="{FF2B5EF4-FFF2-40B4-BE49-F238E27FC236}">
                <a16:creationId xmlns:a16="http://schemas.microsoft.com/office/drawing/2014/main" id="{D613F395-16F8-7045-8BEC-759F93B13F63}"/>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4D3740-6ED1-F845-93BD-27C684B2C932}" type="slidenum">
              <a:rPr lang="en-US" smtClean="0"/>
              <a:pPr/>
              <a:t>61</a:t>
            </a:fld>
            <a:endParaRPr lang="en-US"/>
          </a:p>
        </p:txBody>
      </p:sp>
      <p:sp>
        <p:nvSpPr>
          <p:cNvPr id="10" name="Rectangle 2">
            <a:extLst>
              <a:ext uri="{FF2B5EF4-FFF2-40B4-BE49-F238E27FC236}">
                <a16:creationId xmlns:a16="http://schemas.microsoft.com/office/drawing/2014/main" id="{C63F8303-3C4E-4449-B4E4-4FC6F14BE6BA}"/>
              </a:ext>
            </a:extLst>
          </p:cNvPr>
          <p:cNvSpPr txBox="1">
            <a:spLocks noChangeArrowheads="1"/>
          </p:cNvSpPr>
          <p:nvPr/>
        </p:nvSpPr>
        <p:spPr>
          <a:xfrm>
            <a:off x="457200" y="46030"/>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solidFill>
                  <a:schemeClr val="bg1"/>
                </a:solidFill>
              </a:rPr>
              <a:t>Bending Angles Derivation</a:t>
            </a:r>
          </a:p>
        </p:txBody>
      </p:sp>
      <p:sp>
        <p:nvSpPr>
          <p:cNvPr id="22" name="Text Box 3">
            <a:extLst>
              <a:ext uri="{FF2B5EF4-FFF2-40B4-BE49-F238E27FC236}">
                <a16:creationId xmlns:a16="http://schemas.microsoft.com/office/drawing/2014/main" id="{672D5AD7-6C64-E24C-8618-ACEDE2A073FB}"/>
              </a:ext>
            </a:extLst>
          </p:cNvPr>
          <p:cNvSpPr txBox="1">
            <a:spLocks noChangeArrowheads="1"/>
          </p:cNvSpPr>
          <p:nvPr/>
        </p:nvSpPr>
        <p:spPr bwMode="auto">
          <a:xfrm>
            <a:off x="0" y="6400800"/>
            <a:ext cx="234872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2000">
                <a:solidFill>
                  <a:schemeClr val="accent1"/>
                </a:solidFill>
                <a:latin typeface="Arial" panose="020B0604020202020204" pitchFamily="34" charset="0"/>
                <a:cs typeface="Arial" panose="020B0604020202020204" pitchFamily="34" charset="0"/>
              </a:rPr>
              <a:t>From </a:t>
            </a:r>
            <a:r>
              <a:rPr lang="en-US" sz="2000" err="1">
                <a:solidFill>
                  <a:schemeClr val="accent1"/>
                </a:solidFill>
                <a:latin typeface="Arial" panose="020B0604020202020204" pitchFamily="34" charset="0"/>
                <a:cs typeface="Arial" panose="020B0604020202020204" pitchFamily="34" charset="0"/>
              </a:rPr>
              <a:t>Wickert</a:t>
            </a:r>
            <a:r>
              <a:rPr lang="en-US" sz="2000">
                <a:solidFill>
                  <a:schemeClr val="accent1"/>
                </a:solidFill>
                <a:latin typeface="Arial" panose="020B0604020202020204" pitchFamily="34" charset="0"/>
                <a:cs typeface="Arial" panose="020B0604020202020204" pitchFamily="34" charset="0"/>
              </a:rPr>
              <a:t> 2016</a:t>
            </a:r>
            <a:endParaRPr lang="en-US" sz="2000" baseline="0">
              <a:solidFill>
                <a:schemeClr val="accent1"/>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36C7731C-5FE5-1747-B35F-D0AB39913D5A}"/>
              </a:ext>
            </a:extLst>
          </p:cNvPr>
          <p:cNvGrpSpPr/>
          <p:nvPr/>
        </p:nvGrpSpPr>
        <p:grpSpPr>
          <a:xfrm>
            <a:off x="1804194" y="1189030"/>
            <a:ext cx="5575300" cy="4775200"/>
            <a:chOff x="1804194" y="1189030"/>
            <a:chExt cx="5575300" cy="4775200"/>
          </a:xfrm>
        </p:grpSpPr>
        <p:pic>
          <p:nvPicPr>
            <p:cNvPr id="4" name="Picture 3">
              <a:extLst>
                <a:ext uri="{FF2B5EF4-FFF2-40B4-BE49-F238E27FC236}">
                  <a16:creationId xmlns:a16="http://schemas.microsoft.com/office/drawing/2014/main" id="{3D25C902-A0F4-7A4D-9669-6D9DFFDF99B3}"/>
                </a:ext>
              </a:extLst>
            </p:cNvPr>
            <p:cNvPicPr>
              <a:picLocks noChangeAspect="1"/>
            </p:cNvPicPr>
            <p:nvPr/>
          </p:nvPicPr>
          <p:blipFill>
            <a:blip r:embed="rId3">
              <a:grayscl/>
            </a:blip>
            <a:stretch>
              <a:fillRect/>
            </a:stretch>
          </p:blipFill>
          <p:spPr>
            <a:xfrm>
              <a:off x="1804194" y="1189030"/>
              <a:ext cx="5575300" cy="4775200"/>
            </a:xfrm>
            <a:prstGeom prst="rect">
              <a:avLst/>
            </a:prstGeom>
          </p:spPr>
        </p:pic>
        <p:sp>
          <p:nvSpPr>
            <p:cNvPr id="6" name="TextBox 5">
              <a:extLst>
                <a:ext uri="{FF2B5EF4-FFF2-40B4-BE49-F238E27FC236}">
                  <a16:creationId xmlns:a16="http://schemas.microsoft.com/office/drawing/2014/main" id="{DE8D29BC-BCB1-B048-B6C3-E8A347B38CE3}"/>
                </a:ext>
              </a:extLst>
            </p:cNvPr>
            <p:cNvSpPr txBox="1"/>
            <p:nvPr/>
          </p:nvSpPr>
          <p:spPr>
            <a:xfrm>
              <a:off x="5038042" y="2147364"/>
              <a:ext cx="1696298" cy="369332"/>
            </a:xfrm>
            <a:prstGeom prst="rect">
              <a:avLst/>
            </a:prstGeom>
            <a:noFill/>
          </p:spPr>
          <p:txBody>
            <a:bodyPr wrap="none" rtlCol="0">
              <a:spAutoFit/>
            </a:bodyPr>
            <a:lstStyle/>
            <a:p>
              <a:r>
                <a:rPr lang="en-US"/>
                <a:t>bending angle </a:t>
              </a:r>
              <a:r>
                <a:rPr lang="en-US" i="1"/>
                <a:t>α</a:t>
              </a:r>
            </a:p>
          </p:txBody>
        </p:sp>
        <p:sp>
          <p:nvSpPr>
            <p:cNvPr id="11" name="TextBox 10">
              <a:extLst>
                <a:ext uri="{FF2B5EF4-FFF2-40B4-BE49-F238E27FC236}">
                  <a16:creationId xmlns:a16="http://schemas.microsoft.com/office/drawing/2014/main" id="{866F7B85-0E3E-F04D-B0BF-4E2FB3E1C29C}"/>
                </a:ext>
              </a:extLst>
            </p:cNvPr>
            <p:cNvSpPr txBox="1"/>
            <p:nvPr/>
          </p:nvSpPr>
          <p:spPr>
            <a:xfrm>
              <a:off x="1988457" y="4424369"/>
              <a:ext cx="943429" cy="369332"/>
            </a:xfrm>
            <a:prstGeom prst="rect">
              <a:avLst/>
            </a:prstGeom>
            <a:solidFill>
              <a:srgbClr val="F5F5F5"/>
            </a:solidFill>
          </p:spPr>
          <p:txBody>
            <a:bodyPr wrap="square" rtlCol="0">
              <a:spAutoFit/>
            </a:bodyPr>
            <a:lstStyle/>
            <a:p>
              <a:r>
                <a:rPr lang="en-US"/>
                <a:t>LEO</a:t>
              </a:r>
            </a:p>
          </p:txBody>
        </p:sp>
      </p:grpSp>
      <p:sp>
        <p:nvSpPr>
          <p:cNvPr id="13" name="Arc 12">
            <a:extLst>
              <a:ext uri="{FF2B5EF4-FFF2-40B4-BE49-F238E27FC236}">
                <a16:creationId xmlns:a16="http://schemas.microsoft.com/office/drawing/2014/main" id="{2EDCE251-0126-754A-8519-7A5B4744C999}"/>
              </a:ext>
            </a:extLst>
          </p:cNvPr>
          <p:cNvSpPr/>
          <p:nvPr/>
        </p:nvSpPr>
        <p:spPr>
          <a:xfrm flipH="1">
            <a:off x="4591844" y="3736996"/>
            <a:ext cx="522514" cy="273675"/>
          </a:xfrm>
          <a:prstGeom prst="arc">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F6F89BF2-09CF-3047-88D9-E5A76014D466}"/>
              </a:ext>
            </a:extLst>
          </p:cNvPr>
          <p:cNvSpPr txBox="1"/>
          <p:nvPr/>
        </p:nvSpPr>
        <p:spPr>
          <a:xfrm>
            <a:off x="4596177" y="3761993"/>
            <a:ext cx="322524" cy="369332"/>
          </a:xfrm>
          <a:prstGeom prst="rect">
            <a:avLst/>
          </a:prstGeom>
          <a:noFill/>
        </p:spPr>
        <p:txBody>
          <a:bodyPr wrap="none" rtlCol="0">
            <a:spAutoFit/>
          </a:bodyPr>
          <a:lstStyle/>
          <a:p>
            <a:r>
              <a:rPr lang="en-US"/>
              <a:t>𝝷</a:t>
            </a:r>
          </a:p>
        </p:txBody>
      </p:sp>
      <p:sp>
        <p:nvSpPr>
          <p:cNvPr id="21" name="TextBox 20">
            <a:extLst>
              <a:ext uri="{FF2B5EF4-FFF2-40B4-BE49-F238E27FC236}">
                <a16:creationId xmlns:a16="http://schemas.microsoft.com/office/drawing/2014/main" id="{0A6CABCC-C1F0-DF4A-A6FC-E35B5E2D1F90}"/>
              </a:ext>
            </a:extLst>
          </p:cNvPr>
          <p:cNvSpPr txBox="1"/>
          <p:nvPr/>
        </p:nvSpPr>
        <p:spPr>
          <a:xfrm>
            <a:off x="3901393" y="3764045"/>
            <a:ext cx="293235" cy="400110"/>
          </a:xfrm>
          <a:prstGeom prst="rect">
            <a:avLst/>
          </a:prstGeom>
          <a:solidFill>
            <a:srgbClr val="F5F5F5"/>
          </a:solidFill>
        </p:spPr>
        <p:txBody>
          <a:bodyPr wrap="square" rtlCol="0">
            <a:spAutoFit/>
          </a:bodyPr>
          <a:lstStyle/>
          <a:p>
            <a:endParaRPr lang="en-US" sz="2000"/>
          </a:p>
        </p:txBody>
      </p:sp>
      <p:sp>
        <p:nvSpPr>
          <p:cNvPr id="23" name="TextBox 22">
            <a:extLst>
              <a:ext uri="{FF2B5EF4-FFF2-40B4-BE49-F238E27FC236}">
                <a16:creationId xmlns:a16="http://schemas.microsoft.com/office/drawing/2014/main" id="{D18633D9-D2DF-C348-A1D1-3AE0C957050F}"/>
              </a:ext>
            </a:extLst>
          </p:cNvPr>
          <p:cNvSpPr txBox="1"/>
          <p:nvPr/>
        </p:nvSpPr>
        <p:spPr>
          <a:xfrm>
            <a:off x="4873399" y="3194613"/>
            <a:ext cx="423861" cy="461665"/>
          </a:xfrm>
          <a:prstGeom prst="rect">
            <a:avLst/>
          </a:prstGeom>
          <a:solidFill>
            <a:srgbClr val="F5F5F5"/>
          </a:solidFill>
        </p:spPr>
        <p:txBody>
          <a:bodyPr wrap="square" rtlCol="0">
            <a:spAutoFit/>
          </a:bodyPr>
          <a:lstStyle/>
          <a:p>
            <a:r>
              <a:rPr lang="en-US" sz="2400"/>
              <a:t>r</a:t>
            </a:r>
          </a:p>
        </p:txBody>
      </p:sp>
      <p:sp>
        <p:nvSpPr>
          <p:cNvPr id="26" name="TextBox 25">
            <a:extLst>
              <a:ext uri="{FF2B5EF4-FFF2-40B4-BE49-F238E27FC236}">
                <a16:creationId xmlns:a16="http://schemas.microsoft.com/office/drawing/2014/main" id="{1D8A1943-009C-714B-9103-944A648F4ADA}"/>
              </a:ext>
            </a:extLst>
          </p:cNvPr>
          <p:cNvSpPr txBox="1"/>
          <p:nvPr/>
        </p:nvSpPr>
        <p:spPr>
          <a:xfrm>
            <a:off x="3320945" y="1529319"/>
            <a:ext cx="1277914" cy="369332"/>
          </a:xfrm>
          <a:prstGeom prst="rect">
            <a:avLst/>
          </a:prstGeom>
          <a:noFill/>
        </p:spPr>
        <p:txBody>
          <a:bodyPr wrap="none" rtlCol="0">
            <a:spAutoFit/>
          </a:bodyPr>
          <a:lstStyle/>
          <a:p>
            <a:r>
              <a:rPr lang="en-US"/>
              <a:t>p</a:t>
            </a:r>
            <a:r>
              <a:rPr lang="en-US" baseline="-25000"/>
              <a:t>0</a:t>
            </a:r>
            <a:r>
              <a:rPr lang="en-US"/>
              <a:t> = r</a:t>
            </a:r>
            <a:r>
              <a:rPr lang="en-US" baseline="-25000"/>
              <a:t>0</a:t>
            </a:r>
            <a:r>
              <a:rPr lang="en-US"/>
              <a:t> n(r</a:t>
            </a:r>
            <a:r>
              <a:rPr lang="en-US" baseline="-25000"/>
              <a:t>0</a:t>
            </a:r>
            <a:r>
              <a:rPr lang="en-US"/>
              <a:t>)</a:t>
            </a:r>
          </a:p>
        </p:txBody>
      </p:sp>
    </p:spTree>
    <p:extLst>
      <p:ext uri="{BB962C8B-B14F-4D97-AF65-F5344CB8AC3E}">
        <p14:creationId xmlns:p14="http://schemas.microsoft.com/office/powerpoint/2010/main" val="2542349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0"/>
            <a:ext cx="8229600" cy="1143000"/>
          </a:xfrm>
        </p:spPr>
        <p:txBody>
          <a:bodyPr>
            <a:normAutofit/>
          </a:bodyPr>
          <a:lstStyle/>
          <a:p>
            <a:r>
              <a:rPr lang="en-US" sz="4800" dirty="0">
                <a:solidFill>
                  <a:schemeClr val="bg1"/>
                </a:solidFill>
              </a:rPr>
              <a:t>1D operator (Abel Inversion)</a:t>
            </a:r>
            <a:endParaRPr lang="en-US" sz="4800" b="1" dirty="0">
              <a:solidFill>
                <a:schemeClr val="bg1"/>
              </a:solidFill>
            </a:endParaRPr>
          </a:p>
        </p:txBody>
      </p:sp>
      <p:sp>
        <p:nvSpPr>
          <p:cNvPr id="3" name="Content Placeholder 2"/>
          <p:cNvSpPr>
            <a:spLocks noGrp="1"/>
          </p:cNvSpPr>
          <p:nvPr>
            <p:ph idx="1"/>
          </p:nvPr>
        </p:nvSpPr>
        <p:spPr>
          <a:xfrm>
            <a:off x="184768" y="1713529"/>
            <a:ext cx="8959232" cy="446087"/>
          </a:xfrm>
        </p:spPr>
        <p:txBody>
          <a:bodyPr>
            <a:noAutofit/>
          </a:bodyPr>
          <a:lstStyle/>
          <a:p>
            <a:pPr marL="0" indent="0">
              <a:buNone/>
            </a:pPr>
            <a:r>
              <a:rPr lang="en-US" sz="2800" b="1" i="1" dirty="0">
                <a:solidFill>
                  <a:schemeClr val="accent1"/>
                </a:solidFill>
              </a:rPr>
              <a:t>Elemental bending angle along the ray </a:t>
            </a:r>
            <a:r>
              <a:rPr lang="en-US" sz="2800" i="1" dirty="0">
                <a:solidFill>
                  <a:schemeClr val="accent1"/>
                </a:solidFill>
              </a:rPr>
              <a:t>(from ray equation)</a:t>
            </a:r>
            <a:r>
              <a:rPr lang="en-US" sz="2800" b="1" i="1" dirty="0">
                <a:solidFill>
                  <a:schemeClr val="accent1"/>
                </a:solidFill>
              </a:rPr>
              <a:t>:</a:t>
            </a:r>
            <a:endParaRPr lang="en-US" sz="2800" b="1" i="1" dirty="0"/>
          </a:p>
        </p:txBody>
      </p:sp>
      <p:sp>
        <p:nvSpPr>
          <p:cNvPr id="8" name="Slide Number Placeholder 7">
            <a:extLst>
              <a:ext uri="{FF2B5EF4-FFF2-40B4-BE49-F238E27FC236}">
                <a16:creationId xmlns:a16="http://schemas.microsoft.com/office/drawing/2014/main" id="{0EAC214B-B956-434C-B2C2-233B0E945F61}"/>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4D3740-6ED1-F845-93BD-27C684B2C932}" type="slidenum">
              <a:rPr lang="en-US" smtClean="0"/>
              <a:pPr/>
              <a:t>62</a:t>
            </a:fld>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F6BCC48-3B00-924D-AF25-29666B9C892E}"/>
                  </a:ext>
                </a:extLst>
              </p:cNvPr>
              <p:cNvSpPr txBox="1"/>
              <p:nvPr/>
            </p:nvSpPr>
            <p:spPr>
              <a:xfrm>
                <a:off x="290286" y="2461465"/>
                <a:ext cx="6749144" cy="8259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𝑑</m:t>
                      </m:r>
                      <m:r>
                        <a:rPr lang="en-US" sz="2400" b="0" i="1" smtClean="0">
                          <a:latin typeface="Cambria Math" panose="02040503050406030204" pitchFamily="18" charset="0"/>
                          <a:ea typeface="Cambria Math" panose="02040503050406030204" pitchFamily="18" charset="0"/>
                        </a:rPr>
                        <m:t>𝛼</m:t>
                      </m:r>
                      <m:r>
                        <a:rPr lang="en-US" sz="2400" b="0" i="1" smtClean="0">
                          <a:latin typeface="Cambria Math" panose="02040503050406030204" pitchFamily="18" charset="0"/>
                          <a:ea typeface="Cambria Math" panose="02040503050406030204" pitchFamily="18" charset="0"/>
                        </a:rPr>
                        <m:t>=</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1</m:t>
                          </m:r>
                        </m:num>
                        <m:den>
                          <m:r>
                            <a:rPr lang="en-US" sz="2400" b="0" i="1" smtClean="0">
                              <a:latin typeface="Cambria Math" panose="02040503050406030204" pitchFamily="18" charset="0"/>
                              <a:ea typeface="Cambria Math" panose="02040503050406030204" pitchFamily="18" charset="0"/>
                            </a:rPr>
                            <m:t>𝑛</m:t>
                          </m:r>
                        </m:den>
                      </m:f>
                      <m:d>
                        <m:dPr>
                          <m:ctrlPr>
                            <a:rPr lang="en-US" sz="2400" b="0" i="1" smtClean="0">
                              <a:latin typeface="Cambria Math" panose="02040503050406030204" pitchFamily="18" charset="0"/>
                              <a:ea typeface="Cambria Math" panose="02040503050406030204" pitchFamily="18" charset="0"/>
                            </a:rPr>
                          </m:ctrlPr>
                        </m:dPr>
                        <m:e>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𝑛</m:t>
                              </m:r>
                            </m:num>
                            <m:den>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𝑟</m:t>
                              </m:r>
                            </m:den>
                          </m:f>
                        </m:e>
                      </m:d>
                      <m:r>
                        <a:rPr lang="en-US" sz="2400" b="0" i="1" smtClean="0">
                          <a:latin typeface="Cambria Math" panose="02040503050406030204" pitchFamily="18" charset="0"/>
                          <a:ea typeface="Cambria Math" panose="02040503050406030204" pitchFamily="18" charset="0"/>
                        </a:rPr>
                        <m:t>𝑟𝑑</m:t>
                      </m:r>
                      <m:r>
                        <a:rPr lang="en-US" sz="2400" b="0" i="1" smtClean="0">
                          <a:latin typeface="Cambria Math" panose="02040503050406030204" pitchFamily="18" charset="0"/>
                          <a:ea typeface="Cambria Math" panose="02040503050406030204" pitchFamily="18" charset="0"/>
                        </a:rPr>
                        <m:t>𝜃</m:t>
                      </m:r>
                      <m:r>
                        <a:rPr lang="en-US" sz="2400" b="0" i="1" smtClean="0">
                          <a:latin typeface="Cambria Math" panose="02040503050406030204" pitchFamily="18" charset="0"/>
                          <a:ea typeface="Cambria Math" panose="02040503050406030204" pitchFamily="18" charset="0"/>
                        </a:rPr>
                        <m:t>+</m:t>
                      </m:r>
                      <m:f>
                        <m:fPr>
                          <m:ctrlPr>
                            <a:rPr lang="en-US" sz="2400" i="1">
                              <a:latin typeface="Cambria Math" panose="02040503050406030204" pitchFamily="18" charset="0"/>
                              <a:ea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1</m:t>
                          </m:r>
                        </m:num>
                        <m:den>
                          <m:r>
                            <a:rPr lang="en-US" sz="2400" i="1">
                              <a:latin typeface="Cambria Math" panose="02040503050406030204" pitchFamily="18" charset="0"/>
                              <a:ea typeface="Cambria Math" panose="02040503050406030204" pitchFamily="18" charset="0"/>
                            </a:rPr>
                            <m:t>𝑛</m:t>
                          </m:r>
                        </m:den>
                      </m:f>
                      <m:d>
                        <m:dPr>
                          <m:ctrlPr>
                            <a:rPr lang="en-US" sz="2400" i="1">
                              <a:latin typeface="Cambria Math" panose="02040503050406030204" pitchFamily="18" charset="0"/>
                              <a:ea typeface="Cambria Math" panose="02040503050406030204" pitchFamily="18" charset="0"/>
                            </a:rPr>
                          </m:ctrlPr>
                        </m:dPr>
                        <m:e>
                          <m:f>
                            <m:fPr>
                              <m:ctrlPr>
                                <a:rPr lang="en-US" sz="2400" i="1">
                                  <a:latin typeface="Cambria Math" panose="02040503050406030204" pitchFamily="18" charset="0"/>
                                  <a:ea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𝑛</m:t>
                              </m:r>
                            </m:num>
                            <m:den>
                              <m:r>
                                <a:rPr lang="en-US" sz="2400" i="1">
                                  <a:latin typeface="Cambria Math" panose="02040503050406030204" pitchFamily="18" charset="0"/>
                                  <a:ea typeface="Cambria Math" panose="02040503050406030204" pitchFamily="18" charset="0"/>
                                </a:rPr>
                                <m:t>𝜕</m:t>
                              </m:r>
                              <m:r>
                                <a:rPr lang="en-US" sz="2400" i="1" smtClean="0">
                                  <a:latin typeface="Cambria Math" panose="02040503050406030204" pitchFamily="18" charset="0"/>
                                  <a:ea typeface="Cambria Math" panose="02040503050406030204" pitchFamily="18" charset="0"/>
                                </a:rPr>
                                <m:t>𝜃</m:t>
                              </m:r>
                            </m:den>
                          </m:f>
                        </m:e>
                      </m:d>
                      <m:f>
                        <m:fPr>
                          <m:ctrlPr>
                            <a:rPr lang="en-US" sz="240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𝑑𝑟</m:t>
                          </m:r>
                        </m:num>
                        <m:den>
                          <m:r>
                            <a:rPr lang="en-US" sz="2400" b="0" i="1" smtClean="0">
                              <a:latin typeface="Cambria Math" panose="02040503050406030204" pitchFamily="18" charset="0"/>
                              <a:ea typeface="Cambria Math" panose="02040503050406030204" pitchFamily="18" charset="0"/>
                            </a:rPr>
                            <m:t>𝑟</m:t>
                          </m:r>
                        </m:den>
                      </m:f>
                    </m:oMath>
                  </m:oMathPara>
                </a14:m>
                <a:endParaRPr lang="en-US" sz="2400"/>
              </a:p>
            </p:txBody>
          </p:sp>
        </mc:Choice>
        <mc:Fallback xmlns="">
          <p:sp>
            <p:nvSpPr>
              <p:cNvPr id="16" name="TextBox 15">
                <a:extLst>
                  <a:ext uri="{FF2B5EF4-FFF2-40B4-BE49-F238E27FC236}">
                    <a16:creationId xmlns:a16="http://schemas.microsoft.com/office/drawing/2014/main" id="{1F6BCC48-3B00-924D-AF25-29666B9C892E}"/>
                  </a:ext>
                </a:extLst>
              </p:cNvPr>
              <p:cNvSpPr txBox="1">
                <a:spLocks noRot="1" noChangeAspect="1" noMove="1" noResize="1" noEditPoints="1" noAdjustHandles="1" noChangeArrowheads="1" noChangeShapeType="1" noTextEdit="1"/>
              </p:cNvSpPr>
              <p:nvPr/>
            </p:nvSpPr>
            <p:spPr>
              <a:xfrm>
                <a:off x="290286" y="2461465"/>
                <a:ext cx="6749144" cy="825932"/>
              </a:xfrm>
              <a:prstGeom prst="rect">
                <a:avLst/>
              </a:prstGeom>
              <a:blipFill>
                <a:blip r:embed="rId3"/>
                <a:stretch>
                  <a:fillRect b="-3030"/>
                </a:stretch>
              </a:blipFill>
            </p:spPr>
            <p:txBody>
              <a:bodyPr/>
              <a:lstStyle/>
              <a:p>
                <a:r>
                  <a:rPr lang="en-US">
                    <a:noFill/>
                  </a:rPr>
                  <a:t> </a:t>
                </a:r>
              </a:p>
            </p:txBody>
          </p:sp>
        </mc:Fallback>
      </mc:AlternateContent>
      <p:sp>
        <p:nvSpPr>
          <p:cNvPr id="33" name="Content Placeholder 2">
            <a:extLst>
              <a:ext uri="{FF2B5EF4-FFF2-40B4-BE49-F238E27FC236}">
                <a16:creationId xmlns:a16="http://schemas.microsoft.com/office/drawing/2014/main" id="{E550A17A-D093-2644-B6A2-0467454DD637}"/>
              </a:ext>
            </a:extLst>
          </p:cNvPr>
          <p:cNvSpPr txBox="1">
            <a:spLocks/>
          </p:cNvSpPr>
          <p:nvPr/>
        </p:nvSpPr>
        <p:spPr>
          <a:xfrm>
            <a:off x="184768" y="3589246"/>
            <a:ext cx="7769225" cy="44608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b="1" i="1">
                <a:solidFill>
                  <a:schemeClr val="accent1"/>
                </a:solidFill>
              </a:rPr>
              <a:t>Assuming spherical symmetry:</a:t>
            </a:r>
            <a:endParaRPr lang="en-US" sz="2800" b="1" i="1"/>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99F2A023-71AC-CD49-AFEE-F89E79A9B90B}"/>
                  </a:ext>
                </a:extLst>
              </p:cNvPr>
              <p:cNvSpPr txBox="1"/>
              <p:nvPr/>
            </p:nvSpPr>
            <p:spPr>
              <a:xfrm>
                <a:off x="5144444" y="3441528"/>
                <a:ext cx="2452914" cy="8259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ctrlPr>
                            <a:rPr lang="en-US" sz="2400" i="1" smtClean="0">
                              <a:latin typeface="Cambria Math" panose="02040503050406030204" pitchFamily="18" charset="0"/>
                              <a:ea typeface="Cambria Math" panose="02040503050406030204" pitchFamily="18" charset="0"/>
                            </a:rPr>
                          </m:ctrlPr>
                        </m:dPr>
                        <m:e>
                          <m:f>
                            <m:fPr>
                              <m:ctrlPr>
                                <a:rPr lang="en-US" sz="2400" i="1">
                                  <a:latin typeface="Cambria Math" panose="02040503050406030204" pitchFamily="18" charset="0"/>
                                  <a:ea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𝑛</m:t>
                              </m:r>
                            </m:num>
                            <m:den>
                              <m:r>
                                <a:rPr lang="en-US" sz="2400" i="1">
                                  <a:latin typeface="Cambria Math" panose="02040503050406030204" pitchFamily="18" charset="0"/>
                                  <a:ea typeface="Cambria Math" panose="02040503050406030204" pitchFamily="18" charset="0"/>
                                </a:rPr>
                                <m:t>𝜕</m:t>
                              </m:r>
                              <m:r>
                                <a:rPr lang="en-US" sz="2400" i="1" smtClean="0">
                                  <a:latin typeface="Cambria Math" panose="02040503050406030204" pitchFamily="18" charset="0"/>
                                  <a:ea typeface="Cambria Math" panose="02040503050406030204" pitchFamily="18" charset="0"/>
                                </a:rPr>
                                <m:t>𝜃</m:t>
                              </m:r>
                            </m:den>
                          </m:f>
                        </m:e>
                      </m:d>
                      <m:r>
                        <a:rPr lang="en-US" sz="2400" b="0" i="1" smtClean="0">
                          <a:latin typeface="Cambria Math" panose="02040503050406030204" pitchFamily="18" charset="0"/>
                          <a:ea typeface="Cambria Math" panose="02040503050406030204" pitchFamily="18" charset="0"/>
                        </a:rPr>
                        <m:t>=0</m:t>
                      </m:r>
                    </m:oMath>
                  </m:oMathPara>
                </a14:m>
                <a:endParaRPr lang="en-US" sz="2400" dirty="0"/>
              </a:p>
            </p:txBody>
          </p:sp>
        </mc:Choice>
        <mc:Fallback xmlns="">
          <p:sp>
            <p:nvSpPr>
              <p:cNvPr id="34" name="TextBox 33">
                <a:extLst>
                  <a:ext uri="{FF2B5EF4-FFF2-40B4-BE49-F238E27FC236}">
                    <a16:creationId xmlns:a16="http://schemas.microsoft.com/office/drawing/2014/main" id="{99F2A023-71AC-CD49-AFEE-F89E79A9B90B}"/>
                  </a:ext>
                </a:extLst>
              </p:cNvPr>
              <p:cNvSpPr txBox="1">
                <a:spLocks noRot="1" noChangeAspect="1" noMove="1" noResize="1" noEditPoints="1" noAdjustHandles="1" noChangeArrowheads="1" noChangeShapeType="1" noTextEdit="1"/>
              </p:cNvSpPr>
              <p:nvPr/>
            </p:nvSpPr>
            <p:spPr>
              <a:xfrm>
                <a:off x="5144444" y="3441528"/>
                <a:ext cx="2452914" cy="825932"/>
              </a:xfrm>
              <a:prstGeom prst="rect">
                <a:avLst/>
              </a:prstGeom>
              <a:blipFill>
                <a:blip r:embed="rId4"/>
                <a:stretch>
                  <a:fillRect b="-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4E7E852F-4359-F04B-903C-EA7066385FBA}"/>
                  </a:ext>
                </a:extLst>
              </p:cNvPr>
              <p:cNvSpPr txBox="1"/>
              <p:nvPr/>
            </p:nvSpPr>
            <p:spPr>
              <a:xfrm>
                <a:off x="3142344" y="4465042"/>
                <a:ext cx="3207657"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ea typeface="Cambria Math" panose="02040503050406030204" pitchFamily="18" charset="0"/>
                        </a:rPr>
                        <m:t>𝑛</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𝑟</m:t>
                      </m:r>
                      <m:func>
                        <m:funcPr>
                          <m:ctrlPr>
                            <a:rPr lang="en-US" sz="2400" b="0" i="1" smtClean="0">
                              <a:latin typeface="Cambria Math" panose="02040503050406030204" pitchFamily="18" charset="0"/>
                              <a:ea typeface="Cambria Math" panose="02040503050406030204" pitchFamily="18" charset="0"/>
                            </a:rPr>
                          </m:ctrlPr>
                        </m:funcPr>
                        <m:fName>
                          <m:r>
                            <m:rPr>
                              <m:sty m:val="p"/>
                            </m:rPr>
                            <a:rPr lang="en-US" sz="2400" b="0" i="0" smtClean="0">
                              <a:latin typeface="Cambria Math" panose="02040503050406030204" pitchFamily="18" charset="0"/>
                              <a:ea typeface="Cambria Math" panose="02040503050406030204" pitchFamily="18" charset="0"/>
                            </a:rPr>
                            <m:t>sin</m:t>
                          </m:r>
                        </m:fName>
                        <m:e>
                          <m:r>
                            <a:rPr lang="en-US" sz="2400" b="0" i="1" smtClean="0">
                              <a:latin typeface="Cambria Math" panose="02040503050406030204" pitchFamily="18" charset="0"/>
                              <a:ea typeface="Cambria Math" panose="02040503050406030204" pitchFamily="18" charset="0"/>
                            </a:rPr>
                            <m:t>𝜙</m:t>
                          </m:r>
                        </m:e>
                      </m:func>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𝑐𝑜𝑛𝑠𝑡𝑎𝑛𝑡</m:t>
                      </m:r>
                    </m:oMath>
                  </m:oMathPara>
                </a14:m>
                <a:endParaRPr lang="en-US" sz="2400" dirty="0"/>
              </a:p>
            </p:txBody>
          </p:sp>
        </mc:Choice>
        <mc:Fallback xmlns="">
          <p:sp>
            <p:nvSpPr>
              <p:cNvPr id="35" name="TextBox 34">
                <a:extLst>
                  <a:ext uri="{FF2B5EF4-FFF2-40B4-BE49-F238E27FC236}">
                    <a16:creationId xmlns:a16="http://schemas.microsoft.com/office/drawing/2014/main" id="{4E7E852F-4359-F04B-903C-EA7066385FBA}"/>
                  </a:ext>
                </a:extLst>
              </p:cNvPr>
              <p:cNvSpPr txBox="1">
                <a:spLocks noRot="1" noChangeAspect="1" noMove="1" noResize="1" noEditPoints="1" noAdjustHandles="1" noChangeArrowheads="1" noChangeShapeType="1" noTextEdit="1"/>
              </p:cNvSpPr>
              <p:nvPr/>
            </p:nvSpPr>
            <p:spPr>
              <a:xfrm>
                <a:off x="3142344" y="4465042"/>
                <a:ext cx="3207657" cy="461665"/>
              </a:xfrm>
              <a:prstGeom prst="rect">
                <a:avLst/>
              </a:prstGeom>
              <a:blipFill>
                <a:blip r:embed="rId5"/>
                <a:stretch>
                  <a:fillRect b="-21622"/>
                </a:stretch>
              </a:blipFill>
            </p:spPr>
            <p:txBody>
              <a:bodyPr/>
              <a:lstStyle/>
              <a:p>
                <a:r>
                  <a:rPr lang="en-US">
                    <a:noFill/>
                  </a:rPr>
                  <a:t> </a:t>
                </a:r>
              </a:p>
            </p:txBody>
          </p:sp>
        </mc:Fallback>
      </mc:AlternateContent>
      <p:sp>
        <p:nvSpPr>
          <p:cNvPr id="36" name="Content Placeholder 2">
            <a:extLst>
              <a:ext uri="{FF2B5EF4-FFF2-40B4-BE49-F238E27FC236}">
                <a16:creationId xmlns:a16="http://schemas.microsoft.com/office/drawing/2014/main" id="{C7253BC0-67FD-8748-B2BE-1B7C83DC1C45}"/>
              </a:ext>
            </a:extLst>
          </p:cNvPr>
          <p:cNvSpPr txBox="1">
            <a:spLocks/>
          </p:cNvSpPr>
          <p:nvPr/>
        </p:nvSpPr>
        <p:spPr>
          <a:xfrm>
            <a:off x="290286" y="4415178"/>
            <a:ext cx="2721138" cy="44608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b="1" i="1" dirty="0">
                <a:solidFill>
                  <a:schemeClr val="accent1"/>
                </a:solidFill>
              </a:rPr>
              <a:t>Which implies:</a:t>
            </a:r>
            <a:endParaRPr lang="en-US" sz="2800" b="1" i="1" dirty="0"/>
          </a:p>
        </p:txBody>
      </p:sp>
      <p:sp>
        <p:nvSpPr>
          <p:cNvPr id="37" name="Content Placeholder 2">
            <a:extLst>
              <a:ext uri="{FF2B5EF4-FFF2-40B4-BE49-F238E27FC236}">
                <a16:creationId xmlns:a16="http://schemas.microsoft.com/office/drawing/2014/main" id="{C4C20C58-CF9A-584B-B61E-E8542B4EF781}"/>
              </a:ext>
            </a:extLst>
          </p:cNvPr>
          <p:cNvSpPr txBox="1">
            <a:spLocks/>
          </p:cNvSpPr>
          <p:nvPr/>
        </p:nvSpPr>
        <p:spPr>
          <a:xfrm>
            <a:off x="220474" y="5666669"/>
            <a:ext cx="2380342" cy="44608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b="1" i="1" dirty="0">
                <a:solidFill>
                  <a:schemeClr val="accent1"/>
                </a:solidFill>
              </a:rPr>
              <a:t>Total Bending:</a:t>
            </a:r>
            <a:endParaRPr lang="en-US" sz="2800" b="1" i="1" dirty="0"/>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6BFFA66E-44B6-C246-BAC5-A469C9930B62}"/>
                  </a:ext>
                </a:extLst>
              </p:cNvPr>
              <p:cNvSpPr txBox="1"/>
              <p:nvPr/>
            </p:nvSpPr>
            <p:spPr>
              <a:xfrm>
                <a:off x="1480457" y="5617503"/>
                <a:ext cx="6749144" cy="9730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ea typeface="Cambria Math" panose="02040503050406030204" pitchFamily="18" charset="0"/>
                        </a:rPr>
                        <m:t>𝛼</m:t>
                      </m:r>
                      <m:r>
                        <a:rPr lang="en-US" sz="2400" b="0" i="1" smtClean="0">
                          <a:latin typeface="Cambria Math" panose="02040503050406030204" pitchFamily="18" charset="0"/>
                          <a:ea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𝑝</m:t>
                      </m:r>
                      <m:nary>
                        <m:naryPr>
                          <m:ctrlPr>
                            <a:rPr lang="en-US" sz="2400" b="0" i="1" smtClean="0">
                              <a:latin typeface="Cambria Math" panose="02040503050406030204" pitchFamily="18" charset="0"/>
                              <a:ea typeface="Cambria Math" panose="02040503050406030204" pitchFamily="18" charset="0"/>
                            </a:rPr>
                          </m:ctrlPr>
                        </m:naryPr>
                        <m:sub>
                          <m:r>
                            <m:rPr>
                              <m:brk m:alnAt="23"/>
                            </m:rPr>
                            <a:rPr lang="en-US" sz="2400" b="0" i="1" smtClean="0">
                              <a:latin typeface="Cambria Math" panose="02040503050406030204" pitchFamily="18" charset="0"/>
                              <a:ea typeface="Cambria Math" panose="02040503050406030204" pitchFamily="18" charset="0"/>
                            </a:rPr>
                            <m:t>𝑝</m:t>
                          </m:r>
                        </m:sub>
                        <m:sup>
                          <m:r>
                            <a:rPr lang="en-US" sz="2400" b="0" i="1" smtClean="0">
                              <a:latin typeface="Cambria Math" panose="02040503050406030204" pitchFamily="18" charset="0"/>
                              <a:ea typeface="Cambria Math" panose="02040503050406030204" pitchFamily="18" charset="0"/>
                            </a:rPr>
                            <m:t>∞</m:t>
                          </m:r>
                        </m:sup>
                        <m:e>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m:t>
                              </m:r>
                              <m:func>
                                <m:funcPr>
                                  <m:ctrlPr>
                                    <a:rPr lang="en-US" sz="2400" b="0" i="1" smtClean="0">
                                      <a:latin typeface="Cambria Math" panose="02040503050406030204" pitchFamily="18" charset="0"/>
                                      <a:ea typeface="Cambria Math" panose="02040503050406030204" pitchFamily="18" charset="0"/>
                                    </a:rPr>
                                  </m:ctrlPr>
                                </m:funcPr>
                                <m:fName>
                                  <m:r>
                                    <m:rPr>
                                      <m:sty m:val="p"/>
                                    </m:rPr>
                                    <a:rPr lang="en-US" sz="2400" b="0" i="0" smtClean="0">
                                      <a:latin typeface="Cambria Math" panose="02040503050406030204" pitchFamily="18" charset="0"/>
                                      <a:ea typeface="Cambria Math" panose="02040503050406030204" pitchFamily="18" charset="0"/>
                                    </a:rPr>
                                    <m:t>ln</m:t>
                                  </m:r>
                                </m:fName>
                                <m:e>
                                  <m:r>
                                    <a:rPr lang="en-US" sz="2400" b="0" i="1" smtClean="0">
                                      <a:latin typeface="Cambria Math" panose="02040503050406030204" pitchFamily="18" charset="0"/>
                                      <a:ea typeface="Cambria Math" panose="02040503050406030204" pitchFamily="18" charset="0"/>
                                    </a:rPr>
                                    <m:t>𝑛</m:t>
                                  </m:r>
                                </m:e>
                              </m:func>
                            </m:num>
                            <m:den>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𝑥</m:t>
                              </m:r>
                            </m:den>
                          </m:f>
                        </m:e>
                      </m:nary>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𝑝</m:t>
                          </m:r>
                        </m:num>
                        <m:den>
                          <m:rad>
                            <m:radPr>
                              <m:degHide m:val="on"/>
                              <m:ctrlPr>
                                <a:rPr lang="en-US" sz="2400" b="0" i="1" smtClean="0">
                                  <a:latin typeface="Cambria Math" panose="02040503050406030204" pitchFamily="18" charset="0"/>
                                  <a:ea typeface="Cambria Math" panose="02040503050406030204" pitchFamily="18" charset="0"/>
                                </a:rPr>
                              </m:ctrlPr>
                            </m:radPr>
                            <m:deg/>
                            <m:e>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𝑥</m:t>
                                  </m:r>
                                </m:e>
                                <m:sup>
                                  <m:r>
                                    <a:rPr lang="en-US" sz="2400" b="0" i="1" smtClean="0">
                                      <a:latin typeface="Cambria Math" panose="02040503050406030204" pitchFamily="18" charset="0"/>
                                      <a:ea typeface="Cambria Math" panose="02040503050406030204" pitchFamily="18" charset="0"/>
                                    </a:rPr>
                                    <m:t>2</m:t>
                                  </m:r>
                                </m:sup>
                              </m:sSup>
                              <m:r>
                                <a:rPr lang="en-US" sz="2400" b="0" i="1" smtClean="0">
                                  <a:latin typeface="Cambria Math" panose="02040503050406030204" pitchFamily="18" charset="0"/>
                                  <a:ea typeface="Cambria Math" panose="02040503050406030204" pitchFamily="18" charset="0"/>
                                </a:rPr>
                                <m:t>−</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𝑝</m:t>
                                  </m:r>
                                </m:e>
                                <m:sup>
                                  <m:r>
                                    <a:rPr lang="en-US" sz="2400" b="0" i="1" smtClean="0">
                                      <a:latin typeface="Cambria Math" panose="02040503050406030204" pitchFamily="18" charset="0"/>
                                      <a:ea typeface="Cambria Math" panose="02040503050406030204" pitchFamily="18" charset="0"/>
                                    </a:rPr>
                                    <m:t>2</m:t>
                                  </m:r>
                                </m:sup>
                              </m:sSup>
                            </m:e>
                          </m:rad>
                        </m:den>
                      </m:f>
                      <m:r>
                        <a:rPr lang="en-US" sz="2400" b="0" i="1" smtClean="0">
                          <a:latin typeface="Cambria Math" panose="02040503050406030204" pitchFamily="18" charset="0"/>
                          <a:ea typeface="Cambria Math" panose="02040503050406030204" pitchFamily="18" charset="0"/>
                        </a:rPr>
                        <m:t>𝑑𝑥</m:t>
                      </m:r>
                    </m:oMath>
                  </m:oMathPara>
                </a14:m>
                <a:endParaRPr lang="en-US" sz="2400"/>
              </a:p>
            </p:txBody>
          </p:sp>
        </mc:Choice>
        <mc:Fallback xmlns="">
          <p:sp>
            <p:nvSpPr>
              <p:cNvPr id="38" name="TextBox 37">
                <a:extLst>
                  <a:ext uri="{FF2B5EF4-FFF2-40B4-BE49-F238E27FC236}">
                    <a16:creationId xmlns:a16="http://schemas.microsoft.com/office/drawing/2014/main" id="{6BFFA66E-44B6-C246-BAC5-A469C9930B62}"/>
                  </a:ext>
                </a:extLst>
              </p:cNvPr>
              <p:cNvSpPr txBox="1">
                <a:spLocks noRot="1" noChangeAspect="1" noMove="1" noResize="1" noEditPoints="1" noAdjustHandles="1" noChangeArrowheads="1" noChangeShapeType="1" noTextEdit="1"/>
              </p:cNvSpPr>
              <p:nvPr/>
            </p:nvSpPr>
            <p:spPr>
              <a:xfrm>
                <a:off x="1480457" y="5617503"/>
                <a:ext cx="6749144" cy="973087"/>
              </a:xfrm>
              <a:prstGeom prst="rect">
                <a:avLst/>
              </a:prstGeom>
              <a:blipFill>
                <a:blip r:embed="rId6"/>
                <a:stretch>
                  <a:fillRect t="-153846" b="-2128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D5839F7E-0B85-DD4B-A332-2B76B23027E5}"/>
                  </a:ext>
                </a:extLst>
              </p:cNvPr>
              <p:cNvSpPr txBox="1"/>
              <p:nvPr/>
            </p:nvSpPr>
            <p:spPr>
              <a:xfrm>
                <a:off x="2598639" y="5024530"/>
                <a:ext cx="2452914"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ea typeface="Cambria Math" panose="02040503050406030204" pitchFamily="18" charset="0"/>
                        </a:rPr>
                        <m:t>𝑥</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𝑛𝑟</m:t>
                      </m:r>
                    </m:oMath>
                  </m:oMathPara>
                </a14:m>
                <a:endParaRPr lang="en-US" sz="2400" dirty="0"/>
              </a:p>
            </p:txBody>
          </p:sp>
        </mc:Choice>
        <mc:Fallback xmlns="">
          <p:sp>
            <p:nvSpPr>
              <p:cNvPr id="39" name="TextBox 38">
                <a:extLst>
                  <a:ext uri="{FF2B5EF4-FFF2-40B4-BE49-F238E27FC236}">
                    <a16:creationId xmlns:a16="http://schemas.microsoft.com/office/drawing/2014/main" id="{D5839F7E-0B85-DD4B-A332-2B76B23027E5}"/>
                  </a:ext>
                </a:extLst>
              </p:cNvPr>
              <p:cNvSpPr txBox="1">
                <a:spLocks noRot="1" noChangeAspect="1" noMove="1" noResize="1" noEditPoints="1" noAdjustHandles="1" noChangeArrowheads="1" noChangeShapeType="1" noTextEdit="1"/>
              </p:cNvSpPr>
              <p:nvPr/>
            </p:nvSpPr>
            <p:spPr>
              <a:xfrm>
                <a:off x="2598639" y="5024530"/>
                <a:ext cx="2452914" cy="461665"/>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715227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p:cNvSpPr>
            <a:spLocks noGrp="1" noChangeArrowheads="1"/>
          </p:cNvSpPr>
          <p:nvPr>
            <p:ph type="title"/>
          </p:nvPr>
        </p:nvSpPr>
        <p:spPr>
          <a:xfrm>
            <a:off x="1009650" y="152400"/>
            <a:ext cx="7372350" cy="685800"/>
          </a:xfrm>
        </p:spPr>
        <p:txBody>
          <a:bodyPr>
            <a:normAutofit fontScale="90000"/>
          </a:bodyPr>
          <a:lstStyle/>
          <a:p>
            <a:r>
              <a:rPr lang="en-US" b="1">
                <a:solidFill>
                  <a:schemeClr val="bg1"/>
                </a:solidFill>
              </a:rPr>
              <a:t>Bending Angle 1D Assimilation </a:t>
            </a:r>
          </a:p>
        </p:txBody>
      </p:sp>
      <p:sp>
        <p:nvSpPr>
          <p:cNvPr id="3077" name="Rectangle 5"/>
          <p:cNvSpPr>
            <a:spLocks noGrp="1" noChangeArrowheads="1"/>
          </p:cNvSpPr>
          <p:nvPr>
            <p:ph type="body" sz="half" idx="1"/>
          </p:nvPr>
        </p:nvSpPr>
        <p:spPr>
          <a:xfrm>
            <a:off x="380999" y="1447800"/>
            <a:ext cx="8588829" cy="3661230"/>
          </a:xfrm>
        </p:spPr>
        <p:txBody>
          <a:bodyPr>
            <a:noAutofit/>
          </a:bodyPr>
          <a:lstStyle/>
          <a:p>
            <a:r>
              <a:rPr lang="en-US" sz="2800" b="1">
                <a:solidFill>
                  <a:schemeClr val="accent1"/>
                </a:solidFill>
              </a:rPr>
              <a:t>Model refractivity is first computed on the model grid at perigee points.</a:t>
            </a:r>
          </a:p>
          <a:p>
            <a:r>
              <a:rPr lang="en-US" sz="2800" b="1">
                <a:solidFill>
                  <a:schemeClr val="accent1"/>
                </a:solidFill>
              </a:rPr>
              <a:t>Bending angles are computed by numerically evaluating the integral at the perigee points:</a:t>
            </a:r>
          </a:p>
          <a:p>
            <a:endParaRPr lang="en-US" sz="800" b="1">
              <a:solidFill>
                <a:schemeClr val="accent1"/>
              </a:solidFill>
            </a:endParaRPr>
          </a:p>
          <a:p>
            <a:endParaRPr lang="en-US" sz="2800"/>
          </a:p>
        </p:txBody>
      </p:sp>
      <p:sp>
        <p:nvSpPr>
          <p:cNvPr id="2" name="Slide Number Placeholder 1">
            <a:extLst>
              <a:ext uri="{FF2B5EF4-FFF2-40B4-BE49-F238E27FC236}">
                <a16:creationId xmlns:a16="http://schemas.microsoft.com/office/drawing/2014/main" id="{241BCE51-6538-1A49-9E48-18DCDF593755}"/>
              </a:ext>
            </a:extLst>
          </p:cNvPr>
          <p:cNvSpPr>
            <a:spLocks noGrp="1"/>
          </p:cNvSpPr>
          <p:nvPr>
            <p:ph type="sldNum" sz="quarter" idx="12"/>
          </p:nvPr>
        </p:nvSpPr>
        <p:spPr/>
        <p:txBody>
          <a:bodyPr/>
          <a:lstStyle/>
          <a:p>
            <a:fld id="{7311AB9C-0B0B-FB45-BC3B-D0D35D811ADA}" type="slidenum">
              <a:rPr lang="en-US" smtClean="0"/>
              <a:pPr/>
              <a:t>63</a:t>
            </a:fld>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EAD1D2B-A1E0-5640-ACAB-C41DE8F8EB5E}"/>
                  </a:ext>
                </a:extLst>
              </p:cNvPr>
              <p:cNvSpPr txBox="1"/>
              <p:nvPr/>
            </p:nvSpPr>
            <p:spPr>
              <a:xfrm>
                <a:off x="696684" y="3822545"/>
                <a:ext cx="6749144" cy="9730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ea typeface="Cambria Math" panose="02040503050406030204" pitchFamily="18" charset="0"/>
                        </a:rPr>
                        <m:t>𝛼</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𝑝</m:t>
                      </m:r>
                      <m:r>
                        <a:rPr lang="en-US" sz="2400" b="0" i="1" smtClean="0">
                          <a:latin typeface="Cambria Math" panose="02040503050406030204" pitchFamily="18" charset="0"/>
                          <a:ea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𝑝</m:t>
                      </m:r>
                      <m:nary>
                        <m:naryPr>
                          <m:ctrlPr>
                            <a:rPr lang="en-US" sz="2400" b="0" i="1" smtClean="0">
                              <a:latin typeface="Cambria Math" panose="02040503050406030204" pitchFamily="18" charset="0"/>
                              <a:ea typeface="Cambria Math" panose="02040503050406030204" pitchFamily="18" charset="0"/>
                            </a:rPr>
                          </m:ctrlPr>
                        </m:naryPr>
                        <m:sub>
                          <m:r>
                            <m:rPr>
                              <m:brk m:alnAt="23"/>
                            </m:rPr>
                            <a:rPr lang="en-US" sz="2400" b="0" i="1" smtClean="0">
                              <a:latin typeface="Cambria Math" panose="02040503050406030204" pitchFamily="18" charset="0"/>
                              <a:ea typeface="Cambria Math" panose="02040503050406030204" pitchFamily="18" charset="0"/>
                            </a:rPr>
                            <m:t>𝑝</m:t>
                          </m:r>
                        </m:sub>
                        <m:sup>
                          <m:r>
                            <a:rPr lang="en-US" sz="2400" b="0" i="1" smtClean="0">
                              <a:latin typeface="Cambria Math" panose="02040503050406030204" pitchFamily="18" charset="0"/>
                              <a:ea typeface="Cambria Math" panose="02040503050406030204" pitchFamily="18" charset="0"/>
                            </a:rPr>
                            <m:t>∞</m:t>
                          </m:r>
                        </m:sup>
                        <m:e>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m:t>
                              </m:r>
                              <m:func>
                                <m:funcPr>
                                  <m:ctrlPr>
                                    <a:rPr lang="en-US" sz="2400" b="0" i="1" smtClean="0">
                                      <a:latin typeface="Cambria Math" panose="02040503050406030204" pitchFamily="18" charset="0"/>
                                      <a:ea typeface="Cambria Math" panose="02040503050406030204" pitchFamily="18" charset="0"/>
                                    </a:rPr>
                                  </m:ctrlPr>
                                </m:funcPr>
                                <m:fName>
                                  <m:r>
                                    <m:rPr>
                                      <m:sty m:val="p"/>
                                    </m:rPr>
                                    <a:rPr lang="en-US" sz="2400" b="0" i="0" smtClean="0">
                                      <a:latin typeface="Cambria Math" panose="02040503050406030204" pitchFamily="18" charset="0"/>
                                      <a:ea typeface="Cambria Math" panose="02040503050406030204" pitchFamily="18" charset="0"/>
                                    </a:rPr>
                                    <m:t>ln</m:t>
                                  </m:r>
                                </m:fName>
                                <m:e>
                                  <m:r>
                                    <a:rPr lang="en-US" sz="2400" b="0" i="1" smtClean="0">
                                      <a:latin typeface="Cambria Math" panose="02040503050406030204" pitchFamily="18" charset="0"/>
                                      <a:ea typeface="Cambria Math" panose="02040503050406030204" pitchFamily="18" charset="0"/>
                                    </a:rPr>
                                    <m:t>𝑛</m:t>
                                  </m:r>
                                </m:e>
                              </m:func>
                            </m:num>
                            <m:den>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𝑥</m:t>
                              </m:r>
                            </m:den>
                          </m:f>
                        </m:e>
                      </m:nary>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𝑝</m:t>
                          </m:r>
                        </m:num>
                        <m:den>
                          <m:rad>
                            <m:radPr>
                              <m:degHide m:val="on"/>
                              <m:ctrlPr>
                                <a:rPr lang="en-US" sz="2400" b="0" i="1" smtClean="0">
                                  <a:latin typeface="Cambria Math" panose="02040503050406030204" pitchFamily="18" charset="0"/>
                                  <a:ea typeface="Cambria Math" panose="02040503050406030204" pitchFamily="18" charset="0"/>
                                </a:rPr>
                              </m:ctrlPr>
                            </m:radPr>
                            <m:deg/>
                            <m:e>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𝑥</m:t>
                                  </m:r>
                                </m:e>
                                <m:sup>
                                  <m:r>
                                    <a:rPr lang="en-US" sz="2400" b="0" i="1" smtClean="0">
                                      <a:latin typeface="Cambria Math" panose="02040503050406030204" pitchFamily="18" charset="0"/>
                                      <a:ea typeface="Cambria Math" panose="02040503050406030204" pitchFamily="18" charset="0"/>
                                    </a:rPr>
                                    <m:t>2</m:t>
                                  </m:r>
                                </m:sup>
                              </m:sSup>
                              <m:r>
                                <a:rPr lang="en-US" sz="2400" b="0" i="1" smtClean="0">
                                  <a:latin typeface="Cambria Math" panose="02040503050406030204" pitchFamily="18" charset="0"/>
                                  <a:ea typeface="Cambria Math" panose="02040503050406030204" pitchFamily="18" charset="0"/>
                                </a:rPr>
                                <m:t>−</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𝑝</m:t>
                                  </m:r>
                                </m:e>
                                <m:sup>
                                  <m:r>
                                    <a:rPr lang="en-US" sz="2400" b="0" i="1" smtClean="0">
                                      <a:latin typeface="Cambria Math" panose="02040503050406030204" pitchFamily="18" charset="0"/>
                                      <a:ea typeface="Cambria Math" panose="02040503050406030204" pitchFamily="18" charset="0"/>
                                    </a:rPr>
                                    <m:t>2</m:t>
                                  </m:r>
                                </m:sup>
                              </m:sSup>
                            </m:e>
                          </m:rad>
                        </m:den>
                      </m:f>
                      <m:r>
                        <a:rPr lang="en-US" sz="2400" b="0" i="1" smtClean="0">
                          <a:latin typeface="Cambria Math" panose="02040503050406030204" pitchFamily="18" charset="0"/>
                          <a:ea typeface="Cambria Math" panose="02040503050406030204" pitchFamily="18" charset="0"/>
                        </a:rPr>
                        <m:t>𝑑𝑥</m:t>
                      </m:r>
                    </m:oMath>
                  </m:oMathPara>
                </a14:m>
                <a:endParaRPr lang="en-US" sz="2400"/>
              </a:p>
            </p:txBody>
          </p:sp>
        </mc:Choice>
        <mc:Fallback xmlns="">
          <p:sp>
            <p:nvSpPr>
              <p:cNvPr id="5" name="TextBox 4">
                <a:extLst>
                  <a:ext uri="{FF2B5EF4-FFF2-40B4-BE49-F238E27FC236}">
                    <a16:creationId xmlns:a16="http://schemas.microsoft.com/office/drawing/2014/main" id="{0EAD1D2B-A1E0-5640-ACAB-C41DE8F8EB5E}"/>
                  </a:ext>
                </a:extLst>
              </p:cNvPr>
              <p:cNvSpPr txBox="1">
                <a:spLocks noRot="1" noChangeAspect="1" noMove="1" noResize="1" noEditPoints="1" noAdjustHandles="1" noChangeArrowheads="1" noChangeShapeType="1" noTextEdit="1"/>
              </p:cNvSpPr>
              <p:nvPr/>
            </p:nvSpPr>
            <p:spPr>
              <a:xfrm>
                <a:off x="696684" y="3822545"/>
                <a:ext cx="6749144" cy="973087"/>
              </a:xfrm>
              <a:prstGeom prst="rect">
                <a:avLst/>
              </a:prstGeom>
              <a:blipFill>
                <a:blip r:embed="rId3"/>
                <a:stretch>
                  <a:fillRect t="-153846" b="-212821"/>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EFC72D37-3BB7-5B46-B62D-44E077DE0CC6}"/>
              </a:ext>
            </a:extLst>
          </p:cNvPr>
          <p:cNvSpPr txBox="1"/>
          <p:nvPr/>
        </p:nvSpPr>
        <p:spPr>
          <a:xfrm>
            <a:off x="244325" y="5291118"/>
            <a:ext cx="8401659" cy="1200329"/>
          </a:xfrm>
          <a:prstGeom prst="rect">
            <a:avLst/>
          </a:prstGeom>
          <a:noFill/>
        </p:spPr>
        <p:txBody>
          <a:bodyPr wrap="none" rtlCol="0">
            <a:spAutoFit/>
          </a:bodyPr>
          <a:lstStyle/>
          <a:p>
            <a:r>
              <a:rPr lang="en-US" sz="2400" dirty="0"/>
              <a:t>This observation operator is local, i.e. use one model profile </a:t>
            </a:r>
          </a:p>
          <a:p>
            <a:r>
              <a:rPr lang="en-US" sz="2400" dirty="0"/>
              <a:t>at perigee points, GNSSRO bending angle observations </a:t>
            </a:r>
          </a:p>
          <a:p>
            <a:r>
              <a:rPr lang="en-US" sz="2400" dirty="0"/>
              <a:t>are averaged along the rays.</a:t>
            </a:r>
          </a:p>
        </p:txBody>
      </p:sp>
    </p:spTree>
    <p:extLst>
      <p:ext uri="{BB962C8B-B14F-4D97-AF65-F5344CB8AC3E}">
        <p14:creationId xmlns:p14="http://schemas.microsoft.com/office/powerpoint/2010/main" val="15954011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p:cNvSpPr>
            <a:spLocks noGrp="1" noChangeArrowheads="1"/>
          </p:cNvSpPr>
          <p:nvPr>
            <p:ph type="title"/>
          </p:nvPr>
        </p:nvSpPr>
        <p:spPr>
          <a:xfrm>
            <a:off x="864507" y="0"/>
            <a:ext cx="7568293" cy="870402"/>
          </a:xfrm>
        </p:spPr>
        <p:txBody>
          <a:bodyPr>
            <a:normAutofit/>
          </a:bodyPr>
          <a:lstStyle/>
          <a:p>
            <a:r>
              <a:rPr lang="en-US" b="1">
                <a:solidFill>
                  <a:schemeClr val="bg1"/>
                </a:solidFill>
              </a:rPr>
              <a:t>Bending Angle 2D Assimilation </a:t>
            </a:r>
          </a:p>
        </p:txBody>
      </p:sp>
      <p:sp>
        <p:nvSpPr>
          <p:cNvPr id="3077" name="Rectangle 5"/>
          <p:cNvSpPr>
            <a:spLocks noGrp="1" noChangeArrowheads="1"/>
          </p:cNvSpPr>
          <p:nvPr>
            <p:ph type="body" sz="half" idx="1"/>
          </p:nvPr>
        </p:nvSpPr>
        <p:spPr>
          <a:xfrm>
            <a:off x="380999" y="1447800"/>
            <a:ext cx="8763001" cy="5410200"/>
          </a:xfrm>
        </p:spPr>
        <p:txBody>
          <a:bodyPr>
            <a:noAutofit/>
          </a:bodyPr>
          <a:lstStyle/>
          <a:p>
            <a:pPr marL="0" indent="0">
              <a:buNone/>
            </a:pPr>
            <a:endParaRPr lang="en-US" sz="800" b="1">
              <a:solidFill>
                <a:schemeClr val="accent1"/>
              </a:solidFill>
            </a:endParaRPr>
          </a:p>
          <a:p>
            <a:r>
              <a:rPr lang="en-US" sz="2800" b="1">
                <a:solidFill>
                  <a:schemeClr val="accent1"/>
                </a:solidFill>
              </a:rPr>
              <a:t>The ray equation from geometric optics is numerically solved.</a:t>
            </a:r>
          </a:p>
          <a:p>
            <a:endParaRPr lang="en-US" sz="800" b="1">
              <a:solidFill>
                <a:schemeClr val="accent1"/>
              </a:solidFill>
            </a:endParaRPr>
          </a:p>
          <a:p>
            <a:r>
              <a:rPr lang="en-US" sz="2800" b="1">
                <a:solidFill>
                  <a:schemeClr val="accent1"/>
                </a:solidFill>
              </a:rPr>
              <a:t>The ray path from emitter to receiver is determined and the bending angle is evaluated from the initial and final ray directions.</a:t>
            </a:r>
          </a:p>
          <a:p>
            <a:endParaRPr lang="en-US" sz="2800" b="1">
              <a:solidFill>
                <a:schemeClr val="accent1"/>
              </a:solidFill>
            </a:endParaRPr>
          </a:p>
          <a:p>
            <a:pPr marL="0" indent="0">
              <a:buNone/>
            </a:pPr>
            <a:r>
              <a:rPr lang="en-US" sz="2800"/>
              <a:t>The ray equation is a consequence of the Fermat principle</a:t>
            </a:r>
            <a:r>
              <a:rPr lang="en-US" sz="2800" i="1"/>
              <a:t>: </a:t>
            </a:r>
          </a:p>
          <a:p>
            <a:pPr marL="0" indent="0">
              <a:buNone/>
            </a:pPr>
            <a:r>
              <a:rPr lang="en-US" sz="2800" i="1">
                <a:solidFill>
                  <a:schemeClr val="accent1"/>
                </a:solidFill>
              </a:rPr>
              <a:t>The path between two points taken by a ray of light leaves to optical length stationary under a family of nearby points.</a:t>
            </a:r>
          </a:p>
          <a:p>
            <a:endParaRPr lang="en-US" sz="2800" b="1">
              <a:solidFill>
                <a:schemeClr val="accent1"/>
              </a:solidFill>
            </a:endParaRPr>
          </a:p>
        </p:txBody>
      </p:sp>
      <p:sp>
        <p:nvSpPr>
          <p:cNvPr id="2" name="Slide Number Placeholder 1">
            <a:extLst>
              <a:ext uri="{FF2B5EF4-FFF2-40B4-BE49-F238E27FC236}">
                <a16:creationId xmlns:a16="http://schemas.microsoft.com/office/drawing/2014/main" id="{241BCE51-6538-1A49-9E48-18DCDF593755}"/>
              </a:ext>
            </a:extLst>
          </p:cNvPr>
          <p:cNvSpPr>
            <a:spLocks noGrp="1"/>
          </p:cNvSpPr>
          <p:nvPr>
            <p:ph type="sldNum" sz="quarter" idx="12"/>
          </p:nvPr>
        </p:nvSpPr>
        <p:spPr/>
        <p:txBody>
          <a:bodyPr/>
          <a:lstStyle/>
          <a:p>
            <a:fld id="{7311AB9C-0B0B-FB45-BC3B-D0D35D811ADA}" type="slidenum">
              <a:rPr lang="en-US" smtClean="0"/>
              <a:pPr/>
              <a:t>64</a:t>
            </a:fld>
            <a:endParaRPr lang="en-US"/>
          </a:p>
        </p:txBody>
      </p:sp>
    </p:spTree>
    <p:extLst>
      <p:ext uri="{BB962C8B-B14F-4D97-AF65-F5344CB8AC3E}">
        <p14:creationId xmlns:p14="http://schemas.microsoft.com/office/powerpoint/2010/main" val="19543882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B2E472-9382-694B-BD73-56121E905E63}"/>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4D3740-6ED1-F845-93BD-27C684B2C932}" type="slidenum">
              <a:rPr lang="en-US" smtClean="0"/>
              <a:pPr/>
              <a:t>65</a:t>
            </a:fld>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88119FE-43E0-8F42-8662-8E3FA02E67A4}"/>
                  </a:ext>
                </a:extLst>
              </p:cNvPr>
              <p:cNvSpPr txBox="1"/>
              <p:nvPr/>
            </p:nvSpPr>
            <p:spPr>
              <a:xfrm>
                <a:off x="6078364" y="3951882"/>
                <a:ext cx="3156510" cy="842923"/>
              </a:xfrm>
              <a:prstGeom prst="rect">
                <a:avLst/>
              </a:prstGeom>
              <a:noFill/>
              <a:ln w="12700">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f>
                        <m:fPr>
                          <m:ctrlPr>
                            <a:rPr lang="en-US" sz="2400" b="1" i="1" smtClean="0">
                              <a:latin typeface="Cambria Math" panose="02040503050406030204" pitchFamily="18" charset="0"/>
                            </a:rPr>
                          </m:ctrlPr>
                        </m:fPr>
                        <m:num>
                          <m:sSup>
                            <m:sSupPr>
                              <m:ctrlPr>
                                <a:rPr lang="en-US" sz="2400" b="1" i="1" smtClean="0">
                                  <a:latin typeface="Cambria Math" panose="02040503050406030204" pitchFamily="18" charset="0"/>
                                </a:rPr>
                              </m:ctrlPr>
                            </m:sSupPr>
                            <m:e>
                              <m:r>
                                <a:rPr lang="en-US" sz="2400" b="1" i="1">
                                  <a:latin typeface="Cambria Math" panose="02040503050406030204" pitchFamily="18" charset="0"/>
                                </a:rPr>
                                <m:t>𝒅</m:t>
                              </m:r>
                            </m:e>
                            <m:sup>
                              <m:r>
                                <a:rPr lang="en-US" sz="2400" b="1" i="1" smtClean="0">
                                  <a:latin typeface="Cambria Math" panose="02040503050406030204" pitchFamily="18" charset="0"/>
                                </a:rPr>
                                <m:t>𝟐</m:t>
                              </m:r>
                            </m:sup>
                          </m:sSup>
                          <m:acc>
                            <m:accPr>
                              <m:chr m:val="⃗"/>
                              <m:ctrlPr>
                                <a:rPr lang="en-US" sz="2400" b="1" i="1" smtClean="0">
                                  <a:latin typeface="Cambria Math" panose="02040503050406030204" pitchFamily="18" charset="0"/>
                                </a:rPr>
                              </m:ctrlPr>
                            </m:accPr>
                            <m:e>
                              <m:r>
                                <a:rPr lang="en-US" sz="2400" b="1" i="1">
                                  <a:latin typeface="Cambria Math" panose="02040503050406030204" pitchFamily="18" charset="0"/>
                                </a:rPr>
                                <m:t>𝒓</m:t>
                              </m:r>
                            </m:e>
                          </m:acc>
                        </m:num>
                        <m:den>
                          <m:sSup>
                            <m:sSupPr>
                              <m:ctrlPr>
                                <a:rPr lang="en-US" sz="2400" b="1" i="1" smtClean="0">
                                  <a:latin typeface="Cambria Math" panose="02040503050406030204" pitchFamily="18" charset="0"/>
                                </a:rPr>
                              </m:ctrlPr>
                            </m:sSupPr>
                            <m:e>
                              <m:r>
                                <a:rPr lang="en-US" sz="2400" b="1" i="1">
                                  <a:latin typeface="Cambria Math" panose="02040503050406030204" pitchFamily="18" charset="0"/>
                                </a:rPr>
                                <m:t>𝒅</m:t>
                              </m:r>
                              <m:r>
                                <a:rPr lang="en-US" sz="2400" b="1" i="1">
                                  <a:latin typeface="Cambria Math" panose="02040503050406030204" pitchFamily="18" charset="0"/>
                                  <a:ea typeface="Cambria Math" panose="02040503050406030204" pitchFamily="18" charset="0"/>
                                </a:rPr>
                                <m:t>𝝉</m:t>
                              </m:r>
                            </m:e>
                            <m:sup>
                              <m:r>
                                <a:rPr lang="en-US" sz="2400" b="1" i="1" smtClean="0">
                                  <a:latin typeface="Cambria Math" panose="02040503050406030204" pitchFamily="18" charset="0"/>
                                </a:rPr>
                                <m:t>𝟐</m:t>
                              </m:r>
                            </m:sup>
                          </m:sSup>
                        </m:den>
                      </m:f>
                      <m:r>
                        <a:rPr lang="en-US" sz="2400" b="1" i="1" smtClean="0">
                          <a:latin typeface="Cambria Math" panose="02040503050406030204" pitchFamily="18" charset="0"/>
                        </a:rPr>
                        <m:t>=</m:t>
                      </m:r>
                      <m:r>
                        <a:rPr lang="en-US" sz="2400" b="1" i="1" smtClean="0">
                          <a:latin typeface="Cambria Math" panose="02040503050406030204" pitchFamily="18" charset="0"/>
                        </a:rPr>
                        <m:t>𝒏</m:t>
                      </m:r>
                      <m:acc>
                        <m:accPr>
                          <m:chr m:val="⃗"/>
                          <m:ctrlPr>
                            <a:rPr lang="el-GR" sz="2400" b="1" i="1" smtClean="0">
                              <a:latin typeface="Cambria Math" panose="02040503050406030204" pitchFamily="18" charset="0"/>
                            </a:rPr>
                          </m:ctrlPr>
                        </m:accPr>
                        <m:e>
                          <m:r>
                            <a:rPr lang="el-GR" sz="2400" b="1" i="1">
                              <a:latin typeface="Cambria Math" panose="02040503050406030204" pitchFamily="18" charset="0"/>
                              <a:ea typeface="Cambria Math" panose="02040503050406030204" pitchFamily="18" charset="0"/>
                            </a:rPr>
                            <m:t>𝛁</m:t>
                          </m:r>
                        </m:e>
                      </m:acc>
                      <m:r>
                        <a:rPr lang="en-US" sz="2400" b="1" i="1" smtClean="0">
                          <a:latin typeface="Cambria Math" panose="02040503050406030204" pitchFamily="18" charset="0"/>
                          <a:ea typeface="Cambria Math" panose="02040503050406030204" pitchFamily="18" charset="0"/>
                        </a:rPr>
                        <m:t>𝒏</m:t>
                      </m:r>
                    </m:oMath>
                  </m:oMathPara>
                </a14:m>
                <a:endParaRPr lang="en-US" sz="2400" b="1"/>
              </a:p>
            </p:txBody>
          </p:sp>
        </mc:Choice>
        <mc:Fallback xmlns="">
          <p:sp>
            <p:nvSpPr>
              <p:cNvPr id="10" name="TextBox 9">
                <a:extLst>
                  <a:ext uri="{FF2B5EF4-FFF2-40B4-BE49-F238E27FC236}">
                    <a16:creationId xmlns:a16="http://schemas.microsoft.com/office/drawing/2014/main" id="{588119FE-43E0-8F42-8662-8E3FA02E67A4}"/>
                  </a:ext>
                </a:extLst>
              </p:cNvPr>
              <p:cNvSpPr txBox="1">
                <a:spLocks noRot="1" noChangeAspect="1" noMove="1" noResize="1" noEditPoints="1" noAdjustHandles="1" noChangeArrowheads="1" noChangeShapeType="1" noTextEdit="1"/>
              </p:cNvSpPr>
              <p:nvPr/>
            </p:nvSpPr>
            <p:spPr>
              <a:xfrm>
                <a:off x="6078364" y="3951882"/>
                <a:ext cx="3156510" cy="842923"/>
              </a:xfrm>
              <a:prstGeom prst="rect">
                <a:avLst/>
              </a:prstGeom>
              <a:blipFill>
                <a:blip r:embed="rId3"/>
                <a:stretch>
                  <a:fillRect b="-4412"/>
                </a:stretch>
              </a:blipFill>
              <a:ln w="12700">
                <a:noFill/>
              </a:ln>
            </p:spPr>
            <p:txBody>
              <a:bodyPr/>
              <a:lstStyle/>
              <a:p>
                <a:r>
                  <a:rPr lang="en-US">
                    <a:noFill/>
                  </a:rPr>
                  <a:t> </a:t>
                </a:r>
              </a:p>
            </p:txBody>
          </p:sp>
        </mc:Fallback>
      </mc:AlternateContent>
      <p:sp>
        <p:nvSpPr>
          <p:cNvPr id="28" name="Title 27">
            <a:extLst>
              <a:ext uri="{FF2B5EF4-FFF2-40B4-BE49-F238E27FC236}">
                <a16:creationId xmlns:a16="http://schemas.microsoft.com/office/drawing/2014/main" id="{004E9CD5-F3A5-C84E-A0C9-0883D60E0FB1}"/>
              </a:ext>
            </a:extLst>
          </p:cNvPr>
          <p:cNvSpPr>
            <a:spLocks noGrp="1"/>
          </p:cNvSpPr>
          <p:nvPr>
            <p:ph type="title"/>
          </p:nvPr>
        </p:nvSpPr>
        <p:spPr>
          <a:xfrm>
            <a:off x="399428" y="-56178"/>
            <a:ext cx="8229600" cy="1143000"/>
          </a:xfrm>
        </p:spPr>
        <p:txBody>
          <a:bodyPr>
            <a:noAutofit/>
          </a:bodyPr>
          <a:lstStyle/>
          <a:p>
            <a:r>
              <a:rPr lang="en-US" sz="4000" b="1">
                <a:solidFill>
                  <a:schemeClr val="bg1"/>
                </a:solidFill>
              </a:rPr>
              <a:t>Ray-</a:t>
            </a:r>
            <a:r>
              <a:rPr lang="en-US" sz="4000" b="1" err="1">
                <a:solidFill>
                  <a:schemeClr val="bg1"/>
                </a:solidFill>
              </a:rPr>
              <a:t>traycing</a:t>
            </a:r>
            <a:br>
              <a:rPr lang="en-US" sz="4000" b="1">
                <a:solidFill>
                  <a:schemeClr val="bg1"/>
                </a:solidFill>
              </a:rPr>
            </a:br>
            <a:r>
              <a:rPr lang="en-US" sz="4000" b="1">
                <a:solidFill>
                  <a:schemeClr val="bg1"/>
                </a:solidFill>
              </a:rPr>
              <a:t>(2D-operator)</a:t>
            </a:r>
          </a:p>
        </p:txBody>
      </p:sp>
      <p:sp>
        <p:nvSpPr>
          <p:cNvPr id="3" name="TextBox 2">
            <a:extLst>
              <a:ext uri="{FF2B5EF4-FFF2-40B4-BE49-F238E27FC236}">
                <a16:creationId xmlns:a16="http://schemas.microsoft.com/office/drawing/2014/main" id="{AF9CFA02-430D-5E4C-BEAF-58D5D5404F58}"/>
              </a:ext>
            </a:extLst>
          </p:cNvPr>
          <p:cNvSpPr txBox="1"/>
          <p:nvPr/>
        </p:nvSpPr>
        <p:spPr>
          <a:xfrm>
            <a:off x="6400800" y="3429000"/>
            <a:ext cx="2743200" cy="461665"/>
          </a:xfrm>
          <a:prstGeom prst="rect">
            <a:avLst/>
          </a:prstGeom>
          <a:noFill/>
        </p:spPr>
        <p:txBody>
          <a:bodyPr wrap="none" rtlCol="0">
            <a:spAutoFit/>
          </a:bodyPr>
          <a:lstStyle/>
          <a:p>
            <a:r>
              <a:rPr lang="en-US" sz="2400" b="1">
                <a:latin typeface="Arial" panose="020B0604020202020204" pitchFamily="34" charset="0"/>
                <a:cs typeface="Arial" panose="020B0604020202020204" pitchFamily="34" charset="0"/>
              </a:rPr>
              <a:t>2) Ray Equation</a:t>
            </a:r>
          </a:p>
        </p:txBody>
      </p:sp>
      <p:sp>
        <p:nvSpPr>
          <p:cNvPr id="5" name="Rectangle 4">
            <a:extLst>
              <a:ext uri="{FF2B5EF4-FFF2-40B4-BE49-F238E27FC236}">
                <a16:creationId xmlns:a16="http://schemas.microsoft.com/office/drawing/2014/main" id="{234F94EE-A7DD-284F-9D3C-4ABAAE293D3C}"/>
              </a:ext>
            </a:extLst>
          </p:cNvPr>
          <p:cNvSpPr/>
          <p:nvPr/>
        </p:nvSpPr>
        <p:spPr>
          <a:xfrm>
            <a:off x="915566" y="3272366"/>
            <a:ext cx="3657600" cy="2919731"/>
          </a:xfrm>
          <a:prstGeom prst="rect">
            <a:avLst/>
          </a:prstGeom>
          <a:noFill/>
          <a:ln w="19050">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AE147202-6654-874A-909E-3F52545B924C}"/>
              </a:ext>
            </a:extLst>
          </p:cNvPr>
          <p:cNvCxnSpPr>
            <a:cxnSpLocks/>
          </p:cNvCxnSpPr>
          <p:nvPr/>
        </p:nvCxnSpPr>
        <p:spPr>
          <a:xfrm flipV="1">
            <a:off x="940503" y="1599482"/>
            <a:ext cx="1404846" cy="1672885"/>
          </a:xfrm>
          <a:prstGeom prst="line">
            <a:avLst/>
          </a:prstGeom>
          <a:ln w="19050">
            <a:prstDash val="sysDot"/>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E9B7AEE1-30FD-0E48-8F84-296D31D1DC3C}"/>
              </a:ext>
            </a:extLst>
          </p:cNvPr>
          <p:cNvCxnSpPr>
            <a:cxnSpLocks/>
          </p:cNvCxnSpPr>
          <p:nvPr/>
        </p:nvCxnSpPr>
        <p:spPr>
          <a:xfrm flipV="1">
            <a:off x="282070" y="4020745"/>
            <a:ext cx="2825292" cy="930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284DF01D-870F-3242-B032-7FF43EB9A823}"/>
              </a:ext>
            </a:extLst>
          </p:cNvPr>
          <p:cNvCxnSpPr>
            <a:cxnSpLocks/>
          </p:cNvCxnSpPr>
          <p:nvPr/>
        </p:nvCxnSpPr>
        <p:spPr>
          <a:xfrm flipV="1">
            <a:off x="3453019" y="3761246"/>
            <a:ext cx="2019643" cy="209624"/>
          </a:xfrm>
          <a:prstGeom prst="line">
            <a:avLst/>
          </a:prstGeom>
          <a:ln w="25400">
            <a:tailEnd type="triangle"/>
          </a:ln>
        </p:spPr>
        <p:style>
          <a:lnRef idx="2">
            <a:schemeClr val="dk1"/>
          </a:lnRef>
          <a:fillRef idx="0">
            <a:schemeClr val="dk1"/>
          </a:fillRef>
          <a:effectRef idx="1">
            <a:schemeClr val="dk1"/>
          </a:effectRef>
          <a:fontRef idx="minor">
            <a:schemeClr val="tx1"/>
          </a:fontRef>
        </p:style>
      </p:cxnSp>
      <p:sp>
        <p:nvSpPr>
          <p:cNvPr id="27" name="Rectangle 26">
            <a:extLst>
              <a:ext uri="{FF2B5EF4-FFF2-40B4-BE49-F238E27FC236}">
                <a16:creationId xmlns:a16="http://schemas.microsoft.com/office/drawing/2014/main" id="{111B0DDC-9B81-B94B-A28E-68D8E02ACDB0}"/>
              </a:ext>
            </a:extLst>
          </p:cNvPr>
          <p:cNvSpPr/>
          <p:nvPr/>
        </p:nvSpPr>
        <p:spPr>
          <a:xfrm>
            <a:off x="2345349" y="1599482"/>
            <a:ext cx="3657600" cy="2919731"/>
          </a:xfrm>
          <a:prstGeom prst="rect">
            <a:avLst/>
          </a:prstGeom>
          <a:noFill/>
          <a:ln w="19050">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3BA9D3EE-80BC-7440-AD71-BA8B01547721}"/>
              </a:ext>
            </a:extLst>
          </p:cNvPr>
          <p:cNvCxnSpPr>
            <a:cxnSpLocks/>
          </p:cNvCxnSpPr>
          <p:nvPr/>
        </p:nvCxnSpPr>
        <p:spPr>
          <a:xfrm flipV="1">
            <a:off x="943274" y="4495082"/>
            <a:ext cx="1404846" cy="1672885"/>
          </a:xfrm>
          <a:prstGeom prst="line">
            <a:avLst/>
          </a:prstGeom>
          <a:ln w="19050">
            <a:prstDash val="sysDot"/>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453FE9CA-74FE-AD44-997B-CD2926F8EBEE}"/>
              </a:ext>
            </a:extLst>
          </p:cNvPr>
          <p:cNvCxnSpPr>
            <a:cxnSpLocks/>
          </p:cNvCxnSpPr>
          <p:nvPr/>
        </p:nvCxnSpPr>
        <p:spPr>
          <a:xfrm flipV="1">
            <a:off x="4570395" y="4513573"/>
            <a:ext cx="1404846" cy="1672885"/>
          </a:xfrm>
          <a:prstGeom prst="line">
            <a:avLst/>
          </a:prstGeom>
          <a:ln w="19050">
            <a:prstDash val="sysDot"/>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05583569-6001-2B43-BC90-B2CA257D138E}"/>
              </a:ext>
            </a:extLst>
          </p:cNvPr>
          <p:cNvCxnSpPr>
            <a:cxnSpLocks/>
          </p:cNvCxnSpPr>
          <p:nvPr/>
        </p:nvCxnSpPr>
        <p:spPr>
          <a:xfrm flipV="1">
            <a:off x="4570395" y="1628558"/>
            <a:ext cx="1404846" cy="1672885"/>
          </a:xfrm>
          <a:prstGeom prst="line">
            <a:avLst/>
          </a:prstGeom>
          <a:ln w="19050">
            <a:prstDash val="sysDot"/>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1D923E1D-B258-5746-8A29-9352A79A8536}"/>
                  </a:ext>
                </a:extLst>
              </p:cNvPr>
              <p:cNvSpPr txBox="1"/>
              <p:nvPr/>
            </p:nvSpPr>
            <p:spPr>
              <a:xfrm>
                <a:off x="3034021" y="3873959"/>
                <a:ext cx="2008560" cy="506421"/>
              </a:xfrm>
              <a:prstGeom prst="rect">
                <a:avLst/>
              </a:prstGeom>
              <a:noFill/>
              <a:ln w="12700">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400" b="1" i="1" smtClean="0">
                          <a:latin typeface="Cambria Math" panose="02040503050406030204" pitchFamily="18" charset="0"/>
                        </a:rPr>
                        <m:t>𝒏</m:t>
                      </m:r>
                      <m:acc>
                        <m:accPr>
                          <m:chr m:val="⃗"/>
                          <m:ctrlPr>
                            <a:rPr lang="el-GR" sz="2400" b="1" i="1" smtClean="0">
                              <a:latin typeface="Cambria Math" panose="02040503050406030204" pitchFamily="18" charset="0"/>
                            </a:rPr>
                          </m:ctrlPr>
                        </m:accPr>
                        <m:e>
                          <m:r>
                            <a:rPr lang="el-GR" sz="2400" b="1" i="1">
                              <a:latin typeface="Cambria Math" panose="02040503050406030204" pitchFamily="18" charset="0"/>
                              <a:ea typeface="Cambria Math" panose="02040503050406030204" pitchFamily="18" charset="0"/>
                            </a:rPr>
                            <m:t>𝛁</m:t>
                          </m:r>
                        </m:e>
                      </m:acc>
                      <m:r>
                        <a:rPr lang="en-US" sz="2400" b="1" i="1" smtClean="0">
                          <a:latin typeface="Cambria Math" panose="02040503050406030204" pitchFamily="18" charset="0"/>
                          <a:ea typeface="Cambria Math" panose="02040503050406030204" pitchFamily="18" charset="0"/>
                        </a:rPr>
                        <m:t>𝒏</m:t>
                      </m:r>
                    </m:oMath>
                  </m:oMathPara>
                </a14:m>
                <a:endParaRPr lang="en-US" sz="2400" b="1"/>
              </a:p>
            </p:txBody>
          </p:sp>
        </mc:Choice>
        <mc:Fallback xmlns="">
          <p:sp>
            <p:nvSpPr>
              <p:cNvPr id="38" name="TextBox 37">
                <a:extLst>
                  <a:ext uri="{FF2B5EF4-FFF2-40B4-BE49-F238E27FC236}">
                    <a16:creationId xmlns:a16="http://schemas.microsoft.com/office/drawing/2014/main" id="{1D923E1D-B258-5746-8A29-9352A79A8536}"/>
                  </a:ext>
                </a:extLst>
              </p:cNvPr>
              <p:cNvSpPr txBox="1">
                <a:spLocks noRot="1" noChangeAspect="1" noMove="1" noResize="1" noEditPoints="1" noAdjustHandles="1" noChangeArrowheads="1" noChangeShapeType="1" noTextEdit="1"/>
              </p:cNvSpPr>
              <p:nvPr/>
            </p:nvSpPr>
            <p:spPr>
              <a:xfrm>
                <a:off x="3034021" y="3873959"/>
                <a:ext cx="2008560" cy="506421"/>
              </a:xfrm>
              <a:prstGeom prst="rect">
                <a:avLst/>
              </a:prstGeom>
              <a:blipFill>
                <a:blip r:embed="rId4"/>
                <a:stretch>
                  <a:fillRect/>
                </a:stretch>
              </a:blipFill>
              <a:ln w="12700">
                <a:noFill/>
              </a:ln>
            </p:spPr>
            <p:txBody>
              <a:bodyPr/>
              <a:lstStyle/>
              <a:p>
                <a:r>
                  <a:rPr lang="en-US">
                    <a:noFill/>
                  </a:rPr>
                  <a:t> </a:t>
                </a:r>
              </a:p>
            </p:txBody>
          </p:sp>
        </mc:Fallback>
      </mc:AlternateContent>
      <p:sp>
        <p:nvSpPr>
          <p:cNvPr id="40" name="TextBox 39">
            <a:extLst>
              <a:ext uri="{FF2B5EF4-FFF2-40B4-BE49-F238E27FC236}">
                <a16:creationId xmlns:a16="http://schemas.microsoft.com/office/drawing/2014/main" id="{3E00EFD9-D26C-FC4A-A9A0-5A23414BC19E}"/>
              </a:ext>
            </a:extLst>
          </p:cNvPr>
          <p:cNvSpPr txBox="1"/>
          <p:nvPr/>
        </p:nvSpPr>
        <p:spPr>
          <a:xfrm>
            <a:off x="2201314" y="1097693"/>
            <a:ext cx="1213794" cy="523220"/>
          </a:xfrm>
          <a:prstGeom prst="rect">
            <a:avLst/>
          </a:prstGeom>
          <a:noFill/>
        </p:spPr>
        <p:txBody>
          <a:bodyPr wrap="none" rtlCol="0">
            <a:spAutoFit/>
          </a:bodyPr>
          <a:lstStyle/>
          <a:p>
            <a:r>
              <a:rPr lang="en-US" sz="2800" b="1" i="1">
                <a:solidFill>
                  <a:schemeClr val="accent1"/>
                </a:solidFill>
                <a:latin typeface="Arial" panose="020B0604020202020204" pitchFamily="34" charset="0"/>
                <a:cs typeface="Arial" panose="020B0604020202020204" pitchFamily="34" charset="0"/>
              </a:rPr>
              <a:t>n</a:t>
            </a:r>
            <a:r>
              <a:rPr lang="en-US" sz="2800" b="1" i="1" baseline="-25000">
                <a:solidFill>
                  <a:schemeClr val="accent1"/>
                </a:solidFill>
                <a:latin typeface="Arial" panose="020B0604020202020204" pitchFamily="34" charset="0"/>
                <a:cs typeface="Arial" panose="020B0604020202020204" pitchFamily="34" charset="0"/>
              </a:rPr>
              <a:t>ij+1k+1</a:t>
            </a:r>
          </a:p>
        </p:txBody>
      </p:sp>
      <p:sp>
        <p:nvSpPr>
          <p:cNvPr id="44" name="TextBox 43">
            <a:extLst>
              <a:ext uri="{FF2B5EF4-FFF2-40B4-BE49-F238E27FC236}">
                <a16:creationId xmlns:a16="http://schemas.microsoft.com/office/drawing/2014/main" id="{116E2058-D1A2-EE4C-B89F-0845AA039D0B}"/>
              </a:ext>
            </a:extLst>
          </p:cNvPr>
          <p:cNvSpPr txBox="1"/>
          <p:nvPr/>
        </p:nvSpPr>
        <p:spPr>
          <a:xfrm>
            <a:off x="5621310" y="1049362"/>
            <a:ext cx="1486304" cy="523220"/>
          </a:xfrm>
          <a:prstGeom prst="rect">
            <a:avLst/>
          </a:prstGeom>
          <a:noFill/>
        </p:spPr>
        <p:txBody>
          <a:bodyPr wrap="none" rtlCol="0">
            <a:spAutoFit/>
          </a:bodyPr>
          <a:lstStyle/>
          <a:p>
            <a:r>
              <a:rPr lang="en-US" sz="2800" b="1" i="1">
                <a:solidFill>
                  <a:schemeClr val="accent1"/>
                </a:solidFill>
                <a:latin typeface="Arial" panose="020B0604020202020204" pitchFamily="34" charset="0"/>
                <a:cs typeface="Arial" panose="020B0604020202020204" pitchFamily="34" charset="0"/>
              </a:rPr>
              <a:t>n</a:t>
            </a:r>
            <a:r>
              <a:rPr lang="en-US" sz="2800" b="1" i="1" baseline="-25000">
                <a:solidFill>
                  <a:schemeClr val="accent1"/>
                </a:solidFill>
                <a:latin typeface="Arial" panose="020B0604020202020204" pitchFamily="34" charset="0"/>
                <a:cs typeface="Arial" panose="020B0604020202020204" pitchFamily="34" charset="0"/>
              </a:rPr>
              <a:t>i+1j+1k+1</a:t>
            </a:r>
          </a:p>
        </p:txBody>
      </p:sp>
      <p:sp>
        <p:nvSpPr>
          <p:cNvPr id="46" name="TextBox 45">
            <a:extLst>
              <a:ext uri="{FF2B5EF4-FFF2-40B4-BE49-F238E27FC236}">
                <a16:creationId xmlns:a16="http://schemas.microsoft.com/office/drawing/2014/main" id="{2B70362C-E2D7-5947-8349-BDCDB69AC8A2}"/>
              </a:ext>
            </a:extLst>
          </p:cNvPr>
          <p:cNvSpPr txBox="1"/>
          <p:nvPr/>
        </p:nvSpPr>
        <p:spPr>
          <a:xfrm>
            <a:off x="4918824" y="4005876"/>
            <a:ext cx="1213794" cy="523220"/>
          </a:xfrm>
          <a:prstGeom prst="rect">
            <a:avLst/>
          </a:prstGeom>
          <a:noFill/>
        </p:spPr>
        <p:txBody>
          <a:bodyPr wrap="none" rtlCol="0">
            <a:spAutoFit/>
          </a:bodyPr>
          <a:lstStyle/>
          <a:p>
            <a:r>
              <a:rPr lang="en-US" sz="2800" b="1" i="1">
                <a:solidFill>
                  <a:schemeClr val="accent1"/>
                </a:solidFill>
                <a:latin typeface="Arial" panose="020B0604020202020204" pitchFamily="34" charset="0"/>
                <a:cs typeface="Arial" panose="020B0604020202020204" pitchFamily="34" charset="0"/>
              </a:rPr>
              <a:t>n</a:t>
            </a:r>
            <a:r>
              <a:rPr lang="en-US" sz="2800" b="1" i="1" baseline="-25000">
                <a:solidFill>
                  <a:schemeClr val="accent1"/>
                </a:solidFill>
                <a:latin typeface="Arial" panose="020B0604020202020204" pitchFamily="34" charset="0"/>
                <a:cs typeface="Arial" panose="020B0604020202020204" pitchFamily="34" charset="0"/>
              </a:rPr>
              <a:t>i+1jk+1</a:t>
            </a:r>
          </a:p>
        </p:txBody>
      </p:sp>
      <p:sp>
        <p:nvSpPr>
          <p:cNvPr id="58" name="TextBox 57">
            <a:extLst>
              <a:ext uri="{FF2B5EF4-FFF2-40B4-BE49-F238E27FC236}">
                <a16:creationId xmlns:a16="http://schemas.microsoft.com/office/drawing/2014/main" id="{FD927039-5F19-134F-8981-E1728E0CBB9A}"/>
              </a:ext>
            </a:extLst>
          </p:cNvPr>
          <p:cNvSpPr txBox="1"/>
          <p:nvPr/>
        </p:nvSpPr>
        <p:spPr>
          <a:xfrm>
            <a:off x="400130" y="6119084"/>
            <a:ext cx="668773" cy="523220"/>
          </a:xfrm>
          <a:prstGeom prst="rect">
            <a:avLst/>
          </a:prstGeom>
          <a:noFill/>
        </p:spPr>
        <p:txBody>
          <a:bodyPr wrap="none" rtlCol="0">
            <a:spAutoFit/>
          </a:bodyPr>
          <a:lstStyle/>
          <a:p>
            <a:r>
              <a:rPr lang="en-US" sz="2800" b="1" i="1" err="1">
                <a:solidFill>
                  <a:schemeClr val="accent1"/>
                </a:solidFill>
                <a:latin typeface="Arial" panose="020B0604020202020204" pitchFamily="34" charset="0"/>
                <a:cs typeface="Arial" panose="020B0604020202020204" pitchFamily="34" charset="0"/>
              </a:rPr>
              <a:t>n</a:t>
            </a:r>
            <a:r>
              <a:rPr lang="en-US" sz="2800" b="1" i="1" baseline="-25000" err="1">
                <a:solidFill>
                  <a:schemeClr val="accent1"/>
                </a:solidFill>
                <a:latin typeface="Arial" panose="020B0604020202020204" pitchFamily="34" charset="0"/>
                <a:cs typeface="Arial" panose="020B0604020202020204" pitchFamily="34" charset="0"/>
              </a:rPr>
              <a:t>ijk</a:t>
            </a:r>
            <a:endParaRPr lang="en-US" sz="2800" b="1" i="1" baseline="-25000">
              <a:solidFill>
                <a:schemeClr val="accent1"/>
              </a:solidFill>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2237B2C5-1058-BB46-A084-0393D93DE5B0}"/>
              </a:ext>
            </a:extLst>
          </p:cNvPr>
          <p:cNvSpPr txBox="1"/>
          <p:nvPr/>
        </p:nvSpPr>
        <p:spPr>
          <a:xfrm>
            <a:off x="2215680" y="4440574"/>
            <a:ext cx="1213794" cy="523220"/>
          </a:xfrm>
          <a:prstGeom prst="rect">
            <a:avLst/>
          </a:prstGeom>
          <a:noFill/>
        </p:spPr>
        <p:txBody>
          <a:bodyPr wrap="none" rtlCol="0">
            <a:spAutoFit/>
          </a:bodyPr>
          <a:lstStyle/>
          <a:p>
            <a:r>
              <a:rPr lang="en-US" sz="2800" b="1" i="1">
                <a:solidFill>
                  <a:schemeClr val="accent1"/>
                </a:solidFill>
                <a:latin typeface="Arial" panose="020B0604020202020204" pitchFamily="34" charset="0"/>
                <a:cs typeface="Arial" panose="020B0604020202020204" pitchFamily="34" charset="0"/>
              </a:rPr>
              <a:t>n</a:t>
            </a:r>
            <a:r>
              <a:rPr lang="en-US" sz="2800" b="1" i="1" baseline="-25000">
                <a:solidFill>
                  <a:schemeClr val="accent1"/>
                </a:solidFill>
                <a:latin typeface="Arial" panose="020B0604020202020204" pitchFamily="34" charset="0"/>
                <a:cs typeface="Arial" panose="020B0604020202020204" pitchFamily="34" charset="0"/>
              </a:rPr>
              <a:t>i+1j+1k</a:t>
            </a:r>
          </a:p>
        </p:txBody>
      </p:sp>
      <p:sp>
        <p:nvSpPr>
          <p:cNvPr id="60" name="TextBox 59">
            <a:extLst>
              <a:ext uri="{FF2B5EF4-FFF2-40B4-BE49-F238E27FC236}">
                <a16:creationId xmlns:a16="http://schemas.microsoft.com/office/drawing/2014/main" id="{0E1225B7-4D94-6148-93F9-A4FE947A151C}"/>
              </a:ext>
            </a:extLst>
          </p:cNvPr>
          <p:cNvSpPr txBox="1"/>
          <p:nvPr/>
        </p:nvSpPr>
        <p:spPr>
          <a:xfrm>
            <a:off x="4299966" y="6170666"/>
            <a:ext cx="941283" cy="523220"/>
          </a:xfrm>
          <a:prstGeom prst="rect">
            <a:avLst/>
          </a:prstGeom>
          <a:noFill/>
        </p:spPr>
        <p:txBody>
          <a:bodyPr wrap="none" rtlCol="0">
            <a:spAutoFit/>
          </a:bodyPr>
          <a:lstStyle/>
          <a:p>
            <a:r>
              <a:rPr lang="en-US" sz="2800" b="1" i="1">
                <a:solidFill>
                  <a:schemeClr val="accent1"/>
                </a:solidFill>
                <a:latin typeface="Arial" panose="020B0604020202020204" pitchFamily="34" charset="0"/>
                <a:cs typeface="Arial" panose="020B0604020202020204" pitchFamily="34" charset="0"/>
              </a:rPr>
              <a:t>n</a:t>
            </a:r>
            <a:r>
              <a:rPr lang="en-US" sz="2800" b="1" i="1" baseline="-25000">
                <a:solidFill>
                  <a:schemeClr val="accent1"/>
                </a:solidFill>
                <a:latin typeface="Arial" panose="020B0604020202020204" pitchFamily="34" charset="0"/>
                <a:cs typeface="Arial" panose="020B0604020202020204" pitchFamily="34" charset="0"/>
              </a:rPr>
              <a:t>i+1jk</a:t>
            </a:r>
          </a:p>
        </p:txBody>
      </p:sp>
      <p:sp>
        <p:nvSpPr>
          <p:cNvPr id="61" name="TextBox 60">
            <a:extLst>
              <a:ext uri="{FF2B5EF4-FFF2-40B4-BE49-F238E27FC236}">
                <a16:creationId xmlns:a16="http://schemas.microsoft.com/office/drawing/2014/main" id="{623E1F3C-3113-7246-A11F-FA940F4F0697}"/>
              </a:ext>
            </a:extLst>
          </p:cNvPr>
          <p:cNvSpPr txBox="1"/>
          <p:nvPr/>
        </p:nvSpPr>
        <p:spPr>
          <a:xfrm>
            <a:off x="447130" y="2704623"/>
            <a:ext cx="941283" cy="523220"/>
          </a:xfrm>
          <a:prstGeom prst="rect">
            <a:avLst/>
          </a:prstGeom>
          <a:noFill/>
        </p:spPr>
        <p:txBody>
          <a:bodyPr wrap="none" rtlCol="0">
            <a:spAutoFit/>
          </a:bodyPr>
          <a:lstStyle/>
          <a:p>
            <a:r>
              <a:rPr lang="en-US" sz="2800" b="1" i="1">
                <a:solidFill>
                  <a:schemeClr val="accent1"/>
                </a:solidFill>
                <a:latin typeface="Arial" panose="020B0604020202020204" pitchFamily="34" charset="0"/>
                <a:cs typeface="Arial" panose="020B0604020202020204" pitchFamily="34" charset="0"/>
              </a:rPr>
              <a:t>n</a:t>
            </a:r>
            <a:r>
              <a:rPr lang="en-US" sz="2800" b="1" i="1" baseline="-25000">
                <a:solidFill>
                  <a:schemeClr val="accent1"/>
                </a:solidFill>
                <a:latin typeface="Arial" panose="020B0604020202020204" pitchFamily="34" charset="0"/>
                <a:cs typeface="Arial" panose="020B0604020202020204" pitchFamily="34" charset="0"/>
              </a:rPr>
              <a:t>ij+1k</a:t>
            </a:r>
          </a:p>
        </p:txBody>
      </p:sp>
      <p:sp>
        <p:nvSpPr>
          <p:cNvPr id="64" name="TextBox 63">
            <a:extLst>
              <a:ext uri="{FF2B5EF4-FFF2-40B4-BE49-F238E27FC236}">
                <a16:creationId xmlns:a16="http://schemas.microsoft.com/office/drawing/2014/main" id="{0F679895-BF22-CC4D-923F-47B8955F108E}"/>
              </a:ext>
            </a:extLst>
          </p:cNvPr>
          <p:cNvSpPr txBox="1"/>
          <p:nvPr/>
        </p:nvSpPr>
        <p:spPr>
          <a:xfrm>
            <a:off x="3996032" y="2641077"/>
            <a:ext cx="1213794" cy="523220"/>
          </a:xfrm>
          <a:prstGeom prst="rect">
            <a:avLst/>
          </a:prstGeom>
          <a:noFill/>
        </p:spPr>
        <p:txBody>
          <a:bodyPr wrap="none" rtlCol="0">
            <a:spAutoFit/>
          </a:bodyPr>
          <a:lstStyle/>
          <a:p>
            <a:r>
              <a:rPr lang="en-US" sz="2800" b="1" i="1">
                <a:solidFill>
                  <a:schemeClr val="accent1"/>
                </a:solidFill>
                <a:latin typeface="Arial" panose="020B0604020202020204" pitchFamily="34" charset="0"/>
                <a:cs typeface="Arial" panose="020B0604020202020204" pitchFamily="34" charset="0"/>
              </a:rPr>
              <a:t>n</a:t>
            </a:r>
            <a:r>
              <a:rPr lang="en-US" sz="2800" b="1" i="1" baseline="-25000">
                <a:solidFill>
                  <a:schemeClr val="accent1"/>
                </a:solidFill>
                <a:latin typeface="Arial" panose="020B0604020202020204" pitchFamily="34" charset="0"/>
                <a:cs typeface="Arial" panose="020B0604020202020204" pitchFamily="34" charset="0"/>
              </a:rPr>
              <a:t>i+1j+1k</a:t>
            </a:r>
          </a:p>
        </p:txBody>
      </p: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5ADF6F40-ADB8-8A45-8C01-A7D7B72B5DF9}"/>
                  </a:ext>
                </a:extLst>
              </p:cNvPr>
              <p:cNvSpPr txBox="1"/>
              <p:nvPr/>
            </p:nvSpPr>
            <p:spPr>
              <a:xfrm>
                <a:off x="6534790" y="2557548"/>
                <a:ext cx="2667226" cy="461665"/>
              </a:xfrm>
              <a:prstGeom prst="rect">
                <a:avLst/>
              </a:prstGeom>
              <a:noFill/>
              <a:ln w="12700">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400" b="1" i="1" smtClean="0">
                          <a:latin typeface="Cambria Math" panose="02040503050406030204" pitchFamily="18" charset="0"/>
                        </a:rPr>
                        <m:t>𝒏</m:t>
                      </m:r>
                      <m:r>
                        <a:rPr lang="en-US" sz="2400" b="1" i="1" smtClean="0">
                          <a:latin typeface="Cambria Math" panose="02040503050406030204" pitchFamily="18" charset="0"/>
                        </a:rPr>
                        <m:t>=</m:t>
                      </m:r>
                      <m:r>
                        <a:rPr lang="en-US" sz="2400" b="1" i="1" smtClean="0">
                          <a:latin typeface="Cambria Math" panose="02040503050406030204" pitchFamily="18" charset="0"/>
                        </a:rPr>
                        <m:t>𝒇</m:t>
                      </m:r>
                      <m:r>
                        <a:rPr lang="en-US" sz="2400" b="1" i="1" smtClean="0">
                          <a:latin typeface="Cambria Math" panose="02040503050406030204" pitchFamily="18" charset="0"/>
                        </a:rPr>
                        <m:t>(</m:t>
                      </m:r>
                      <m:r>
                        <a:rPr lang="en-US" sz="2400" b="1" i="1" smtClean="0">
                          <a:latin typeface="Cambria Math" panose="02040503050406030204" pitchFamily="18" charset="0"/>
                        </a:rPr>
                        <m:t>𝑷</m:t>
                      </m:r>
                      <m:r>
                        <a:rPr lang="en-US" sz="2400" b="1" i="1" smtClean="0">
                          <a:latin typeface="Cambria Math" panose="02040503050406030204" pitchFamily="18" charset="0"/>
                        </a:rPr>
                        <m:t>,</m:t>
                      </m:r>
                      <m:r>
                        <a:rPr lang="en-US" sz="2400" b="1" i="1" smtClean="0">
                          <a:latin typeface="Cambria Math" panose="02040503050406030204" pitchFamily="18" charset="0"/>
                        </a:rPr>
                        <m:t>𝑻</m:t>
                      </m:r>
                      <m:r>
                        <a:rPr lang="en-US" sz="2400" b="1" i="1" smtClean="0">
                          <a:latin typeface="Cambria Math" panose="02040503050406030204" pitchFamily="18" charset="0"/>
                        </a:rPr>
                        <m:t>,</m:t>
                      </m:r>
                      <m:r>
                        <a:rPr lang="en-US" sz="2400" b="1" i="1" smtClean="0">
                          <a:latin typeface="Cambria Math" panose="02040503050406030204" pitchFamily="18" charset="0"/>
                        </a:rPr>
                        <m:t>𝑸</m:t>
                      </m:r>
                      <m:r>
                        <a:rPr lang="en-US" sz="2400" b="1" i="1" smtClean="0">
                          <a:latin typeface="Cambria Math" panose="02040503050406030204" pitchFamily="18" charset="0"/>
                        </a:rPr>
                        <m:t>)</m:t>
                      </m:r>
                    </m:oMath>
                  </m:oMathPara>
                </a14:m>
                <a:endParaRPr lang="en-US" sz="2400" b="1"/>
              </a:p>
            </p:txBody>
          </p:sp>
        </mc:Choice>
        <mc:Fallback xmlns="">
          <p:sp>
            <p:nvSpPr>
              <p:cNvPr id="65" name="TextBox 64">
                <a:extLst>
                  <a:ext uri="{FF2B5EF4-FFF2-40B4-BE49-F238E27FC236}">
                    <a16:creationId xmlns:a16="http://schemas.microsoft.com/office/drawing/2014/main" id="{5ADF6F40-ADB8-8A45-8C01-A7D7B72B5DF9}"/>
                  </a:ext>
                </a:extLst>
              </p:cNvPr>
              <p:cNvSpPr txBox="1">
                <a:spLocks noRot="1" noChangeAspect="1" noMove="1" noResize="1" noEditPoints="1" noAdjustHandles="1" noChangeArrowheads="1" noChangeShapeType="1" noTextEdit="1"/>
              </p:cNvSpPr>
              <p:nvPr/>
            </p:nvSpPr>
            <p:spPr>
              <a:xfrm>
                <a:off x="6534790" y="2557548"/>
                <a:ext cx="2667226" cy="461665"/>
              </a:xfrm>
              <a:prstGeom prst="rect">
                <a:avLst/>
              </a:prstGeom>
              <a:blipFill>
                <a:blip r:embed="rId5"/>
                <a:stretch>
                  <a:fillRect b="-15789"/>
                </a:stretch>
              </a:blipFill>
              <a:ln w="12700">
                <a:noFill/>
              </a:ln>
            </p:spPr>
            <p:txBody>
              <a:bodyPr/>
              <a:lstStyle/>
              <a:p>
                <a:r>
                  <a:rPr lang="en-US">
                    <a:noFill/>
                  </a:rPr>
                  <a:t> </a:t>
                </a:r>
              </a:p>
            </p:txBody>
          </p:sp>
        </mc:Fallback>
      </mc:AlternateContent>
      <p:sp>
        <p:nvSpPr>
          <p:cNvPr id="66" name="Oval 65">
            <a:extLst>
              <a:ext uri="{FF2B5EF4-FFF2-40B4-BE49-F238E27FC236}">
                <a16:creationId xmlns:a16="http://schemas.microsoft.com/office/drawing/2014/main" id="{56B0B073-38B7-794E-ACFA-D39A8B2088C9}"/>
              </a:ext>
            </a:extLst>
          </p:cNvPr>
          <p:cNvSpPr/>
          <p:nvPr/>
        </p:nvSpPr>
        <p:spPr>
          <a:xfrm>
            <a:off x="3125521" y="3840945"/>
            <a:ext cx="315882" cy="298843"/>
          </a:xfrm>
          <a:prstGeom prst="ellipse">
            <a:avLst/>
          </a:prstGeom>
          <a:gradFill>
            <a:gsLst>
              <a:gs pos="0">
                <a:schemeClr val="accent1">
                  <a:tint val="100000"/>
                  <a:shade val="100000"/>
                  <a:satMod val="130000"/>
                </a:schemeClr>
              </a:gs>
              <a:gs pos="100000">
                <a:schemeClr val="accent1">
                  <a:tint val="50000"/>
                  <a:shade val="100000"/>
                  <a:satMod val="350000"/>
                  <a:alpha val="35000"/>
                </a:schemeClr>
              </a:gs>
            </a:gsLst>
          </a:gra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8728A944-5DEF-2D40-B0D4-95446461AE73}"/>
              </a:ext>
            </a:extLst>
          </p:cNvPr>
          <p:cNvCxnSpPr>
            <a:cxnSpLocks/>
          </p:cNvCxnSpPr>
          <p:nvPr/>
        </p:nvCxnSpPr>
        <p:spPr>
          <a:xfrm flipV="1">
            <a:off x="3425836" y="3295093"/>
            <a:ext cx="2025825" cy="628451"/>
          </a:xfrm>
          <a:prstGeom prst="line">
            <a:avLst/>
          </a:prstGeom>
          <a:ln w="9525">
            <a:prstDash val="sysDash"/>
          </a:ln>
        </p:spPr>
        <p:style>
          <a:lnRef idx="2">
            <a:schemeClr val="accent1"/>
          </a:lnRef>
          <a:fillRef idx="0">
            <a:schemeClr val="accent1"/>
          </a:fillRef>
          <a:effectRef idx="1">
            <a:schemeClr val="accent1"/>
          </a:effectRef>
          <a:fontRef idx="minor">
            <a:schemeClr val="tx1"/>
          </a:fontRef>
        </p:style>
      </p:cxnSp>
      <p:sp>
        <p:nvSpPr>
          <p:cNvPr id="20" name="Arc 19">
            <a:extLst>
              <a:ext uri="{FF2B5EF4-FFF2-40B4-BE49-F238E27FC236}">
                <a16:creationId xmlns:a16="http://schemas.microsoft.com/office/drawing/2014/main" id="{C462C17E-74BA-244F-A507-279B6EA08AEC}"/>
              </a:ext>
            </a:extLst>
          </p:cNvPr>
          <p:cNvSpPr/>
          <p:nvPr/>
        </p:nvSpPr>
        <p:spPr>
          <a:xfrm>
            <a:off x="5284800" y="3345966"/>
            <a:ext cx="103439" cy="735091"/>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EC3D3A85-915F-0F46-BA73-DF6829954A21}"/>
                  </a:ext>
                </a:extLst>
              </p:cNvPr>
              <p:cNvSpPr txBox="1"/>
              <p:nvPr/>
            </p:nvSpPr>
            <p:spPr>
              <a:xfrm>
                <a:off x="5085935" y="3240519"/>
                <a:ext cx="1162125" cy="461665"/>
              </a:xfrm>
              <a:prstGeom prst="rect">
                <a:avLst/>
              </a:prstGeom>
              <a:noFill/>
              <a:ln w="12700">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400" b="1" i="1">
                          <a:latin typeface="Cambria Math" panose="02040503050406030204" pitchFamily="18" charset="0"/>
                          <a:ea typeface="Cambria Math" panose="02040503050406030204" pitchFamily="18" charset="0"/>
                        </a:rPr>
                        <m:t>𝒅</m:t>
                      </m:r>
                      <m:r>
                        <a:rPr lang="en-US" sz="2400" b="1" i="1">
                          <a:latin typeface="Cambria Math" panose="02040503050406030204" pitchFamily="18" charset="0"/>
                          <a:ea typeface="Cambria Math" panose="02040503050406030204" pitchFamily="18" charset="0"/>
                        </a:rPr>
                        <m:t>𝜺</m:t>
                      </m:r>
                    </m:oMath>
                  </m:oMathPara>
                </a14:m>
                <a:endParaRPr lang="en-US" sz="2400" b="1"/>
              </a:p>
            </p:txBody>
          </p:sp>
        </mc:Choice>
        <mc:Fallback xmlns="">
          <p:sp>
            <p:nvSpPr>
              <p:cNvPr id="68" name="TextBox 67">
                <a:extLst>
                  <a:ext uri="{FF2B5EF4-FFF2-40B4-BE49-F238E27FC236}">
                    <a16:creationId xmlns:a16="http://schemas.microsoft.com/office/drawing/2014/main" id="{EC3D3A85-915F-0F46-BA73-DF6829954A21}"/>
                  </a:ext>
                </a:extLst>
              </p:cNvPr>
              <p:cNvSpPr txBox="1">
                <a:spLocks noRot="1" noChangeAspect="1" noMove="1" noResize="1" noEditPoints="1" noAdjustHandles="1" noChangeArrowheads="1" noChangeShapeType="1" noTextEdit="1"/>
              </p:cNvSpPr>
              <p:nvPr/>
            </p:nvSpPr>
            <p:spPr>
              <a:xfrm>
                <a:off x="5085935" y="3240519"/>
                <a:ext cx="1162125" cy="461665"/>
              </a:xfrm>
              <a:prstGeom prst="rect">
                <a:avLst/>
              </a:prstGeom>
              <a:blipFill>
                <a:blip r:embed="rId6"/>
                <a:stretch>
                  <a:fillRect/>
                </a:stretch>
              </a:blipFill>
              <a:ln w="127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58C50AB9-5223-C14E-B4B3-8051DFC07B05}"/>
                  </a:ext>
                </a:extLst>
              </p:cNvPr>
              <p:cNvSpPr txBox="1"/>
              <p:nvPr/>
            </p:nvSpPr>
            <p:spPr>
              <a:xfrm>
                <a:off x="6320717" y="5807938"/>
                <a:ext cx="2777410" cy="624338"/>
              </a:xfrm>
              <a:prstGeom prst="rect">
                <a:avLst/>
              </a:prstGeom>
              <a:noFill/>
              <a:ln w="12700">
                <a:noFill/>
              </a:ln>
            </p:spPr>
            <p:txBody>
              <a:bodyPr wrap="square" rtlCol="0">
                <a:spAutoFit/>
              </a:bodyPr>
              <a:lstStyle/>
              <a:p>
                <a:pPr algn="ctr"/>
                <a14:m>
                  <m:oMath xmlns:m="http://schemas.openxmlformats.org/officeDocument/2006/math">
                    <m:r>
                      <a:rPr lang="en-US" sz="2400" b="1" i="1" smtClean="0">
                        <a:latin typeface="Cambria Math" panose="02040503050406030204" pitchFamily="18" charset="0"/>
                      </a:rPr>
                      <m:t>𝒂</m:t>
                    </m:r>
                    <m:r>
                      <a:rPr lang="en-US" sz="2400" b="1" i="1" smtClean="0">
                        <a:latin typeface="Cambria Math" panose="02040503050406030204" pitchFamily="18" charset="0"/>
                      </a:rPr>
                      <m:t>=</m:t>
                    </m:r>
                    <m:nary>
                      <m:naryPr>
                        <m:ctrlPr>
                          <a:rPr lang="en-US" sz="2400" b="1" i="1" smtClean="0">
                            <a:latin typeface="Cambria Math" panose="02040503050406030204" pitchFamily="18" charset="0"/>
                          </a:rPr>
                        </m:ctrlPr>
                      </m:naryPr>
                      <m:sub>
                        <m:r>
                          <m:rPr>
                            <m:brk m:alnAt="23"/>
                          </m:rPr>
                          <a:rPr lang="en-US" sz="2400" b="1" i="1" smtClean="0">
                            <a:latin typeface="Cambria Math" panose="02040503050406030204" pitchFamily="18" charset="0"/>
                          </a:rPr>
                          <m:t>𝑮</m:t>
                        </m:r>
                        <m:r>
                          <a:rPr lang="en-US" sz="2400" b="1" i="1" smtClean="0">
                            <a:latin typeface="Cambria Math" panose="02040503050406030204" pitchFamily="18" charset="0"/>
                          </a:rPr>
                          <m:t>𝑷𝑺</m:t>
                        </m:r>
                      </m:sub>
                      <m:sup>
                        <m:r>
                          <a:rPr lang="en-US" sz="2400" b="1" i="1" smtClean="0">
                            <a:latin typeface="Cambria Math" panose="02040503050406030204" pitchFamily="18" charset="0"/>
                          </a:rPr>
                          <m:t>𝑳𝑬𝑶</m:t>
                        </m:r>
                      </m:sup>
                      <m:e>
                        <m:r>
                          <a:rPr lang="en-US" sz="2400" b="1" i="1" smtClean="0">
                            <a:latin typeface="Cambria Math" panose="02040503050406030204" pitchFamily="18" charset="0"/>
                          </a:rPr>
                          <m:t>𝒅</m:t>
                        </m:r>
                        <m:r>
                          <a:rPr lang="en-US" sz="2400" b="1" i="1" smtClean="0">
                            <a:latin typeface="Cambria Math" panose="02040503050406030204" pitchFamily="18" charset="0"/>
                            <a:ea typeface="Cambria Math" panose="02040503050406030204" pitchFamily="18" charset="0"/>
                          </a:rPr>
                          <m:t>𝜺</m:t>
                        </m:r>
                      </m:e>
                    </m:nary>
                  </m:oMath>
                </a14:m>
                <a:r>
                  <a:rPr lang="en-US" sz="2400" b="1"/>
                  <a:t>  </a:t>
                </a:r>
              </a:p>
            </p:txBody>
          </p:sp>
        </mc:Choice>
        <mc:Fallback xmlns="">
          <p:sp>
            <p:nvSpPr>
              <p:cNvPr id="69" name="TextBox 68">
                <a:extLst>
                  <a:ext uri="{FF2B5EF4-FFF2-40B4-BE49-F238E27FC236}">
                    <a16:creationId xmlns:a16="http://schemas.microsoft.com/office/drawing/2014/main" id="{58C50AB9-5223-C14E-B4B3-8051DFC07B05}"/>
                  </a:ext>
                </a:extLst>
              </p:cNvPr>
              <p:cNvSpPr txBox="1">
                <a:spLocks noRot="1" noChangeAspect="1" noMove="1" noResize="1" noEditPoints="1" noAdjustHandles="1" noChangeArrowheads="1" noChangeShapeType="1" noTextEdit="1"/>
              </p:cNvSpPr>
              <p:nvPr/>
            </p:nvSpPr>
            <p:spPr>
              <a:xfrm>
                <a:off x="6320717" y="5807938"/>
                <a:ext cx="2777410" cy="624338"/>
              </a:xfrm>
              <a:prstGeom prst="rect">
                <a:avLst/>
              </a:prstGeom>
              <a:blipFill>
                <a:blip r:embed="rId7"/>
                <a:stretch>
                  <a:fillRect t="-100000" b="-164000"/>
                </a:stretch>
              </a:blipFill>
              <a:ln w="12700">
                <a:noFill/>
              </a:ln>
            </p:spPr>
            <p:txBody>
              <a:bodyPr/>
              <a:lstStyle/>
              <a:p>
                <a:r>
                  <a:rPr lang="en-US">
                    <a:noFill/>
                  </a:rPr>
                  <a:t> </a:t>
                </a:r>
              </a:p>
            </p:txBody>
          </p:sp>
        </mc:Fallback>
      </mc:AlternateContent>
      <p:sp>
        <p:nvSpPr>
          <p:cNvPr id="70" name="TextBox 69">
            <a:extLst>
              <a:ext uri="{FF2B5EF4-FFF2-40B4-BE49-F238E27FC236}">
                <a16:creationId xmlns:a16="http://schemas.microsoft.com/office/drawing/2014/main" id="{08308C28-50BA-D54A-8423-C490CF44D81E}"/>
              </a:ext>
            </a:extLst>
          </p:cNvPr>
          <p:cNvSpPr txBox="1"/>
          <p:nvPr/>
        </p:nvSpPr>
        <p:spPr>
          <a:xfrm>
            <a:off x="6400800" y="5257800"/>
            <a:ext cx="2743200" cy="461665"/>
          </a:xfrm>
          <a:prstGeom prst="rect">
            <a:avLst/>
          </a:prstGeom>
          <a:noFill/>
        </p:spPr>
        <p:txBody>
          <a:bodyPr wrap="none" rtlCol="0">
            <a:spAutoFit/>
          </a:bodyPr>
          <a:lstStyle/>
          <a:p>
            <a:r>
              <a:rPr lang="en-US" sz="2400" b="1">
                <a:latin typeface="Arial" panose="020B0604020202020204" pitchFamily="34" charset="0"/>
                <a:cs typeface="Arial" panose="020B0604020202020204" pitchFamily="34" charset="0"/>
              </a:rPr>
              <a:t>3) Bending angle</a:t>
            </a:r>
          </a:p>
        </p:txBody>
      </p:sp>
      <p:sp>
        <p:nvSpPr>
          <p:cNvPr id="71" name="TextBox 70">
            <a:extLst>
              <a:ext uri="{FF2B5EF4-FFF2-40B4-BE49-F238E27FC236}">
                <a16:creationId xmlns:a16="http://schemas.microsoft.com/office/drawing/2014/main" id="{E2FE9747-F4FD-3647-A498-D91E1036A3D0}"/>
              </a:ext>
            </a:extLst>
          </p:cNvPr>
          <p:cNvSpPr txBox="1"/>
          <p:nvPr/>
        </p:nvSpPr>
        <p:spPr>
          <a:xfrm>
            <a:off x="6400800" y="2011680"/>
            <a:ext cx="2743200" cy="461665"/>
          </a:xfrm>
          <a:prstGeom prst="rect">
            <a:avLst/>
          </a:prstGeom>
          <a:noFill/>
        </p:spPr>
        <p:txBody>
          <a:bodyPr wrap="none" rtlCol="0">
            <a:spAutoFit/>
          </a:bodyPr>
          <a:lstStyle/>
          <a:p>
            <a:r>
              <a:rPr lang="en-US" sz="2400" b="1">
                <a:latin typeface="Arial" panose="020B0604020202020204" pitchFamily="34" charset="0"/>
                <a:cs typeface="Arial" panose="020B0604020202020204" pitchFamily="34" charset="0"/>
              </a:rPr>
              <a:t>1) Refractivity</a:t>
            </a:r>
          </a:p>
        </p:txBody>
      </p:sp>
    </p:spTree>
    <p:extLst>
      <p:ext uri="{BB962C8B-B14F-4D97-AF65-F5344CB8AC3E}">
        <p14:creationId xmlns:p14="http://schemas.microsoft.com/office/powerpoint/2010/main" val="22005363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p:cNvSpPr>
            <a:spLocks noGrp="1" noChangeArrowheads="1"/>
          </p:cNvSpPr>
          <p:nvPr>
            <p:ph type="title"/>
          </p:nvPr>
        </p:nvSpPr>
        <p:spPr>
          <a:xfrm>
            <a:off x="864507" y="0"/>
            <a:ext cx="7568293" cy="870402"/>
          </a:xfrm>
        </p:spPr>
        <p:txBody>
          <a:bodyPr>
            <a:normAutofit/>
          </a:bodyPr>
          <a:lstStyle/>
          <a:p>
            <a:r>
              <a:rPr lang="en-US" b="1">
                <a:solidFill>
                  <a:schemeClr val="bg1"/>
                </a:solidFill>
              </a:rPr>
              <a:t>Bending Angle 2D Assimilation </a:t>
            </a:r>
          </a:p>
        </p:txBody>
      </p:sp>
      <p:sp>
        <p:nvSpPr>
          <p:cNvPr id="3077" name="Rectangle 5"/>
          <p:cNvSpPr>
            <a:spLocks noGrp="1" noChangeArrowheads="1"/>
          </p:cNvSpPr>
          <p:nvPr>
            <p:ph type="body" sz="half" idx="1"/>
          </p:nvPr>
        </p:nvSpPr>
        <p:spPr>
          <a:xfrm>
            <a:off x="380999" y="1447800"/>
            <a:ext cx="8763001" cy="5410200"/>
          </a:xfrm>
        </p:spPr>
        <p:txBody>
          <a:bodyPr>
            <a:noAutofit/>
          </a:bodyPr>
          <a:lstStyle/>
          <a:p>
            <a:pPr marL="0" indent="0">
              <a:buNone/>
            </a:pPr>
            <a:endParaRPr lang="en-US" sz="800" b="1">
              <a:solidFill>
                <a:schemeClr val="accent1"/>
              </a:solidFill>
            </a:endParaRPr>
          </a:p>
          <a:p>
            <a:r>
              <a:rPr lang="en-US" sz="2800" b="1">
                <a:solidFill>
                  <a:schemeClr val="accent1"/>
                </a:solidFill>
              </a:rPr>
              <a:t>2D Bending Angle assimilation better account for horizontal gradient and tend to perform better in the lower troposphere. </a:t>
            </a:r>
          </a:p>
          <a:p>
            <a:pPr marL="0" indent="0">
              <a:buNone/>
            </a:pPr>
            <a:endParaRPr lang="en-US" sz="2800" b="1">
              <a:solidFill>
                <a:schemeClr val="accent1"/>
              </a:solidFill>
            </a:endParaRPr>
          </a:p>
          <a:p>
            <a:r>
              <a:rPr lang="en-US" sz="2800" b="1">
                <a:solidFill>
                  <a:schemeClr val="accent1"/>
                </a:solidFill>
              </a:rPr>
              <a:t>The differences between 1D/2D Bending Angle assimilations are not (yet) statistically significant. </a:t>
            </a:r>
          </a:p>
        </p:txBody>
      </p:sp>
      <p:sp>
        <p:nvSpPr>
          <p:cNvPr id="2" name="Slide Number Placeholder 1">
            <a:extLst>
              <a:ext uri="{FF2B5EF4-FFF2-40B4-BE49-F238E27FC236}">
                <a16:creationId xmlns:a16="http://schemas.microsoft.com/office/drawing/2014/main" id="{241BCE51-6538-1A49-9E48-18DCDF593755}"/>
              </a:ext>
            </a:extLst>
          </p:cNvPr>
          <p:cNvSpPr>
            <a:spLocks noGrp="1"/>
          </p:cNvSpPr>
          <p:nvPr>
            <p:ph type="sldNum" sz="quarter" idx="12"/>
          </p:nvPr>
        </p:nvSpPr>
        <p:spPr/>
        <p:txBody>
          <a:bodyPr/>
          <a:lstStyle/>
          <a:p>
            <a:fld id="{7311AB9C-0B0B-FB45-BC3B-D0D35D811ADA}" type="slidenum">
              <a:rPr lang="en-US" smtClean="0"/>
              <a:pPr/>
              <a:t>66</a:t>
            </a:fld>
            <a:endParaRPr lang="en-US"/>
          </a:p>
        </p:txBody>
      </p:sp>
    </p:spTree>
    <p:extLst>
      <p:ext uri="{BB962C8B-B14F-4D97-AF65-F5344CB8AC3E}">
        <p14:creationId xmlns:p14="http://schemas.microsoft.com/office/powerpoint/2010/main" val="31375178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40"/>
          <p:cNvSpPr/>
          <p:nvPr/>
        </p:nvSpPr>
        <p:spPr>
          <a:xfrm>
            <a:off x="423755" y="9198"/>
            <a:ext cx="7479920"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lt1"/>
                </a:solidFill>
                <a:latin typeface="Calibri"/>
                <a:ea typeface="Calibri"/>
                <a:cs typeface="Calibri"/>
                <a:sym typeface="Calibri"/>
              </a:rPr>
              <a:t>Bending angle simulation using multiple operators</a:t>
            </a:r>
            <a:endParaRPr/>
          </a:p>
        </p:txBody>
      </p:sp>
      <p:grpSp>
        <p:nvGrpSpPr>
          <p:cNvPr id="732" name="Google Shape;732;p40"/>
          <p:cNvGrpSpPr/>
          <p:nvPr/>
        </p:nvGrpSpPr>
        <p:grpSpPr>
          <a:xfrm>
            <a:off x="1240325" y="1086416"/>
            <a:ext cx="6539997" cy="4995816"/>
            <a:chOff x="2743200" y="1371600"/>
            <a:chExt cx="6858000" cy="5486400"/>
          </a:xfrm>
        </p:grpSpPr>
        <p:grpSp>
          <p:nvGrpSpPr>
            <p:cNvPr id="733" name="Google Shape;733;p40"/>
            <p:cNvGrpSpPr/>
            <p:nvPr/>
          </p:nvGrpSpPr>
          <p:grpSpPr>
            <a:xfrm>
              <a:off x="2743200" y="1371600"/>
              <a:ext cx="6858000" cy="5486400"/>
              <a:chOff x="2743200" y="1371600"/>
              <a:chExt cx="6858000" cy="5486400"/>
            </a:xfrm>
          </p:grpSpPr>
          <p:pic>
            <p:nvPicPr>
              <p:cNvPr id="734" name="Google Shape;734;p40"/>
              <p:cNvPicPr preferRelativeResize="0"/>
              <p:nvPr/>
            </p:nvPicPr>
            <p:blipFill rotWithShape="1">
              <a:blip r:embed="rId3">
                <a:alphaModFix/>
              </a:blip>
              <a:srcRect/>
              <a:stretch/>
            </p:blipFill>
            <p:spPr>
              <a:xfrm>
                <a:off x="2743200" y="1371600"/>
                <a:ext cx="6858000" cy="5486400"/>
              </a:xfrm>
              <a:prstGeom prst="rect">
                <a:avLst/>
              </a:prstGeom>
              <a:noFill/>
              <a:ln>
                <a:noFill/>
              </a:ln>
            </p:spPr>
          </p:pic>
          <p:sp>
            <p:nvSpPr>
              <p:cNvPr id="735" name="Google Shape;735;p40"/>
              <p:cNvSpPr/>
              <p:nvPr/>
            </p:nvSpPr>
            <p:spPr>
              <a:xfrm>
                <a:off x="6736080" y="3916680"/>
                <a:ext cx="210312" cy="11887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a:solidFill>
                    <a:schemeClr val="lt1"/>
                  </a:solidFill>
                  <a:latin typeface="Calibri"/>
                  <a:ea typeface="Calibri"/>
                  <a:cs typeface="Calibri"/>
                  <a:sym typeface="Calibri"/>
                </a:endParaRPr>
              </a:p>
            </p:txBody>
          </p:sp>
        </p:grpSp>
        <p:sp>
          <p:nvSpPr>
            <p:cNvPr id="736" name="Google Shape;736;p40"/>
            <p:cNvSpPr txBox="1"/>
            <p:nvPr/>
          </p:nvSpPr>
          <p:spPr>
            <a:xfrm>
              <a:off x="6582156" y="3840480"/>
              <a:ext cx="484632" cy="4001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75">
                  <a:solidFill>
                    <a:schemeClr val="dk1"/>
                  </a:solidFill>
                  <a:latin typeface="Calibri"/>
                  <a:ea typeface="Calibri"/>
                  <a:cs typeface="Calibri"/>
                  <a:sym typeface="Calibri"/>
                </a:rPr>
                <a:t>nbam</a:t>
              </a:r>
              <a:endParaRPr sz="675">
                <a:solidFill>
                  <a:schemeClr val="dk1"/>
                </a:solidFill>
                <a:latin typeface="Calibri"/>
                <a:ea typeface="Calibri"/>
                <a:cs typeface="Calibri"/>
                <a:sym typeface="Calibri"/>
              </a:endParaRPr>
            </a:p>
          </p:txBody>
        </p:sp>
      </p:grpSp>
      <p:sp>
        <p:nvSpPr>
          <p:cNvPr id="737" name="Google Shape;737;p40"/>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lt1"/>
                </a:solidFill>
                <a:latin typeface="Calibri"/>
                <a:ea typeface="Calibri"/>
                <a:cs typeface="Calibri"/>
                <a:sym typeface="Calibri"/>
              </a:rPr>
              <a:t>67</a:t>
            </a:fld>
            <a:endParaRPr sz="1200" b="0" i="0" u="none" strike="noStrike" cap="none">
              <a:solidFill>
                <a:schemeClr val="lt1"/>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p:cNvSpPr>
            <a:spLocks noGrp="1" noChangeArrowheads="1"/>
          </p:cNvSpPr>
          <p:nvPr>
            <p:ph type="title"/>
          </p:nvPr>
        </p:nvSpPr>
        <p:spPr>
          <a:xfrm>
            <a:off x="381000" y="152400"/>
            <a:ext cx="8534400" cy="685800"/>
          </a:xfrm>
        </p:spPr>
        <p:txBody>
          <a:bodyPr>
            <a:normAutofit fontScale="90000"/>
          </a:bodyPr>
          <a:lstStyle/>
          <a:p>
            <a:r>
              <a:rPr lang="en-US" b="1">
                <a:solidFill>
                  <a:schemeClr val="bg1"/>
                </a:solidFill>
              </a:rPr>
              <a:t>Operational GNSS RO Data Assimilation </a:t>
            </a:r>
          </a:p>
        </p:txBody>
      </p:sp>
      <p:sp>
        <p:nvSpPr>
          <p:cNvPr id="3077" name="Rectangle 5"/>
          <p:cNvSpPr>
            <a:spLocks noGrp="1" noChangeArrowheads="1"/>
          </p:cNvSpPr>
          <p:nvPr>
            <p:ph type="body" sz="half" idx="1"/>
          </p:nvPr>
        </p:nvSpPr>
        <p:spPr>
          <a:xfrm>
            <a:off x="381000" y="1447799"/>
            <a:ext cx="8534400" cy="4797425"/>
          </a:xfrm>
        </p:spPr>
        <p:txBody>
          <a:bodyPr>
            <a:noAutofit/>
          </a:bodyPr>
          <a:lstStyle/>
          <a:p>
            <a:r>
              <a:rPr lang="en-US" b="1">
                <a:solidFill>
                  <a:schemeClr val="accent1"/>
                </a:solidFill>
              </a:rPr>
              <a:t>Compared to other satellite data, GNSS RO data has </a:t>
            </a:r>
            <a:r>
              <a:rPr lang="en-US" b="1">
                <a:solidFill>
                  <a:srgbClr val="FF0000"/>
                </a:solidFill>
              </a:rPr>
              <a:t>higher vertical resolution</a:t>
            </a:r>
            <a:r>
              <a:rPr lang="en-US" b="1">
                <a:solidFill>
                  <a:schemeClr val="accent1"/>
                </a:solidFill>
              </a:rPr>
              <a:t>.</a:t>
            </a:r>
          </a:p>
          <a:p>
            <a:endParaRPr lang="en-US" b="1">
              <a:solidFill>
                <a:schemeClr val="accent1"/>
              </a:solidFill>
            </a:endParaRPr>
          </a:p>
          <a:p>
            <a:r>
              <a:rPr lang="en-US" b="1">
                <a:solidFill>
                  <a:schemeClr val="accent1"/>
                </a:solidFill>
              </a:rPr>
              <a:t>GNSS RO data can be assimilated </a:t>
            </a:r>
            <a:r>
              <a:rPr lang="en-US" b="1">
                <a:solidFill>
                  <a:srgbClr val="FF0000"/>
                </a:solidFill>
              </a:rPr>
              <a:t>without bias correction </a:t>
            </a:r>
            <a:r>
              <a:rPr lang="en-US" b="1">
                <a:solidFill>
                  <a:schemeClr val="accent1"/>
                </a:solidFill>
              </a:rPr>
              <a:t>and contribute to remove biases from other data sources.</a:t>
            </a:r>
          </a:p>
          <a:p>
            <a:endParaRPr lang="en-US" sz="2800" b="1">
              <a:solidFill>
                <a:schemeClr val="accent1"/>
              </a:solidFill>
            </a:endParaRPr>
          </a:p>
          <a:p>
            <a:pPr marL="0" indent="0">
              <a:buNone/>
            </a:pPr>
            <a:endParaRPr lang="en-US" sz="2800"/>
          </a:p>
        </p:txBody>
      </p:sp>
      <p:sp>
        <p:nvSpPr>
          <p:cNvPr id="2" name="Slide Number Placeholder 1">
            <a:extLst>
              <a:ext uri="{FF2B5EF4-FFF2-40B4-BE49-F238E27FC236}">
                <a16:creationId xmlns:a16="http://schemas.microsoft.com/office/drawing/2014/main" id="{241BCE51-6538-1A49-9E48-18DCDF593755}"/>
              </a:ext>
            </a:extLst>
          </p:cNvPr>
          <p:cNvSpPr>
            <a:spLocks noGrp="1"/>
          </p:cNvSpPr>
          <p:nvPr>
            <p:ph type="sldNum" sz="quarter" idx="12"/>
          </p:nvPr>
        </p:nvSpPr>
        <p:spPr/>
        <p:txBody>
          <a:bodyPr/>
          <a:lstStyle/>
          <a:p>
            <a:fld id="{7311AB9C-0B0B-FB45-BC3B-D0D35D811ADA}" type="slidenum">
              <a:rPr lang="en-US" smtClean="0"/>
              <a:pPr/>
              <a:t>68</a:t>
            </a:fld>
            <a:endParaRPr lang="en-US"/>
          </a:p>
        </p:txBody>
      </p:sp>
    </p:spTree>
    <p:extLst>
      <p:ext uri="{BB962C8B-B14F-4D97-AF65-F5344CB8AC3E}">
        <p14:creationId xmlns:p14="http://schemas.microsoft.com/office/powerpoint/2010/main" val="17525172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body" sz="half" idx="1"/>
          </p:nvPr>
        </p:nvSpPr>
        <p:spPr>
          <a:xfrm>
            <a:off x="381000" y="1447799"/>
            <a:ext cx="8534400" cy="4797425"/>
          </a:xfrm>
        </p:spPr>
        <p:txBody>
          <a:bodyPr>
            <a:noAutofit/>
          </a:bodyPr>
          <a:lstStyle/>
          <a:p>
            <a:r>
              <a:rPr lang="en-US" b="1">
                <a:solidFill>
                  <a:schemeClr val="accent1"/>
                </a:solidFill>
              </a:rPr>
              <a:t>2006: first operational assimilation of COSMIC observations at ECMWF (1D-bending angle), then 2D in 2007.</a:t>
            </a:r>
          </a:p>
          <a:p>
            <a:endParaRPr lang="en-US" sz="2800" b="1">
              <a:solidFill>
                <a:schemeClr val="accent1"/>
              </a:solidFill>
            </a:endParaRPr>
          </a:p>
          <a:p>
            <a:r>
              <a:rPr lang="en-US" b="1">
                <a:solidFill>
                  <a:schemeClr val="accent1"/>
                </a:solidFill>
              </a:rPr>
              <a:t>1D bending angle assimilation now operational at UK Met Office, NCEP, US Navy, </a:t>
            </a:r>
            <a:r>
              <a:rPr lang="en-US" b="1" err="1">
                <a:solidFill>
                  <a:schemeClr val="accent1"/>
                </a:solidFill>
              </a:rPr>
              <a:t>Meteo</a:t>
            </a:r>
            <a:r>
              <a:rPr lang="en-US" b="1">
                <a:solidFill>
                  <a:schemeClr val="accent1"/>
                </a:solidFill>
              </a:rPr>
              <a:t>-France, Environment Canada, Japan Meteorological Agency, Taiwan Central Weather Bureau and </a:t>
            </a:r>
            <a:r>
              <a:rPr lang="en-US" b="1" err="1">
                <a:solidFill>
                  <a:schemeClr val="accent1"/>
                </a:solidFill>
              </a:rPr>
              <a:t>Deutscher</a:t>
            </a:r>
            <a:r>
              <a:rPr lang="en-US" b="1">
                <a:solidFill>
                  <a:schemeClr val="accent1"/>
                </a:solidFill>
              </a:rPr>
              <a:t> </a:t>
            </a:r>
            <a:r>
              <a:rPr lang="en-US" b="1" err="1">
                <a:solidFill>
                  <a:schemeClr val="accent1"/>
                </a:solidFill>
              </a:rPr>
              <a:t>WetterDienst</a:t>
            </a:r>
            <a:r>
              <a:rPr lang="en-US" b="1">
                <a:solidFill>
                  <a:schemeClr val="accent1"/>
                </a:solidFill>
              </a:rPr>
              <a:t>.</a:t>
            </a:r>
            <a:endParaRPr lang="en-US" sz="2800" b="1">
              <a:solidFill>
                <a:schemeClr val="accent1"/>
              </a:solidFill>
            </a:endParaRPr>
          </a:p>
          <a:p>
            <a:pPr marL="0" indent="0">
              <a:buNone/>
            </a:pPr>
            <a:endParaRPr lang="en-US" sz="2800"/>
          </a:p>
        </p:txBody>
      </p:sp>
      <p:sp>
        <p:nvSpPr>
          <p:cNvPr id="2" name="Slide Number Placeholder 1">
            <a:extLst>
              <a:ext uri="{FF2B5EF4-FFF2-40B4-BE49-F238E27FC236}">
                <a16:creationId xmlns:a16="http://schemas.microsoft.com/office/drawing/2014/main" id="{241BCE51-6538-1A49-9E48-18DCDF593755}"/>
              </a:ext>
            </a:extLst>
          </p:cNvPr>
          <p:cNvSpPr>
            <a:spLocks noGrp="1"/>
          </p:cNvSpPr>
          <p:nvPr>
            <p:ph type="sldNum" sz="quarter" idx="12"/>
          </p:nvPr>
        </p:nvSpPr>
        <p:spPr/>
        <p:txBody>
          <a:bodyPr/>
          <a:lstStyle/>
          <a:p>
            <a:fld id="{7311AB9C-0B0B-FB45-BC3B-D0D35D811ADA}" type="slidenum">
              <a:rPr lang="en-US" smtClean="0"/>
              <a:pPr/>
              <a:t>69</a:t>
            </a:fld>
            <a:endParaRPr lang="en-US"/>
          </a:p>
        </p:txBody>
      </p:sp>
      <p:sp>
        <p:nvSpPr>
          <p:cNvPr id="4" name="Title 3">
            <a:extLst>
              <a:ext uri="{FF2B5EF4-FFF2-40B4-BE49-F238E27FC236}">
                <a16:creationId xmlns:a16="http://schemas.microsoft.com/office/drawing/2014/main" id="{BA8D4A50-94FD-0142-A540-AC27E76B5251}"/>
              </a:ext>
            </a:extLst>
          </p:cNvPr>
          <p:cNvSpPr>
            <a:spLocks noGrp="1"/>
          </p:cNvSpPr>
          <p:nvPr>
            <p:ph type="title"/>
          </p:nvPr>
        </p:nvSpPr>
        <p:spPr/>
        <p:txBody>
          <a:bodyPr/>
          <a:lstStyle/>
          <a:p>
            <a:endParaRPr lang="en-US"/>
          </a:p>
        </p:txBody>
      </p:sp>
      <p:sp>
        <p:nvSpPr>
          <p:cNvPr id="7" name="Rectangle 4">
            <a:extLst>
              <a:ext uri="{FF2B5EF4-FFF2-40B4-BE49-F238E27FC236}">
                <a16:creationId xmlns:a16="http://schemas.microsoft.com/office/drawing/2014/main" id="{45CC6653-00AB-DF4C-AD57-12E46AAD6D81}"/>
              </a:ext>
            </a:extLst>
          </p:cNvPr>
          <p:cNvSpPr txBox="1">
            <a:spLocks noChangeArrowheads="1"/>
          </p:cNvSpPr>
          <p:nvPr/>
        </p:nvSpPr>
        <p:spPr>
          <a:xfrm>
            <a:off x="381000" y="152400"/>
            <a:ext cx="8534400" cy="685800"/>
          </a:xfrm>
          <a:prstGeom prst="rect">
            <a:avLst/>
          </a:prstGeom>
        </p:spPr>
        <p:txBody>
          <a:bodyPr vert="horz" lIns="91440" tIns="45720" rIns="91440" bIns="45720" rtlCol="0" anchor="ctr">
            <a:normAutofit fontScale="7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solidFill>
                  <a:schemeClr val="bg1"/>
                </a:solidFill>
              </a:rPr>
              <a:t>Operational GNSS RO Data Assimilation </a:t>
            </a:r>
          </a:p>
        </p:txBody>
      </p:sp>
    </p:spTree>
    <p:extLst>
      <p:ext uri="{BB962C8B-B14F-4D97-AF65-F5344CB8AC3E}">
        <p14:creationId xmlns:p14="http://schemas.microsoft.com/office/powerpoint/2010/main" val="513935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itle 1"/>
          <p:cNvSpPr>
            <a:spLocks noGrp="1"/>
          </p:cNvSpPr>
          <p:nvPr>
            <p:ph type="title"/>
          </p:nvPr>
        </p:nvSpPr>
        <p:spPr/>
        <p:txBody>
          <a:bodyPr>
            <a:normAutofit/>
          </a:bodyPr>
          <a:lstStyle/>
          <a:p>
            <a:r>
              <a:rPr lang="en-US">
                <a:solidFill>
                  <a:srgbClr val="00E300"/>
                </a:solidFill>
                <a:latin typeface="Arial" charset="0"/>
                <a:ea typeface="ＭＳ Ｐゴシック" charset="0"/>
                <a:cs typeface="ＭＳ Ｐゴシック" charset="0"/>
              </a:rPr>
              <a:t>The Analysis</a:t>
            </a:r>
            <a:r>
              <a:rPr lang="en-US">
                <a:latin typeface="Arial" charset="0"/>
                <a:ea typeface="ＭＳ Ｐゴシック" charset="0"/>
                <a:cs typeface="ＭＳ Ｐゴシック" charset="0"/>
              </a:rPr>
              <a:t>/</a:t>
            </a:r>
            <a:r>
              <a:rPr lang="en-US">
                <a:solidFill>
                  <a:srgbClr val="FF0000"/>
                </a:solidFill>
                <a:latin typeface="Arial" charset="0"/>
                <a:ea typeface="ＭＳ Ｐゴシック" charset="0"/>
                <a:cs typeface="ＭＳ Ｐゴシック" charset="0"/>
              </a:rPr>
              <a:t>Forecast</a:t>
            </a:r>
            <a:r>
              <a:rPr lang="en-US">
                <a:solidFill>
                  <a:schemeClr val="accent2"/>
                </a:solidFill>
                <a:latin typeface="Arial" charset="0"/>
                <a:ea typeface="ＭＳ Ｐゴシック" charset="0"/>
                <a:cs typeface="ＭＳ Ｐゴシック" charset="0"/>
              </a:rPr>
              <a:t> </a:t>
            </a:r>
            <a:r>
              <a:rPr lang="en-US">
                <a:solidFill>
                  <a:srgbClr val="FF0000"/>
                </a:solidFill>
                <a:latin typeface="Arial" charset="0"/>
                <a:ea typeface="ＭＳ Ｐゴシック" charset="0"/>
                <a:cs typeface="ＭＳ Ｐゴシック" charset="0"/>
              </a:rPr>
              <a:t>cycle</a:t>
            </a:r>
          </a:p>
        </p:txBody>
      </p:sp>
      <p:sp>
        <p:nvSpPr>
          <p:cNvPr id="21508" name="Content Placeholder 2"/>
          <p:cNvSpPr>
            <a:spLocks noGrp="1"/>
          </p:cNvSpPr>
          <p:nvPr>
            <p:ph idx="1"/>
          </p:nvPr>
        </p:nvSpPr>
        <p:spPr>
          <a:xfrm>
            <a:off x="457200" y="5410200"/>
            <a:ext cx="8458200" cy="1219200"/>
          </a:xfrm>
        </p:spPr>
        <p:txBody>
          <a:bodyPr/>
          <a:lstStyle/>
          <a:p>
            <a:pPr marL="0" lvl="1" indent="0">
              <a:buFontTx/>
              <a:buNone/>
            </a:pPr>
            <a:r>
              <a:rPr lang="en-US" sz="2000">
                <a:solidFill>
                  <a:srgbClr val="FFFFFF"/>
                </a:solidFill>
                <a:latin typeface="Times New Roman" charset="0"/>
                <a:ea typeface="ＭＳ Ｐゴシック" charset="0"/>
              </a:rPr>
              <a:t>FDDA is based on observation-nudging</a:t>
            </a:r>
            <a:r>
              <a:rPr lang="en-US" sz="2000">
                <a:solidFill>
                  <a:srgbClr val="FFFFFF"/>
                </a:solidFill>
                <a:latin typeface="Arial" charset="0"/>
                <a:ea typeface="ＭＳ Ｐゴシック" charset="0"/>
              </a:rPr>
              <a:t> (Newtonian relaxation)</a:t>
            </a:r>
            <a:r>
              <a:rPr lang="en-US" sz="2000">
                <a:solidFill>
                  <a:srgbClr val="FFFFFF"/>
                </a:solidFill>
                <a:latin typeface="Times New Roman" charset="0"/>
                <a:ea typeface="ＭＳ Ｐゴシック" charset="0"/>
              </a:rPr>
              <a:t> technique Stauffer and Seaman (1995), ( See ~20 pubs at:</a:t>
            </a:r>
          </a:p>
          <a:p>
            <a:pPr marL="0" lvl="1" indent="0">
              <a:buFontTx/>
              <a:buNone/>
            </a:pPr>
            <a:r>
              <a:rPr lang="en-US" sz="2000">
                <a:solidFill>
                  <a:srgbClr val="FFFFFF"/>
                </a:solidFill>
                <a:latin typeface="Times New Roman" charset="0"/>
                <a:ea typeface="ＭＳ Ｐゴシック" charset="0"/>
              </a:rPr>
              <a:t> https://www.rap.ucar.edu/projects/4dwx/resources/publications.html )</a:t>
            </a:r>
          </a:p>
        </p:txBody>
      </p:sp>
      <p:sp>
        <p:nvSpPr>
          <p:cNvPr id="38" name="Text Box 62"/>
          <p:cNvSpPr txBox="1">
            <a:spLocks noChangeArrowheads="1"/>
          </p:cNvSpPr>
          <p:nvPr/>
        </p:nvSpPr>
        <p:spPr bwMode="auto">
          <a:xfrm>
            <a:off x="762000" y="1828800"/>
            <a:ext cx="274320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000"/>
              <a:t>observations</a:t>
            </a:r>
            <a:endParaRPr lang="en-US" sz="1200"/>
          </a:p>
        </p:txBody>
      </p:sp>
      <p:sp>
        <p:nvSpPr>
          <p:cNvPr id="40" name="Line 18"/>
          <p:cNvSpPr>
            <a:spLocks noChangeShapeType="1"/>
          </p:cNvSpPr>
          <p:nvPr/>
        </p:nvSpPr>
        <p:spPr bwMode="auto">
          <a:xfrm>
            <a:off x="3048000" y="2590800"/>
            <a:ext cx="0" cy="1524000"/>
          </a:xfrm>
          <a:prstGeom prst="line">
            <a:avLst/>
          </a:prstGeom>
          <a:noFill/>
          <a:ln w="28575" cmpd="sng">
            <a:solidFill>
              <a:srgbClr val="00FF00"/>
            </a:solidFill>
            <a:prstDash val="solid"/>
            <a:round/>
            <a:headEnd type="none"/>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59" name="Line 18"/>
          <p:cNvSpPr>
            <a:spLocks noChangeShapeType="1"/>
          </p:cNvSpPr>
          <p:nvPr/>
        </p:nvSpPr>
        <p:spPr bwMode="auto">
          <a:xfrm>
            <a:off x="4800600" y="2667000"/>
            <a:ext cx="0" cy="1524000"/>
          </a:xfrm>
          <a:prstGeom prst="line">
            <a:avLst/>
          </a:prstGeom>
          <a:noFill/>
          <a:ln w="38100">
            <a:solidFill>
              <a:srgbClr val="00FF0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61" name="Line 56"/>
          <p:cNvSpPr>
            <a:spLocks noChangeShapeType="1"/>
          </p:cNvSpPr>
          <p:nvPr/>
        </p:nvSpPr>
        <p:spPr bwMode="auto">
          <a:xfrm flipV="1">
            <a:off x="4800600" y="4191000"/>
            <a:ext cx="3505200"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64" name="Text Box 59"/>
          <p:cNvSpPr txBox="1">
            <a:spLocks noChangeArrowheads="1"/>
          </p:cNvSpPr>
          <p:nvPr/>
        </p:nvSpPr>
        <p:spPr bwMode="auto">
          <a:xfrm>
            <a:off x="6781800" y="4267200"/>
            <a:ext cx="1254125" cy="307975"/>
          </a:xfrm>
          <a:prstGeom prst="rect">
            <a:avLst/>
          </a:prstGeom>
          <a:noFill/>
          <a:ln>
            <a:solidFill>
              <a:srgbClr val="FF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1400" b="1">
                <a:solidFill>
                  <a:srgbClr val="FF0000"/>
                </a:solidFill>
              </a:rPr>
              <a:t>forecast</a:t>
            </a:r>
          </a:p>
        </p:txBody>
      </p:sp>
      <p:sp>
        <p:nvSpPr>
          <p:cNvPr id="48" name="Line 56"/>
          <p:cNvSpPr>
            <a:spLocks noChangeShapeType="1"/>
          </p:cNvSpPr>
          <p:nvPr/>
        </p:nvSpPr>
        <p:spPr bwMode="auto">
          <a:xfrm flipV="1">
            <a:off x="1295400" y="2590800"/>
            <a:ext cx="1752600" cy="0"/>
          </a:xfrm>
          <a:prstGeom prst="line">
            <a:avLst/>
          </a:prstGeom>
          <a:noFill/>
          <a:ln w="76200">
            <a:solidFill>
              <a:srgbClr val="00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36" name="Line 56"/>
          <p:cNvSpPr>
            <a:spLocks noChangeShapeType="1"/>
          </p:cNvSpPr>
          <p:nvPr/>
        </p:nvSpPr>
        <p:spPr bwMode="auto">
          <a:xfrm flipV="1">
            <a:off x="3048000" y="2590800"/>
            <a:ext cx="3505200"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grpSp>
        <p:nvGrpSpPr>
          <p:cNvPr id="21509" name="Group 1"/>
          <p:cNvGrpSpPr>
            <a:grpSpLocks/>
          </p:cNvGrpSpPr>
          <p:nvPr/>
        </p:nvGrpSpPr>
        <p:grpSpPr bwMode="auto">
          <a:xfrm>
            <a:off x="1371600" y="2133600"/>
            <a:ext cx="1479550" cy="288925"/>
            <a:chOff x="2987675" y="3236913"/>
            <a:chExt cx="1479550" cy="288925"/>
          </a:xfrm>
        </p:grpSpPr>
        <p:sp>
          <p:nvSpPr>
            <p:cNvPr id="13" name="Line 33"/>
            <p:cNvSpPr>
              <a:spLocks noChangeShapeType="1"/>
            </p:cNvSpPr>
            <p:nvPr/>
          </p:nvSpPr>
          <p:spPr bwMode="auto">
            <a:xfrm>
              <a:off x="3159125" y="3236913"/>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4" name="Line 34"/>
            <p:cNvSpPr>
              <a:spLocks noChangeShapeType="1"/>
            </p:cNvSpPr>
            <p:nvPr/>
          </p:nvSpPr>
          <p:spPr bwMode="auto">
            <a:xfrm>
              <a:off x="2987675" y="3236913"/>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6" name="Line 36"/>
            <p:cNvSpPr>
              <a:spLocks noChangeShapeType="1"/>
            </p:cNvSpPr>
            <p:nvPr/>
          </p:nvSpPr>
          <p:spPr bwMode="auto">
            <a:xfrm>
              <a:off x="3613150" y="3236913"/>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7" name="Line 37"/>
            <p:cNvSpPr>
              <a:spLocks noChangeShapeType="1"/>
            </p:cNvSpPr>
            <p:nvPr/>
          </p:nvSpPr>
          <p:spPr bwMode="auto">
            <a:xfrm>
              <a:off x="3443288" y="3236913"/>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8" name="Line 38"/>
            <p:cNvSpPr>
              <a:spLocks noChangeShapeType="1"/>
            </p:cNvSpPr>
            <p:nvPr/>
          </p:nvSpPr>
          <p:spPr bwMode="auto">
            <a:xfrm>
              <a:off x="3500438" y="3236913"/>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9" name="Line 39"/>
            <p:cNvSpPr>
              <a:spLocks noChangeShapeType="1"/>
            </p:cNvSpPr>
            <p:nvPr/>
          </p:nvSpPr>
          <p:spPr bwMode="auto">
            <a:xfrm>
              <a:off x="3784600" y="3236913"/>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0" name="Line 40"/>
            <p:cNvSpPr>
              <a:spLocks noChangeShapeType="1"/>
            </p:cNvSpPr>
            <p:nvPr/>
          </p:nvSpPr>
          <p:spPr bwMode="auto">
            <a:xfrm>
              <a:off x="3956050" y="3236913"/>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1" name="Line 41"/>
            <p:cNvSpPr>
              <a:spLocks noChangeShapeType="1"/>
            </p:cNvSpPr>
            <p:nvPr/>
          </p:nvSpPr>
          <p:spPr bwMode="auto">
            <a:xfrm>
              <a:off x="4125913" y="3236913"/>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2" name="Line 42"/>
            <p:cNvSpPr>
              <a:spLocks noChangeShapeType="1"/>
            </p:cNvSpPr>
            <p:nvPr/>
          </p:nvSpPr>
          <p:spPr bwMode="auto">
            <a:xfrm>
              <a:off x="4183063" y="3236913"/>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3" name="Line 43"/>
            <p:cNvSpPr>
              <a:spLocks noChangeShapeType="1"/>
            </p:cNvSpPr>
            <p:nvPr/>
          </p:nvSpPr>
          <p:spPr bwMode="auto">
            <a:xfrm>
              <a:off x="4297363" y="3236913"/>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4" name="Line 44"/>
            <p:cNvSpPr>
              <a:spLocks noChangeShapeType="1"/>
            </p:cNvSpPr>
            <p:nvPr/>
          </p:nvSpPr>
          <p:spPr bwMode="auto">
            <a:xfrm>
              <a:off x="4467225" y="3236913"/>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35" name="Line 55"/>
            <p:cNvSpPr>
              <a:spLocks noChangeShapeType="1"/>
            </p:cNvSpPr>
            <p:nvPr/>
          </p:nvSpPr>
          <p:spPr bwMode="auto">
            <a:xfrm>
              <a:off x="3214688" y="3236913"/>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grpSp>
      <p:sp>
        <p:nvSpPr>
          <p:cNvPr id="37" name="Text Box 59"/>
          <p:cNvSpPr txBox="1">
            <a:spLocks noChangeArrowheads="1"/>
          </p:cNvSpPr>
          <p:nvPr/>
        </p:nvSpPr>
        <p:spPr bwMode="auto">
          <a:xfrm>
            <a:off x="1143000" y="2590800"/>
            <a:ext cx="2209800" cy="630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400" b="1">
                <a:solidFill>
                  <a:srgbClr val="00CC00"/>
                </a:solidFill>
              </a:rPr>
              <a:t>Analysis</a:t>
            </a:r>
          </a:p>
          <a:p>
            <a:pPr algn="ctr" eaLnBrk="1" hangingPunct="1">
              <a:spcBef>
                <a:spcPct val="50000"/>
              </a:spcBef>
              <a:defRPr/>
            </a:pPr>
            <a:r>
              <a:rPr lang="en-US" sz="1400" b="1">
                <a:solidFill>
                  <a:srgbClr val="00CC00"/>
                </a:solidFill>
              </a:rPr>
              <a:t>(assimilation)</a:t>
            </a:r>
          </a:p>
        </p:txBody>
      </p:sp>
      <p:sp>
        <p:nvSpPr>
          <p:cNvPr id="39" name="Line 18"/>
          <p:cNvSpPr>
            <a:spLocks noChangeShapeType="1"/>
          </p:cNvSpPr>
          <p:nvPr/>
        </p:nvSpPr>
        <p:spPr bwMode="auto">
          <a:xfrm>
            <a:off x="1295400" y="2590800"/>
            <a:ext cx="0" cy="792163"/>
          </a:xfrm>
          <a:prstGeom prst="line">
            <a:avLst/>
          </a:prstGeom>
          <a:noFill/>
          <a:ln w="38100">
            <a:solidFill>
              <a:srgbClr val="00FF0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44" name="Text Box 62"/>
          <p:cNvSpPr txBox="1">
            <a:spLocks noChangeArrowheads="1"/>
          </p:cNvSpPr>
          <p:nvPr/>
        </p:nvSpPr>
        <p:spPr bwMode="auto">
          <a:xfrm>
            <a:off x="152400" y="3352800"/>
            <a:ext cx="2438400" cy="573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70000"/>
              </a:lnSpc>
              <a:spcBef>
                <a:spcPct val="50000"/>
              </a:spcBef>
              <a:defRPr/>
            </a:pPr>
            <a:r>
              <a:rPr lang="en-US" sz="1600">
                <a:solidFill>
                  <a:srgbClr val="0070C0"/>
                </a:solidFill>
              </a:rPr>
              <a:t>00UTC</a:t>
            </a:r>
          </a:p>
          <a:p>
            <a:pPr algn="ctr" eaLnBrk="1" hangingPunct="1">
              <a:lnSpc>
                <a:spcPct val="70000"/>
              </a:lnSpc>
              <a:spcBef>
                <a:spcPct val="50000"/>
              </a:spcBef>
              <a:defRPr/>
            </a:pPr>
            <a:r>
              <a:rPr lang="en-US" sz="1600">
                <a:solidFill>
                  <a:srgbClr val="0070C0"/>
                </a:solidFill>
              </a:rPr>
              <a:t>day 0</a:t>
            </a:r>
          </a:p>
        </p:txBody>
      </p:sp>
      <p:sp>
        <p:nvSpPr>
          <p:cNvPr id="55" name="Line 18"/>
          <p:cNvSpPr>
            <a:spLocks noChangeShapeType="1"/>
          </p:cNvSpPr>
          <p:nvPr/>
        </p:nvSpPr>
        <p:spPr bwMode="auto">
          <a:xfrm>
            <a:off x="6553200" y="2590800"/>
            <a:ext cx="0" cy="3124200"/>
          </a:xfrm>
          <a:prstGeom prst="line">
            <a:avLst/>
          </a:prstGeom>
          <a:noFill/>
          <a:ln w="38100">
            <a:solidFill>
              <a:srgbClr val="00FF0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46" name="Text Box 59"/>
          <p:cNvSpPr txBox="1">
            <a:spLocks noChangeArrowheads="1"/>
          </p:cNvSpPr>
          <p:nvPr/>
        </p:nvSpPr>
        <p:spPr bwMode="auto">
          <a:xfrm>
            <a:off x="4191000" y="2667000"/>
            <a:ext cx="1254125" cy="307975"/>
          </a:xfrm>
          <a:prstGeom prst="rect">
            <a:avLst/>
          </a:prstGeom>
          <a:noFill/>
          <a:ln>
            <a:solidFill>
              <a:srgbClr val="FF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1400" b="1">
                <a:solidFill>
                  <a:srgbClr val="FF0000"/>
                </a:solidFill>
              </a:rPr>
              <a:t>forecast</a:t>
            </a:r>
          </a:p>
        </p:txBody>
      </p:sp>
      <p:sp>
        <p:nvSpPr>
          <p:cNvPr id="50" name="Text Box 62"/>
          <p:cNvSpPr txBox="1">
            <a:spLocks noChangeArrowheads="1"/>
          </p:cNvSpPr>
          <p:nvPr/>
        </p:nvSpPr>
        <p:spPr bwMode="auto">
          <a:xfrm>
            <a:off x="1828800" y="3276600"/>
            <a:ext cx="2438400" cy="573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70000"/>
              </a:lnSpc>
              <a:spcBef>
                <a:spcPct val="50000"/>
              </a:spcBef>
              <a:defRPr/>
            </a:pPr>
            <a:r>
              <a:rPr lang="en-US" sz="1600">
                <a:solidFill>
                  <a:srgbClr val="0070C0"/>
                </a:solidFill>
              </a:rPr>
              <a:t>12UTC</a:t>
            </a:r>
          </a:p>
          <a:p>
            <a:pPr algn="ctr" eaLnBrk="1" hangingPunct="1">
              <a:lnSpc>
                <a:spcPct val="70000"/>
              </a:lnSpc>
              <a:spcBef>
                <a:spcPct val="50000"/>
              </a:spcBef>
              <a:defRPr/>
            </a:pPr>
            <a:r>
              <a:rPr lang="en-US" sz="1600">
                <a:solidFill>
                  <a:srgbClr val="0070C0"/>
                </a:solidFill>
              </a:rPr>
              <a:t>day 0</a:t>
            </a:r>
          </a:p>
        </p:txBody>
      </p:sp>
      <p:sp>
        <p:nvSpPr>
          <p:cNvPr id="51" name="Text Box 62"/>
          <p:cNvSpPr txBox="1">
            <a:spLocks noChangeArrowheads="1"/>
          </p:cNvSpPr>
          <p:nvPr/>
        </p:nvSpPr>
        <p:spPr bwMode="auto">
          <a:xfrm>
            <a:off x="5181600" y="3276600"/>
            <a:ext cx="2438400" cy="573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70000"/>
              </a:lnSpc>
              <a:spcBef>
                <a:spcPct val="50000"/>
              </a:spcBef>
              <a:defRPr/>
            </a:pPr>
            <a:r>
              <a:rPr lang="en-US" sz="1600">
                <a:solidFill>
                  <a:srgbClr val="0070C0"/>
                </a:solidFill>
              </a:rPr>
              <a:t>12UTC</a:t>
            </a:r>
          </a:p>
          <a:p>
            <a:pPr algn="ctr" eaLnBrk="1" hangingPunct="1">
              <a:lnSpc>
                <a:spcPct val="70000"/>
              </a:lnSpc>
              <a:spcBef>
                <a:spcPct val="50000"/>
              </a:spcBef>
              <a:defRPr/>
            </a:pPr>
            <a:r>
              <a:rPr lang="en-US" sz="1600">
                <a:solidFill>
                  <a:srgbClr val="0070C0"/>
                </a:solidFill>
              </a:rPr>
              <a:t>day+1</a:t>
            </a:r>
          </a:p>
        </p:txBody>
      </p:sp>
      <p:sp>
        <p:nvSpPr>
          <p:cNvPr id="57" name="Text Box 59"/>
          <p:cNvSpPr txBox="1">
            <a:spLocks noChangeArrowheads="1"/>
          </p:cNvSpPr>
          <p:nvPr/>
        </p:nvSpPr>
        <p:spPr bwMode="auto">
          <a:xfrm>
            <a:off x="2743200" y="4191000"/>
            <a:ext cx="2209800" cy="630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400" b="1">
                <a:solidFill>
                  <a:srgbClr val="00CC00"/>
                </a:solidFill>
              </a:rPr>
              <a:t>Analysis</a:t>
            </a:r>
          </a:p>
          <a:p>
            <a:pPr algn="ctr" eaLnBrk="1" hangingPunct="1">
              <a:spcBef>
                <a:spcPct val="50000"/>
              </a:spcBef>
              <a:defRPr/>
            </a:pPr>
            <a:r>
              <a:rPr lang="en-US" sz="1400" b="1">
                <a:solidFill>
                  <a:srgbClr val="00CC00"/>
                </a:solidFill>
              </a:rPr>
              <a:t>(assimilation)</a:t>
            </a:r>
          </a:p>
        </p:txBody>
      </p:sp>
      <p:sp>
        <p:nvSpPr>
          <p:cNvPr id="58" name="Line 56"/>
          <p:cNvSpPr>
            <a:spLocks noChangeShapeType="1"/>
          </p:cNvSpPr>
          <p:nvPr/>
        </p:nvSpPr>
        <p:spPr bwMode="auto">
          <a:xfrm flipV="1">
            <a:off x="3048000" y="4191000"/>
            <a:ext cx="1752600" cy="0"/>
          </a:xfrm>
          <a:prstGeom prst="line">
            <a:avLst/>
          </a:prstGeom>
          <a:noFill/>
          <a:ln w="76200">
            <a:solidFill>
              <a:srgbClr val="00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60" name="Text Box 62"/>
          <p:cNvSpPr txBox="1">
            <a:spLocks noChangeArrowheads="1"/>
          </p:cNvSpPr>
          <p:nvPr/>
        </p:nvSpPr>
        <p:spPr bwMode="auto">
          <a:xfrm>
            <a:off x="3505200" y="3276600"/>
            <a:ext cx="2438400" cy="573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70000"/>
              </a:lnSpc>
              <a:spcBef>
                <a:spcPct val="50000"/>
              </a:spcBef>
              <a:defRPr/>
            </a:pPr>
            <a:r>
              <a:rPr lang="en-US" sz="1600">
                <a:solidFill>
                  <a:srgbClr val="0070C0"/>
                </a:solidFill>
              </a:rPr>
              <a:t>00UTC</a:t>
            </a:r>
          </a:p>
          <a:p>
            <a:pPr algn="ctr" eaLnBrk="1" hangingPunct="1">
              <a:lnSpc>
                <a:spcPct val="70000"/>
              </a:lnSpc>
              <a:spcBef>
                <a:spcPct val="50000"/>
              </a:spcBef>
              <a:defRPr/>
            </a:pPr>
            <a:r>
              <a:rPr lang="en-US" sz="1600">
                <a:solidFill>
                  <a:srgbClr val="0070C0"/>
                </a:solidFill>
              </a:rPr>
              <a:t>day+1</a:t>
            </a:r>
          </a:p>
        </p:txBody>
      </p:sp>
      <p:sp>
        <p:nvSpPr>
          <p:cNvPr id="62" name="Line 18"/>
          <p:cNvSpPr>
            <a:spLocks noChangeShapeType="1"/>
          </p:cNvSpPr>
          <p:nvPr/>
        </p:nvSpPr>
        <p:spPr bwMode="auto">
          <a:xfrm>
            <a:off x="8305800" y="4191000"/>
            <a:ext cx="0" cy="1447800"/>
          </a:xfrm>
          <a:prstGeom prst="line">
            <a:avLst/>
          </a:prstGeom>
          <a:noFill/>
          <a:ln w="38100">
            <a:solidFill>
              <a:srgbClr val="00FF0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63" name="Text Box 62"/>
          <p:cNvSpPr txBox="1">
            <a:spLocks noChangeArrowheads="1"/>
          </p:cNvSpPr>
          <p:nvPr/>
        </p:nvSpPr>
        <p:spPr bwMode="auto">
          <a:xfrm>
            <a:off x="7162800" y="3276600"/>
            <a:ext cx="2438400" cy="573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70000"/>
              </a:lnSpc>
              <a:spcBef>
                <a:spcPct val="50000"/>
              </a:spcBef>
              <a:defRPr/>
            </a:pPr>
            <a:r>
              <a:rPr lang="en-US" sz="1600">
                <a:solidFill>
                  <a:srgbClr val="0070C0"/>
                </a:solidFill>
              </a:rPr>
              <a:t>00UTC</a:t>
            </a:r>
          </a:p>
          <a:p>
            <a:pPr algn="ctr" eaLnBrk="1" hangingPunct="1">
              <a:lnSpc>
                <a:spcPct val="70000"/>
              </a:lnSpc>
              <a:spcBef>
                <a:spcPct val="50000"/>
              </a:spcBef>
              <a:defRPr/>
            </a:pPr>
            <a:r>
              <a:rPr lang="en-US" sz="1600">
                <a:solidFill>
                  <a:srgbClr val="0070C0"/>
                </a:solidFill>
              </a:rPr>
              <a:t>day+2</a:t>
            </a:r>
          </a:p>
        </p:txBody>
      </p:sp>
      <p:grpSp>
        <p:nvGrpSpPr>
          <p:cNvPr id="21530" name="Group 1"/>
          <p:cNvGrpSpPr>
            <a:grpSpLocks/>
          </p:cNvGrpSpPr>
          <p:nvPr/>
        </p:nvGrpSpPr>
        <p:grpSpPr bwMode="auto">
          <a:xfrm>
            <a:off x="3200400" y="3810000"/>
            <a:ext cx="1479550" cy="288925"/>
            <a:chOff x="2987675" y="3236913"/>
            <a:chExt cx="1479550" cy="288925"/>
          </a:xfrm>
        </p:grpSpPr>
        <p:sp>
          <p:nvSpPr>
            <p:cNvPr id="42" name="Line 33"/>
            <p:cNvSpPr>
              <a:spLocks noChangeShapeType="1"/>
            </p:cNvSpPr>
            <p:nvPr/>
          </p:nvSpPr>
          <p:spPr bwMode="auto">
            <a:xfrm>
              <a:off x="3159125" y="3236913"/>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43" name="Line 34"/>
            <p:cNvSpPr>
              <a:spLocks noChangeShapeType="1"/>
            </p:cNvSpPr>
            <p:nvPr/>
          </p:nvSpPr>
          <p:spPr bwMode="auto">
            <a:xfrm>
              <a:off x="2987675" y="3236913"/>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49" name="Line 36"/>
            <p:cNvSpPr>
              <a:spLocks noChangeShapeType="1"/>
            </p:cNvSpPr>
            <p:nvPr/>
          </p:nvSpPr>
          <p:spPr bwMode="auto">
            <a:xfrm>
              <a:off x="3613150" y="3236913"/>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52" name="Line 37"/>
            <p:cNvSpPr>
              <a:spLocks noChangeShapeType="1"/>
            </p:cNvSpPr>
            <p:nvPr/>
          </p:nvSpPr>
          <p:spPr bwMode="auto">
            <a:xfrm>
              <a:off x="3443288" y="3236913"/>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53" name="Line 38"/>
            <p:cNvSpPr>
              <a:spLocks noChangeShapeType="1"/>
            </p:cNvSpPr>
            <p:nvPr/>
          </p:nvSpPr>
          <p:spPr bwMode="auto">
            <a:xfrm>
              <a:off x="3500438" y="3236913"/>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56" name="Line 39"/>
            <p:cNvSpPr>
              <a:spLocks noChangeShapeType="1"/>
            </p:cNvSpPr>
            <p:nvPr/>
          </p:nvSpPr>
          <p:spPr bwMode="auto">
            <a:xfrm>
              <a:off x="3784600" y="3236913"/>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65" name="Line 40"/>
            <p:cNvSpPr>
              <a:spLocks noChangeShapeType="1"/>
            </p:cNvSpPr>
            <p:nvPr/>
          </p:nvSpPr>
          <p:spPr bwMode="auto">
            <a:xfrm>
              <a:off x="3956050" y="3236913"/>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66" name="Line 41"/>
            <p:cNvSpPr>
              <a:spLocks noChangeShapeType="1"/>
            </p:cNvSpPr>
            <p:nvPr/>
          </p:nvSpPr>
          <p:spPr bwMode="auto">
            <a:xfrm>
              <a:off x="4125913" y="3236913"/>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67" name="Line 42"/>
            <p:cNvSpPr>
              <a:spLocks noChangeShapeType="1"/>
            </p:cNvSpPr>
            <p:nvPr/>
          </p:nvSpPr>
          <p:spPr bwMode="auto">
            <a:xfrm>
              <a:off x="4183063" y="3236913"/>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68" name="Line 43"/>
            <p:cNvSpPr>
              <a:spLocks noChangeShapeType="1"/>
            </p:cNvSpPr>
            <p:nvPr/>
          </p:nvSpPr>
          <p:spPr bwMode="auto">
            <a:xfrm>
              <a:off x="4297363" y="3236913"/>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69" name="Line 44"/>
            <p:cNvSpPr>
              <a:spLocks noChangeShapeType="1"/>
            </p:cNvSpPr>
            <p:nvPr/>
          </p:nvSpPr>
          <p:spPr bwMode="auto">
            <a:xfrm>
              <a:off x="4467225" y="3236913"/>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70" name="Line 55"/>
            <p:cNvSpPr>
              <a:spLocks noChangeShapeType="1"/>
            </p:cNvSpPr>
            <p:nvPr/>
          </p:nvSpPr>
          <p:spPr bwMode="auto">
            <a:xfrm>
              <a:off x="3214688" y="3236913"/>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grpSp>
      <p:sp>
        <p:nvSpPr>
          <p:cNvPr id="72" name="Line 18"/>
          <p:cNvSpPr>
            <a:spLocks noChangeShapeType="1"/>
          </p:cNvSpPr>
          <p:nvPr/>
        </p:nvSpPr>
        <p:spPr bwMode="auto">
          <a:xfrm>
            <a:off x="4800600" y="4267200"/>
            <a:ext cx="0" cy="1371600"/>
          </a:xfrm>
          <a:prstGeom prst="line">
            <a:avLst/>
          </a:prstGeom>
          <a:noFill/>
          <a:ln w="28575" cmpd="sng">
            <a:solidFill>
              <a:srgbClr val="00FF00"/>
            </a:solidFill>
            <a:prstDash val="solid"/>
            <a:round/>
            <a:headEnd type="none"/>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73" name="Line 56"/>
          <p:cNvSpPr>
            <a:spLocks noChangeShapeType="1"/>
          </p:cNvSpPr>
          <p:nvPr/>
        </p:nvSpPr>
        <p:spPr bwMode="auto">
          <a:xfrm flipV="1">
            <a:off x="4800600" y="5715000"/>
            <a:ext cx="1752600" cy="0"/>
          </a:xfrm>
          <a:prstGeom prst="line">
            <a:avLst/>
          </a:prstGeom>
          <a:noFill/>
          <a:ln w="76200">
            <a:solidFill>
              <a:srgbClr val="00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74" name="Line 56"/>
          <p:cNvSpPr>
            <a:spLocks noChangeShapeType="1"/>
          </p:cNvSpPr>
          <p:nvPr/>
        </p:nvSpPr>
        <p:spPr bwMode="auto">
          <a:xfrm flipV="1">
            <a:off x="6553200" y="5715000"/>
            <a:ext cx="2590800"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grpSp>
        <p:nvGrpSpPr>
          <p:cNvPr id="21534" name="Group 1"/>
          <p:cNvGrpSpPr>
            <a:grpSpLocks/>
          </p:cNvGrpSpPr>
          <p:nvPr/>
        </p:nvGrpSpPr>
        <p:grpSpPr bwMode="auto">
          <a:xfrm>
            <a:off x="4876800" y="5257800"/>
            <a:ext cx="1479550" cy="288925"/>
            <a:chOff x="2987675" y="3236913"/>
            <a:chExt cx="1479550" cy="288925"/>
          </a:xfrm>
        </p:grpSpPr>
        <p:sp>
          <p:nvSpPr>
            <p:cNvPr id="76" name="Line 33"/>
            <p:cNvSpPr>
              <a:spLocks noChangeShapeType="1"/>
            </p:cNvSpPr>
            <p:nvPr/>
          </p:nvSpPr>
          <p:spPr bwMode="auto">
            <a:xfrm>
              <a:off x="3159125" y="3236913"/>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77" name="Line 34"/>
            <p:cNvSpPr>
              <a:spLocks noChangeShapeType="1"/>
            </p:cNvSpPr>
            <p:nvPr/>
          </p:nvSpPr>
          <p:spPr bwMode="auto">
            <a:xfrm>
              <a:off x="2987675" y="3236913"/>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78" name="Line 36"/>
            <p:cNvSpPr>
              <a:spLocks noChangeShapeType="1"/>
            </p:cNvSpPr>
            <p:nvPr/>
          </p:nvSpPr>
          <p:spPr bwMode="auto">
            <a:xfrm>
              <a:off x="3613150" y="3236913"/>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79" name="Line 37"/>
            <p:cNvSpPr>
              <a:spLocks noChangeShapeType="1"/>
            </p:cNvSpPr>
            <p:nvPr/>
          </p:nvSpPr>
          <p:spPr bwMode="auto">
            <a:xfrm>
              <a:off x="3443288" y="3236913"/>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80" name="Line 38"/>
            <p:cNvSpPr>
              <a:spLocks noChangeShapeType="1"/>
            </p:cNvSpPr>
            <p:nvPr/>
          </p:nvSpPr>
          <p:spPr bwMode="auto">
            <a:xfrm>
              <a:off x="3500438" y="3236913"/>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81" name="Line 39"/>
            <p:cNvSpPr>
              <a:spLocks noChangeShapeType="1"/>
            </p:cNvSpPr>
            <p:nvPr/>
          </p:nvSpPr>
          <p:spPr bwMode="auto">
            <a:xfrm>
              <a:off x="3784600" y="3236913"/>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82" name="Line 40"/>
            <p:cNvSpPr>
              <a:spLocks noChangeShapeType="1"/>
            </p:cNvSpPr>
            <p:nvPr/>
          </p:nvSpPr>
          <p:spPr bwMode="auto">
            <a:xfrm>
              <a:off x="3956050" y="3236913"/>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83" name="Line 41"/>
            <p:cNvSpPr>
              <a:spLocks noChangeShapeType="1"/>
            </p:cNvSpPr>
            <p:nvPr/>
          </p:nvSpPr>
          <p:spPr bwMode="auto">
            <a:xfrm>
              <a:off x="4125913" y="3236913"/>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84" name="Line 42"/>
            <p:cNvSpPr>
              <a:spLocks noChangeShapeType="1"/>
            </p:cNvSpPr>
            <p:nvPr/>
          </p:nvSpPr>
          <p:spPr bwMode="auto">
            <a:xfrm>
              <a:off x="4183063" y="3236913"/>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85" name="Line 43"/>
            <p:cNvSpPr>
              <a:spLocks noChangeShapeType="1"/>
            </p:cNvSpPr>
            <p:nvPr/>
          </p:nvSpPr>
          <p:spPr bwMode="auto">
            <a:xfrm>
              <a:off x="4297363" y="3236913"/>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86" name="Line 44"/>
            <p:cNvSpPr>
              <a:spLocks noChangeShapeType="1"/>
            </p:cNvSpPr>
            <p:nvPr/>
          </p:nvSpPr>
          <p:spPr bwMode="auto">
            <a:xfrm>
              <a:off x="4467225" y="3236913"/>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87" name="Line 55"/>
            <p:cNvSpPr>
              <a:spLocks noChangeShapeType="1"/>
            </p:cNvSpPr>
            <p:nvPr/>
          </p:nvSpPr>
          <p:spPr bwMode="auto">
            <a:xfrm>
              <a:off x="3214688" y="3236913"/>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grpSp>
      <p:sp>
        <p:nvSpPr>
          <p:cNvPr id="88" name="Text Box 59"/>
          <p:cNvSpPr txBox="1">
            <a:spLocks noChangeArrowheads="1"/>
          </p:cNvSpPr>
          <p:nvPr/>
        </p:nvSpPr>
        <p:spPr bwMode="auto">
          <a:xfrm>
            <a:off x="7162800" y="5791200"/>
            <a:ext cx="1254125" cy="307975"/>
          </a:xfrm>
          <a:prstGeom prst="rect">
            <a:avLst/>
          </a:prstGeom>
          <a:noFill/>
          <a:ln>
            <a:solidFill>
              <a:srgbClr val="FF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1400" b="1">
                <a:solidFill>
                  <a:srgbClr val="FF0000"/>
                </a:solidFill>
              </a:rPr>
              <a:t>forecast</a:t>
            </a:r>
          </a:p>
        </p:txBody>
      </p:sp>
      <p:sp>
        <p:nvSpPr>
          <p:cNvPr id="75" name="Text Box 62"/>
          <p:cNvSpPr txBox="1">
            <a:spLocks noChangeArrowheads="1"/>
          </p:cNvSpPr>
          <p:nvPr/>
        </p:nvSpPr>
        <p:spPr bwMode="auto">
          <a:xfrm>
            <a:off x="4267200" y="4953000"/>
            <a:ext cx="274320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000"/>
              <a:t>observations</a:t>
            </a:r>
            <a:endParaRPr lang="en-US" sz="1200"/>
          </a:p>
        </p:txBody>
      </p:sp>
      <p:sp>
        <p:nvSpPr>
          <p:cNvPr id="4" name="Slide Number Placeholder 3"/>
          <p:cNvSpPr>
            <a:spLocks noGrp="1"/>
          </p:cNvSpPr>
          <p:nvPr>
            <p:ph type="sldNum" sz="quarter" idx="12"/>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Times"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a:lstStyle>
          <a:p>
            <a:pPr>
              <a:defRPr/>
            </a:pPr>
            <a:fld id="{B8749A31-4AA6-3F4D-863E-E96083005C05}" type="slidenum">
              <a:rPr lang="en-US" altLang="en-US" smtClean="0">
                <a:latin typeface="Arial" panose="020B0604020202020204" pitchFamily="34" charset="0"/>
              </a:rPr>
              <a:pPr>
                <a:defRPr/>
              </a:pPr>
              <a:t>7</a:t>
            </a:fld>
            <a:endParaRPr lang="en-US" altLang="en-US">
              <a:latin typeface="Arial" panose="020B0604020202020204" pitchFamily="34" charset="0"/>
            </a:endParaRPr>
          </a:p>
        </p:txBody>
      </p:sp>
      <p:sp>
        <p:nvSpPr>
          <p:cNvPr id="2" name="TextBox 1"/>
          <p:cNvSpPr txBox="1"/>
          <p:nvPr/>
        </p:nvSpPr>
        <p:spPr>
          <a:xfrm>
            <a:off x="2339975" y="6248400"/>
            <a:ext cx="5014514" cy="461665"/>
          </a:xfrm>
          <a:prstGeom prst="rect">
            <a:avLst/>
          </a:prstGeom>
          <a:noFill/>
        </p:spPr>
        <p:txBody>
          <a:bodyPr wrap="none" rtlCol="0">
            <a:spAutoFit/>
          </a:bodyPr>
          <a:lstStyle/>
          <a:p>
            <a:r>
              <a:rPr lang="en-US" sz="2400"/>
              <a:t>Four dimensional data assimilation </a:t>
            </a:r>
          </a:p>
        </p:txBody>
      </p:sp>
    </p:spTree>
    <p:extLst>
      <p:ext uri="{BB962C8B-B14F-4D97-AF65-F5344CB8AC3E}">
        <p14:creationId xmlns:p14="http://schemas.microsoft.com/office/powerpoint/2010/main" val="16755803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3500"/>
            <a:ext cx="8229600" cy="815975"/>
          </a:xfrm>
        </p:spPr>
        <p:txBody>
          <a:bodyPr>
            <a:normAutofit/>
          </a:bodyPr>
          <a:lstStyle/>
          <a:p>
            <a:pPr>
              <a:defRPr/>
            </a:pPr>
            <a:r>
              <a:rPr lang="en-US" sz="3200" b="1">
                <a:solidFill>
                  <a:schemeClr val="bg1"/>
                </a:solidFill>
              </a:rPr>
              <a:t>COSMIC-II Constellation </a:t>
            </a:r>
          </a:p>
        </p:txBody>
      </p:sp>
      <p:sp>
        <p:nvSpPr>
          <p:cNvPr id="2" name="Slide Number Placeholder 1"/>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4F4AD8FD-FD6D-464E-A779-5DEA90C34555}" type="slidenum">
              <a:rPr lang="en-US" smtClean="0"/>
              <a:pPr>
                <a:defRPr/>
              </a:pPr>
              <a:t>70</a:t>
            </a:fld>
            <a:endParaRPr lang="en-US" altLang="en-US"/>
          </a:p>
        </p:txBody>
      </p:sp>
      <p:pic>
        <p:nvPicPr>
          <p:cNvPr id="5" name="Picture 4"/>
          <p:cNvPicPr>
            <a:picLocks noChangeAspect="1"/>
          </p:cNvPicPr>
          <p:nvPr/>
        </p:nvPicPr>
        <p:blipFill>
          <a:blip r:embed="rId2"/>
          <a:stretch>
            <a:fillRect/>
          </a:stretch>
        </p:blipFill>
        <p:spPr>
          <a:xfrm>
            <a:off x="685800" y="990600"/>
            <a:ext cx="7874000" cy="4368800"/>
          </a:xfrm>
          <a:prstGeom prst="rect">
            <a:avLst/>
          </a:prstGeom>
        </p:spPr>
      </p:pic>
      <p:sp>
        <p:nvSpPr>
          <p:cNvPr id="6" name="Text Placeholder 2"/>
          <p:cNvSpPr txBox="1">
            <a:spLocks/>
          </p:cNvSpPr>
          <p:nvPr/>
        </p:nvSpPr>
        <p:spPr>
          <a:xfrm>
            <a:off x="2743200" y="5181600"/>
            <a:ext cx="4038600" cy="838200"/>
          </a:xfrm>
          <a:prstGeom prst="rect">
            <a:avLst/>
          </a:prstGeom>
        </p:spPr>
        <p:txBody>
          <a:bodyPr/>
          <a:lstStyle>
            <a:lvl1pPr marL="338138" indent="-338138" algn="l" defTabSz="457200" rtl="0" eaLnBrk="1" fontAlgn="base" hangingPunct="1">
              <a:lnSpc>
                <a:spcPct val="83000"/>
              </a:lnSpc>
              <a:spcBef>
                <a:spcPts val="625"/>
              </a:spcBef>
              <a:spcAft>
                <a:spcPct val="0"/>
              </a:spcAft>
              <a:buClr>
                <a:srgbClr val="000000"/>
              </a:buClr>
              <a:buSzPct val="125000"/>
              <a:buFont typeface="Arial" charset="0"/>
              <a:buChar char="•"/>
              <a:defRPr sz="2000" b="1">
                <a:solidFill>
                  <a:srgbClr val="000000"/>
                </a:solidFill>
                <a:latin typeface="+mn-lt"/>
                <a:ea typeface="ＭＳ Ｐゴシック" charset="0"/>
                <a:cs typeface="+mn-cs"/>
              </a:defRPr>
            </a:lvl1pPr>
            <a:lvl2pPr marL="857250" indent="-339725" algn="l" defTabSz="457200" rtl="0" eaLnBrk="1" fontAlgn="base" hangingPunct="1">
              <a:lnSpc>
                <a:spcPct val="83000"/>
              </a:lnSpc>
              <a:spcBef>
                <a:spcPts val="563"/>
              </a:spcBef>
              <a:spcAft>
                <a:spcPct val="0"/>
              </a:spcAft>
              <a:buClr>
                <a:srgbClr val="000000"/>
              </a:buClr>
              <a:buSzPct val="100000"/>
              <a:buFont typeface="Arial" charset="0"/>
              <a:buChar char="–"/>
              <a:defRPr b="1">
                <a:solidFill>
                  <a:srgbClr val="000000"/>
                </a:solidFill>
                <a:latin typeface="+mn-lt"/>
                <a:ea typeface="+mn-ea"/>
                <a:cs typeface="+mn-cs"/>
              </a:defRPr>
            </a:lvl2pPr>
            <a:lvl3pPr marL="1200150" indent="-228600" algn="l" defTabSz="457200" rtl="0" eaLnBrk="1" fontAlgn="base" hangingPunct="1">
              <a:lnSpc>
                <a:spcPct val="83000"/>
              </a:lnSpc>
              <a:spcBef>
                <a:spcPts val="500"/>
              </a:spcBef>
              <a:spcAft>
                <a:spcPct val="0"/>
              </a:spcAft>
              <a:buClr>
                <a:srgbClr val="000000"/>
              </a:buClr>
              <a:buSzPct val="100000"/>
              <a:buFont typeface="Arial" charset="0"/>
              <a:buChar char=" "/>
              <a:defRPr sz="1600" b="1">
                <a:solidFill>
                  <a:srgbClr val="000000"/>
                </a:solidFill>
                <a:latin typeface="+mn-lt"/>
                <a:ea typeface="+mn-ea"/>
                <a:cs typeface="+mn-cs"/>
              </a:defRPr>
            </a:lvl3pPr>
            <a:lvl4pPr marL="1541463" indent="-119063" algn="l" defTabSz="457200" rtl="0" eaLnBrk="1" fontAlgn="base" hangingPunct="1">
              <a:lnSpc>
                <a:spcPct val="83000"/>
              </a:lnSpc>
              <a:spcBef>
                <a:spcPts val="438"/>
              </a:spcBef>
              <a:spcAft>
                <a:spcPct val="0"/>
              </a:spcAft>
              <a:buClr>
                <a:srgbClr val="000000"/>
              </a:buClr>
              <a:buSzPct val="100000"/>
              <a:buFont typeface="Arial" charset="0"/>
              <a:buChar char=" "/>
              <a:defRPr sz="1400" b="1">
                <a:solidFill>
                  <a:srgbClr val="000000"/>
                </a:solidFill>
                <a:latin typeface="+mn-lt"/>
                <a:ea typeface="+mn-ea"/>
                <a:cs typeface="+mn-cs"/>
              </a:defRPr>
            </a:lvl4pPr>
            <a:lvl5pPr marL="1828800" algn="l" defTabSz="457200" rtl="0" eaLnBrk="1" fontAlgn="base" hangingPunct="1">
              <a:lnSpc>
                <a:spcPct val="83000"/>
              </a:lnSpc>
              <a:spcBef>
                <a:spcPts val="438"/>
              </a:spcBef>
              <a:spcAft>
                <a:spcPct val="0"/>
              </a:spcAft>
              <a:buClr>
                <a:srgbClr val="000000"/>
              </a:buClr>
              <a:buSzPct val="100000"/>
              <a:buFont typeface="Arial" charset="0"/>
              <a:buChar char=" "/>
              <a:defRPr sz="1400" b="1">
                <a:solidFill>
                  <a:srgbClr val="000000"/>
                </a:solidFill>
                <a:latin typeface="+mn-lt"/>
                <a:ea typeface="+mn-ea"/>
                <a:cs typeface="+mn-cs"/>
              </a:defRPr>
            </a:lvl5pPr>
            <a:lvl6pPr marL="2286000" algn="l" defTabSz="457200" rtl="0" eaLnBrk="1" fontAlgn="base" hangingPunct="1">
              <a:lnSpc>
                <a:spcPct val="83000"/>
              </a:lnSpc>
              <a:spcBef>
                <a:spcPts val="438"/>
              </a:spcBef>
              <a:spcAft>
                <a:spcPct val="0"/>
              </a:spcAft>
              <a:buClr>
                <a:srgbClr val="000000"/>
              </a:buClr>
              <a:buSzPct val="100000"/>
              <a:buFont typeface="Arial" charset="0"/>
              <a:buChar char=" "/>
              <a:defRPr sz="1400" b="1">
                <a:solidFill>
                  <a:srgbClr val="000000"/>
                </a:solidFill>
                <a:latin typeface="+mn-lt"/>
                <a:ea typeface="+mn-ea"/>
                <a:cs typeface="+mn-cs"/>
              </a:defRPr>
            </a:lvl6pPr>
            <a:lvl7pPr marL="2743200" algn="l" defTabSz="457200" rtl="0" eaLnBrk="1" fontAlgn="base" hangingPunct="1">
              <a:lnSpc>
                <a:spcPct val="83000"/>
              </a:lnSpc>
              <a:spcBef>
                <a:spcPts val="438"/>
              </a:spcBef>
              <a:spcAft>
                <a:spcPct val="0"/>
              </a:spcAft>
              <a:buClr>
                <a:srgbClr val="000000"/>
              </a:buClr>
              <a:buSzPct val="100000"/>
              <a:buFont typeface="Arial" charset="0"/>
              <a:buChar char=" "/>
              <a:defRPr sz="1400" b="1">
                <a:solidFill>
                  <a:srgbClr val="000000"/>
                </a:solidFill>
                <a:latin typeface="+mn-lt"/>
                <a:ea typeface="+mn-ea"/>
                <a:cs typeface="+mn-cs"/>
              </a:defRPr>
            </a:lvl7pPr>
            <a:lvl8pPr marL="3200400" algn="l" defTabSz="457200" rtl="0" eaLnBrk="1" fontAlgn="base" hangingPunct="1">
              <a:lnSpc>
                <a:spcPct val="83000"/>
              </a:lnSpc>
              <a:spcBef>
                <a:spcPts val="438"/>
              </a:spcBef>
              <a:spcAft>
                <a:spcPct val="0"/>
              </a:spcAft>
              <a:buClr>
                <a:srgbClr val="000000"/>
              </a:buClr>
              <a:buSzPct val="100000"/>
              <a:buFont typeface="Arial" charset="0"/>
              <a:buChar char=" "/>
              <a:defRPr sz="1400" b="1">
                <a:solidFill>
                  <a:srgbClr val="000000"/>
                </a:solidFill>
                <a:latin typeface="+mn-lt"/>
                <a:ea typeface="+mn-ea"/>
                <a:cs typeface="+mn-cs"/>
              </a:defRPr>
            </a:lvl8pPr>
            <a:lvl9pPr marL="3657600" algn="l" defTabSz="457200" rtl="0" eaLnBrk="1" fontAlgn="base" hangingPunct="1">
              <a:lnSpc>
                <a:spcPct val="83000"/>
              </a:lnSpc>
              <a:spcBef>
                <a:spcPts val="438"/>
              </a:spcBef>
              <a:spcAft>
                <a:spcPct val="0"/>
              </a:spcAft>
              <a:buClr>
                <a:srgbClr val="000000"/>
              </a:buClr>
              <a:buSzPct val="100000"/>
              <a:buFont typeface="Arial" charset="0"/>
              <a:buChar char=" "/>
              <a:defRPr sz="1400" b="1">
                <a:solidFill>
                  <a:srgbClr val="000000"/>
                </a:solidFill>
                <a:latin typeface="+mn-lt"/>
                <a:ea typeface="+mn-ea"/>
                <a:cs typeface="+mn-cs"/>
              </a:defRPr>
            </a:lvl9pPr>
          </a:lstStyle>
          <a:p>
            <a:r>
              <a:rPr lang="en-US"/>
              <a:t>12 Low orbit satellites </a:t>
            </a:r>
          </a:p>
          <a:p>
            <a:r>
              <a:rPr lang="en-US"/>
              <a:t>12,000 soundings every day</a:t>
            </a:r>
          </a:p>
        </p:txBody>
      </p:sp>
      <p:sp>
        <p:nvSpPr>
          <p:cNvPr id="3" name="TextBox 2"/>
          <p:cNvSpPr txBox="1"/>
          <p:nvPr/>
        </p:nvSpPr>
        <p:spPr>
          <a:xfrm>
            <a:off x="457200" y="6400800"/>
            <a:ext cx="5654881" cy="369332"/>
          </a:xfrm>
          <a:prstGeom prst="rect">
            <a:avLst/>
          </a:prstGeom>
          <a:noFill/>
        </p:spPr>
        <p:txBody>
          <a:bodyPr wrap="none" rtlCol="0">
            <a:spAutoFit/>
          </a:bodyPr>
          <a:lstStyle/>
          <a:p>
            <a:r>
              <a:rPr lang="en-US"/>
              <a:t>COSMIC is a US-Taiwan cooperation. Launch January 2019.</a:t>
            </a:r>
          </a:p>
        </p:txBody>
      </p:sp>
    </p:spTree>
    <p:extLst>
      <p:ext uri="{BB962C8B-B14F-4D97-AF65-F5344CB8AC3E}">
        <p14:creationId xmlns:p14="http://schemas.microsoft.com/office/powerpoint/2010/main" val="27303576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889001-74FF-934E-8C1D-60BE4722674A}"/>
              </a:ext>
            </a:extLst>
          </p:cNvPr>
          <p:cNvSpPr>
            <a:spLocks noGrp="1"/>
          </p:cNvSpPr>
          <p:nvPr>
            <p:ph idx="1"/>
          </p:nvPr>
        </p:nvSpPr>
        <p:spPr/>
        <p:txBody>
          <a:bodyPr>
            <a:noAutofit/>
          </a:bodyPr>
          <a:lstStyle/>
          <a:p>
            <a:pPr marL="0" indent="0">
              <a:buNone/>
            </a:pPr>
            <a:r>
              <a:rPr lang="en-US" sz="3600" b="1">
                <a:solidFill>
                  <a:schemeClr val="accent1"/>
                </a:solidFill>
              </a:rPr>
              <a:t>Improved GNSS receivers, like on COSMIC2, will penetrate deeper in the low atmosphere, nearly down to the surface:</a:t>
            </a:r>
          </a:p>
          <a:p>
            <a:pPr marL="0" indent="0">
              <a:buNone/>
            </a:pPr>
            <a:endParaRPr lang="en-US" sz="1200" b="1">
              <a:solidFill>
                <a:schemeClr val="accent1"/>
              </a:solidFill>
            </a:endParaRPr>
          </a:p>
          <a:p>
            <a:pPr marL="857250" lvl="1" indent="-457200">
              <a:buFont typeface="Arial" panose="020B0604020202020204" pitchFamily="34" charset="0"/>
              <a:buChar char="•"/>
            </a:pPr>
            <a:r>
              <a:rPr lang="en-US" sz="3200" b="1">
                <a:solidFill>
                  <a:schemeClr val="accent1"/>
                </a:solidFill>
              </a:rPr>
              <a:t>Anomalous/Multipaths propagation mostly due to the presence of humidity gradient</a:t>
            </a:r>
          </a:p>
          <a:p>
            <a:pPr marL="857250" lvl="1" indent="-457200">
              <a:buFont typeface="Arial" panose="020B0604020202020204" pitchFamily="34" charset="0"/>
              <a:buChar char="•"/>
            </a:pPr>
            <a:r>
              <a:rPr lang="en-US" sz="3200" b="1">
                <a:solidFill>
                  <a:schemeClr val="accent1"/>
                </a:solidFill>
              </a:rPr>
              <a:t>Observation error estimation</a:t>
            </a:r>
            <a:endParaRPr lang="en-US" b="1">
              <a:solidFill>
                <a:schemeClr val="accent1"/>
              </a:solidFill>
            </a:endParaRPr>
          </a:p>
          <a:p>
            <a:pPr marL="0" indent="0">
              <a:buNone/>
            </a:pPr>
            <a:endParaRPr lang="en-US" b="1">
              <a:solidFill>
                <a:schemeClr val="accent1"/>
              </a:solidFill>
            </a:endParaRPr>
          </a:p>
          <a:p>
            <a:pPr>
              <a:buFont typeface="Arial" panose="020B0604020202020204" pitchFamily="34" charset="0"/>
              <a:buChar char="•"/>
            </a:pPr>
            <a:endParaRPr lang="en-US" b="1">
              <a:solidFill>
                <a:schemeClr val="accent1"/>
              </a:solidFill>
            </a:endParaRPr>
          </a:p>
        </p:txBody>
      </p:sp>
      <p:sp>
        <p:nvSpPr>
          <p:cNvPr id="5" name="Title 4">
            <a:extLst>
              <a:ext uri="{FF2B5EF4-FFF2-40B4-BE49-F238E27FC236}">
                <a16:creationId xmlns:a16="http://schemas.microsoft.com/office/drawing/2014/main" id="{DFBFC07B-0B42-E243-AF5E-182B727939E1}"/>
              </a:ext>
            </a:extLst>
          </p:cNvPr>
          <p:cNvSpPr>
            <a:spLocks noGrp="1"/>
          </p:cNvSpPr>
          <p:nvPr>
            <p:ph type="title"/>
          </p:nvPr>
        </p:nvSpPr>
        <p:spPr>
          <a:xfrm>
            <a:off x="381000" y="0"/>
            <a:ext cx="8229600" cy="1143000"/>
          </a:xfrm>
        </p:spPr>
        <p:txBody>
          <a:bodyPr>
            <a:noAutofit/>
          </a:bodyPr>
          <a:lstStyle/>
          <a:p>
            <a:r>
              <a:rPr lang="en-US" sz="4000" b="1">
                <a:solidFill>
                  <a:schemeClr val="bg1"/>
                </a:solidFill>
              </a:rPr>
              <a:t>Challenges</a:t>
            </a:r>
          </a:p>
        </p:txBody>
      </p:sp>
      <p:sp>
        <p:nvSpPr>
          <p:cNvPr id="2" name="Slide Number Placeholder 1">
            <a:extLst>
              <a:ext uri="{FF2B5EF4-FFF2-40B4-BE49-F238E27FC236}">
                <a16:creationId xmlns:a16="http://schemas.microsoft.com/office/drawing/2014/main" id="{44FEF03C-ACB0-C348-BD52-AACB19BCD2DC}"/>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4D3740-6ED1-F845-93BD-27C684B2C932}" type="slidenum">
              <a:rPr lang="en-US" smtClean="0"/>
              <a:pPr/>
              <a:t>71</a:t>
            </a:fld>
            <a:endParaRPr lang="en-US"/>
          </a:p>
        </p:txBody>
      </p:sp>
    </p:spTree>
    <p:extLst>
      <p:ext uri="{BB962C8B-B14F-4D97-AF65-F5344CB8AC3E}">
        <p14:creationId xmlns:p14="http://schemas.microsoft.com/office/powerpoint/2010/main" val="10352933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889001-74FF-934E-8C1D-60BE4722674A}"/>
              </a:ext>
            </a:extLst>
          </p:cNvPr>
          <p:cNvSpPr>
            <a:spLocks noGrp="1"/>
          </p:cNvSpPr>
          <p:nvPr>
            <p:ph idx="1"/>
          </p:nvPr>
        </p:nvSpPr>
        <p:spPr>
          <a:xfrm>
            <a:off x="457200" y="1600200"/>
            <a:ext cx="8229600" cy="1302657"/>
          </a:xfrm>
        </p:spPr>
        <p:txBody>
          <a:bodyPr>
            <a:noAutofit/>
          </a:bodyPr>
          <a:lstStyle/>
          <a:p>
            <a:pPr marL="0" indent="0">
              <a:buNone/>
            </a:pPr>
            <a:endParaRPr lang="en-US" sz="1200" b="1">
              <a:solidFill>
                <a:schemeClr val="accent1"/>
              </a:solidFill>
            </a:endParaRPr>
          </a:p>
          <a:p>
            <a:pPr marL="0" indent="0">
              <a:buNone/>
            </a:pPr>
            <a:endParaRPr lang="en-US" b="1">
              <a:solidFill>
                <a:schemeClr val="accent1"/>
              </a:solidFill>
            </a:endParaRPr>
          </a:p>
          <a:p>
            <a:pPr>
              <a:buFont typeface="Arial" panose="020B0604020202020204" pitchFamily="34" charset="0"/>
              <a:buChar char="•"/>
            </a:pPr>
            <a:endParaRPr lang="en-US" b="1">
              <a:solidFill>
                <a:schemeClr val="accent1"/>
              </a:solidFill>
            </a:endParaRPr>
          </a:p>
        </p:txBody>
      </p:sp>
      <p:sp>
        <p:nvSpPr>
          <p:cNvPr id="5" name="Title 4">
            <a:extLst>
              <a:ext uri="{FF2B5EF4-FFF2-40B4-BE49-F238E27FC236}">
                <a16:creationId xmlns:a16="http://schemas.microsoft.com/office/drawing/2014/main" id="{DFBFC07B-0B42-E243-AF5E-182B727939E1}"/>
              </a:ext>
            </a:extLst>
          </p:cNvPr>
          <p:cNvSpPr>
            <a:spLocks noGrp="1"/>
          </p:cNvSpPr>
          <p:nvPr>
            <p:ph type="title"/>
          </p:nvPr>
        </p:nvSpPr>
        <p:spPr>
          <a:xfrm>
            <a:off x="381000" y="0"/>
            <a:ext cx="8229600" cy="1143000"/>
          </a:xfrm>
        </p:spPr>
        <p:txBody>
          <a:bodyPr>
            <a:noAutofit/>
          </a:bodyPr>
          <a:lstStyle/>
          <a:p>
            <a:r>
              <a:rPr lang="en-US" sz="4000" b="1">
                <a:solidFill>
                  <a:schemeClr val="bg1"/>
                </a:solidFill>
              </a:rPr>
              <a:t>Anomalous Propagation</a:t>
            </a:r>
          </a:p>
        </p:txBody>
      </p:sp>
      <p:sp>
        <p:nvSpPr>
          <p:cNvPr id="2" name="Slide Number Placeholder 1">
            <a:extLst>
              <a:ext uri="{FF2B5EF4-FFF2-40B4-BE49-F238E27FC236}">
                <a16:creationId xmlns:a16="http://schemas.microsoft.com/office/drawing/2014/main" id="{44FEF03C-ACB0-C348-BD52-AACB19BCD2DC}"/>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4D3740-6ED1-F845-93BD-27C684B2C932}" type="slidenum">
              <a:rPr lang="en-US" smtClean="0"/>
              <a:pPr/>
              <a:t>72</a:t>
            </a:fld>
            <a:endParaRPr lang="en-US"/>
          </a:p>
        </p:txBody>
      </p:sp>
      <p:pic>
        <p:nvPicPr>
          <p:cNvPr id="6" name="Picture 5">
            <a:extLst>
              <a:ext uri="{FF2B5EF4-FFF2-40B4-BE49-F238E27FC236}">
                <a16:creationId xmlns:a16="http://schemas.microsoft.com/office/drawing/2014/main" id="{ABC0BC5B-D1CF-C740-B3B1-7F6A145137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685" y="2061255"/>
            <a:ext cx="8952230" cy="3200400"/>
          </a:xfrm>
          <a:prstGeom prst="rect">
            <a:avLst/>
          </a:prstGeom>
          <a:noFill/>
        </p:spPr>
      </p:pic>
    </p:spTree>
    <p:extLst>
      <p:ext uri="{BB962C8B-B14F-4D97-AF65-F5344CB8AC3E}">
        <p14:creationId xmlns:p14="http://schemas.microsoft.com/office/powerpoint/2010/main" val="447079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889001-74FF-934E-8C1D-60BE4722674A}"/>
              </a:ext>
            </a:extLst>
          </p:cNvPr>
          <p:cNvSpPr>
            <a:spLocks noGrp="1"/>
          </p:cNvSpPr>
          <p:nvPr>
            <p:ph idx="1"/>
          </p:nvPr>
        </p:nvSpPr>
        <p:spPr>
          <a:xfrm>
            <a:off x="457200" y="1600200"/>
            <a:ext cx="8229600" cy="1302657"/>
          </a:xfrm>
        </p:spPr>
        <p:txBody>
          <a:bodyPr>
            <a:noAutofit/>
          </a:bodyPr>
          <a:lstStyle/>
          <a:p>
            <a:pPr marL="0" indent="0">
              <a:buNone/>
            </a:pPr>
            <a:endParaRPr lang="en-US" sz="1200" b="1">
              <a:solidFill>
                <a:schemeClr val="accent1"/>
              </a:solidFill>
            </a:endParaRPr>
          </a:p>
          <a:p>
            <a:pPr marL="0" indent="0">
              <a:buNone/>
            </a:pPr>
            <a:endParaRPr lang="en-US" b="1">
              <a:solidFill>
                <a:schemeClr val="accent1"/>
              </a:solidFill>
            </a:endParaRPr>
          </a:p>
          <a:p>
            <a:pPr>
              <a:buFont typeface="Arial" panose="020B0604020202020204" pitchFamily="34" charset="0"/>
              <a:buChar char="•"/>
            </a:pPr>
            <a:endParaRPr lang="en-US" b="1">
              <a:solidFill>
                <a:schemeClr val="accent1"/>
              </a:solidFill>
            </a:endParaRPr>
          </a:p>
        </p:txBody>
      </p:sp>
      <p:sp>
        <p:nvSpPr>
          <p:cNvPr id="5" name="Title 4">
            <a:extLst>
              <a:ext uri="{FF2B5EF4-FFF2-40B4-BE49-F238E27FC236}">
                <a16:creationId xmlns:a16="http://schemas.microsoft.com/office/drawing/2014/main" id="{DFBFC07B-0B42-E243-AF5E-182B727939E1}"/>
              </a:ext>
            </a:extLst>
          </p:cNvPr>
          <p:cNvSpPr>
            <a:spLocks noGrp="1"/>
          </p:cNvSpPr>
          <p:nvPr>
            <p:ph type="title"/>
          </p:nvPr>
        </p:nvSpPr>
        <p:spPr>
          <a:xfrm>
            <a:off x="381000" y="0"/>
            <a:ext cx="8229600" cy="1143000"/>
          </a:xfrm>
        </p:spPr>
        <p:txBody>
          <a:bodyPr>
            <a:noAutofit/>
          </a:bodyPr>
          <a:lstStyle/>
          <a:p>
            <a:r>
              <a:rPr lang="en-US" b="1">
                <a:solidFill>
                  <a:schemeClr val="bg1"/>
                </a:solidFill>
              </a:rPr>
              <a:t>Multipaths propagation</a:t>
            </a:r>
          </a:p>
        </p:txBody>
      </p:sp>
      <p:sp>
        <p:nvSpPr>
          <p:cNvPr id="2" name="Slide Number Placeholder 1">
            <a:extLst>
              <a:ext uri="{FF2B5EF4-FFF2-40B4-BE49-F238E27FC236}">
                <a16:creationId xmlns:a16="http://schemas.microsoft.com/office/drawing/2014/main" id="{44FEF03C-ACB0-C348-BD52-AACB19BCD2DC}"/>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4D3740-6ED1-F845-93BD-27C684B2C932}" type="slidenum">
              <a:rPr lang="en-US" smtClean="0"/>
              <a:pPr/>
              <a:t>73</a:t>
            </a:fld>
            <a:endParaRPr lang="en-US"/>
          </a:p>
        </p:txBody>
      </p:sp>
      <p:sp>
        <p:nvSpPr>
          <p:cNvPr id="4" name="Rectangle 3">
            <a:extLst>
              <a:ext uri="{FF2B5EF4-FFF2-40B4-BE49-F238E27FC236}">
                <a16:creationId xmlns:a16="http://schemas.microsoft.com/office/drawing/2014/main" id="{46A5DD93-10AA-E445-8870-E1F72DB0CD77}"/>
              </a:ext>
            </a:extLst>
          </p:cNvPr>
          <p:cNvSpPr/>
          <p:nvPr/>
        </p:nvSpPr>
        <p:spPr>
          <a:xfrm>
            <a:off x="952925" y="3928626"/>
            <a:ext cx="7620000" cy="2308324"/>
          </a:xfrm>
          <a:prstGeom prst="rect">
            <a:avLst/>
          </a:prstGeom>
        </p:spPr>
        <p:txBody>
          <a:bodyPr wrap="square">
            <a:spAutoFit/>
          </a:bodyPr>
          <a:lstStyle/>
          <a:p>
            <a:r>
              <a:rPr lang="en-US">
                <a:latin typeface="Arial" panose="020B0604020202020204" pitchFamily="34" charset="0"/>
              </a:rPr>
              <a:t>Fermat’s principle states that the ray path from an observer at A</a:t>
            </a:r>
          </a:p>
          <a:p>
            <a:r>
              <a:rPr lang="en-US">
                <a:latin typeface="Arial" panose="020B0604020202020204" pitchFamily="34" charset="0"/>
              </a:rPr>
              <a:t>to a point B in space is a stationary path of optical length. For example, along a </a:t>
            </a:r>
            <a:r>
              <a:rPr lang="en-US" err="1">
                <a:latin typeface="Arial" panose="020B0604020202020204" pitchFamily="34" charset="0"/>
              </a:rPr>
              <a:t>sun-baked</a:t>
            </a:r>
            <a:r>
              <a:rPr lang="en-US">
                <a:latin typeface="Arial" panose="020B0604020202020204" pitchFamily="34" charset="0"/>
              </a:rPr>
              <a:t> road, the temperature of the air is warmest near the road and decreases with height, so that the index of refraction, n, increases in the vertical direction. For an observer at A, the curved path has the same optical path length as the straight line. Therefore, he sees not only the direct line-of-sight image of the tree top at B, but</a:t>
            </a:r>
          </a:p>
          <a:p>
            <a:r>
              <a:rPr lang="en-US">
                <a:latin typeface="Arial" panose="020B0604020202020204" pitchFamily="34" charset="0"/>
              </a:rPr>
              <a:t>it also appears to him that the tree top has a mirror image at C.</a:t>
            </a:r>
            <a:endParaRPr lang="en-US">
              <a:effectLst/>
              <a:latin typeface="Arial" panose="020B0604020202020204" pitchFamily="34" charset="0"/>
            </a:endParaRPr>
          </a:p>
        </p:txBody>
      </p:sp>
      <p:pic>
        <p:nvPicPr>
          <p:cNvPr id="8" name="Picture 7">
            <a:extLst>
              <a:ext uri="{FF2B5EF4-FFF2-40B4-BE49-F238E27FC236}">
                <a16:creationId xmlns:a16="http://schemas.microsoft.com/office/drawing/2014/main" id="{16B995B9-7022-A54C-95EB-A65F2E69C4B8}"/>
              </a:ext>
            </a:extLst>
          </p:cNvPr>
          <p:cNvPicPr>
            <a:picLocks noChangeAspect="1"/>
          </p:cNvPicPr>
          <p:nvPr/>
        </p:nvPicPr>
        <p:blipFill>
          <a:blip r:embed="rId2"/>
          <a:stretch>
            <a:fillRect/>
          </a:stretch>
        </p:blipFill>
        <p:spPr>
          <a:xfrm>
            <a:off x="1136650" y="1248926"/>
            <a:ext cx="6870700" cy="2679700"/>
          </a:xfrm>
          <a:prstGeom prst="rect">
            <a:avLst/>
          </a:prstGeom>
        </p:spPr>
      </p:pic>
      <p:sp>
        <p:nvSpPr>
          <p:cNvPr id="9" name="TextBox 8">
            <a:extLst>
              <a:ext uri="{FF2B5EF4-FFF2-40B4-BE49-F238E27FC236}">
                <a16:creationId xmlns:a16="http://schemas.microsoft.com/office/drawing/2014/main" id="{FDC2ED60-26EE-594F-8F68-0BB8A9A1D3E6}"/>
              </a:ext>
            </a:extLst>
          </p:cNvPr>
          <p:cNvSpPr txBox="1"/>
          <p:nvPr/>
        </p:nvSpPr>
        <p:spPr>
          <a:xfrm>
            <a:off x="0" y="6400800"/>
            <a:ext cx="6485109" cy="369332"/>
          </a:xfrm>
          <a:prstGeom prst="rect">
            <a:avLst/>
          </a:prstGeom>
          <a:noFill/>
        </p:spPr>
        <p:txBody>
          <a:bodyPr wrap="none" rtlCol="0">
            <a:spAutoFit/>
          </a:bodyPr>
          <a:lstStyle/>
          <a:p>
            <a:r>
              <a:rPr lang="en-US">
                <a:solidFill>
                  <a:schemeClr val="accent1"/>
                </a:solidFill>
              </a:rPr>
              <a:t>http://</a:t>
            </a:r>
            <a:r>
              <a:rPr lang="en-US" err="1">
                <a:solidFill>
                  <a:schemeClr val="accent1"/>
                </a:solidFill>
              </a:rPr>
              <a:t>wwwf.imperial.ac.uk</a:t>
            </a:r>
            <a:r>
              <a:rPr lang="en-US">
                <a:solidFill>
                  <a:schemeClr val="accent1"/>
                </a:solidFill>
              </a:rPr>
              <a:t>/~</a:t>
            </a:r>
            <a:r>
              <a:rPr lang="en-US" err="1">
                <a:solidFill>
                  <a:schemeClr val="accent1"/>
                </a:solidFill>
              </a:rPr>
              <a:t>dholm</a:t>
            </a:r>
            <a:r>
              <a:rPr lang="en-US">
                <a:solidFill>
                  <a:schemeClr val="accent1"/>
                </a:solidFill>
              </a:rPr>
              <a:t>/</a:t>
            </a:r>
            <a:r>
              <a:rPr lang="en-US" err="1">
                <a:solidFill>
                  <a:schemeClr val="accent1"/>
                </a:solidFill>
              </a:rPr>
              <a:t>classnotes</a:t>
            </a:r>
            <a:r>
              <a:rPr lang="en-US">
                <a:solidFill>
                  <a:schemeClr val="accent1"/>
                </a:solidFill>
              </a:rPr>
              <a:t>/HolmPart1-GM.pdf</a:t>
            </a:r>
          </a:p>
        </p:txBody>
      </p:sp>
    </p:spTree>
    <p:extLst>
      <p:ext uri="{BB962C8B-B14F-4D97-AF65-F5344CB8AC3E}">
        <p14:creationId xmlns:p14="http://schemas.microsoft.com/office/powerpoint/2010/main" val="20792403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39"/>
          <p:cNvSpPr txBox="1">
            <a:spLocks noGrp="1"/>
          </p:cNvSpPr>
          <p:nvPr>
            <p:ph type="title"/>
          </p:nvPr>
        </p:nvSpPr>
        <p:spPr>
          <a:xfrm>
            <a:off x="471874" y="113146"/>
            <a:ext cx="6843326" cy="85725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lt1"/>
              </a:buClr>
              <a:buSzPct val="100000"/>
              <a:buFont typeface="Calibri"/>
              <a:buNone/>
            </a:pPr>
            <a:r>
              <a:rPr lang="en-US" sz="3600" dirty="0"/>
              <a:t>JEDI Unified Forward Operator (UFO) for GNSSRO</a:t>
            </a:r>
            <a:endParaRPr dirty="0"/>
          </a:p>
        </p:txBody>
      </p:sp>
      <p:sp>
        <p:nvSpPr>
          <p:cNvPr id="696" name="Google Shape;696;p39"/>
          <p:cNvSpPr txBox="1"/>
          <p:nvPr/>
        </p:nvSpPr>
        <p:spPr>
          <a:xfrm>
            <a:off x="426695" y="4743338"/>
            <a:ext cx="8560676" cy="12464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baseline="30000">
                <a:solidFill>
                  <a:schemeClr val="dk2"/>
                </a:solidFill>
                <a:latin typeface="Calibri"/>
                <a:ea typeface="Calibri"/>
                <a:cs typeface="Calibri"/>
                <a:sym typeface="Calibri"/>
              </a:rPr>
              <a:t>1</a:t>
            </a:r>
            <a:r>
              <a:rPr lang="en-US" sz="1500">
                <a:solidFill>
                  <a:schemeClr val="dk2"/>
                </a:solidFill>
                <a:latin typeface="Calibri"/>
                <a:ea typeface="Calibri"/>
                <a:cs typeface="Calibri"/>
                <a:sym typeface="Calibri"/>
              </a:rPr>
              <a:t>GDAS: following NCEP Global Data Assimilation System implementation but code is adapted and refactored to fit JEDI structure</a:t>
            </a:r>
            <a:endParaRPr sz="1500" baseline="30000">
              <a:solidFill>
                <a:schemeClr val="dk2"/>
              </a:solidFill>
              <a:latin typeface="Calibri"/>
              <a:ea typeface="Calibri"/>
              <a:cs typeface="Calibri"/>
              <a:sym typeface="Calibri"/>
            </a:endParaRPr>
          </a:p>
          <a:p>
            <a:pPr marL="0" marR="0" lvl="0" indent="0" algn="l" rtl="0">
              <a:spcBef>
                <a:spcPts val="0"/>
              </a:spcBef>
              <a:spcAft>
                <a:spcPts val="0"/>
              </a:spcAft>
              <a:buNone/>
            </a:pPr>
            <a:r>
              <a:rPr lang="en-US" sz="1500" baseline="30000">
                <a:solidFill>
                  <a:schemeClr val="dk2"/>
                </a:solidFill>
                <a:latin typeface="Calibri"/>
                <a:ea typeface="Calibri"/>
                <a:cs typeface="Calibri"/>
                <a:sym typeface="Calibri"/>
              </a:rPr>
              <a:t>2</a:t>
            </a:r>
            <a:r>
              <a:rPr lang="en-US" sz="1500">
                <a:solidFill>
                  <a:schemeClr val="dk2"/>
                </a:solidFill>
                <a:latin typeface="Calibri"/>
                <a:ea typeface="Calibri"/>
                <a:cs typeface="Calibri"/>
                <a:sym typeface="Calibri"/>
              </a:rPr>
              <a:t>ROPP: Radio Occultation Processing Package</a:t>
            </a:r>
            <a:endParaRPr/>
          </a:p>
          <a:p>
            <a:pPr marL="0" marR="0" lvl="0" indent="0" algn="l" rtl="0">
              <a:spcBef>
                <a:spcPts val="0"/>
              </a:spcBef>
              <a:spcAft>
                <a:spcPts val="0"/>
              </a:spcAft>
              <a:buNone/>
            </a:pPr>
            <a:r>
              <a:rPr lang="en-US" sz="1500" baseline="30000">
                <a:solidFill>
                  <a:schemeClr val="dk2"/>
                </a:solidFill>
                <a:latin typeface="Calibri"/>
                <a:ea typeface="Calibri"/>
                <a:cs typeface="Calibri"/>
                <a:sym typeface="Calibri"/>
              </a:rPr>
              <a:t>3 </a:t>
            </a:r>
            <a:r>
              <a:rPr lang="en-US" sz="1500">
                <a:solidFill>
                  <a:schemeClr val="dk2"/>
                </a:solidFill>
                <a:latin typeface="Calibri"/>
                <a:ea typeface="Calibri"/>
                <a:cs typeface="Calibri"/>
                <a:sym typeface="Calibri"/>
              </a:rPr>
              <a:t>2D ray-tracing: The ray trajectory equation is solved on 2D occultation planes</a:t>
            </a:r>
            <a:endParaRPr/>
          </a:p>
          <a:p>
            <a:pPr marL="0" marR="0" lvl="0" indent="0" algn="l" rtl="0">
              <a:spcBef>
                <a:spcPts val="0"/>
              </a:spcBef>
              <a:spcAft>
                <a:spcPts val="0"/>
              </a:spcAft>
              <a:buNone/>
            </a:pPr>
            <a:endParaRPr sz="1500">
              <a:solidFill>
                <a:schemeClr val="dk2"/>
              </a:solidFill>
              <a:latin typeface="Calibri"/>
              <a:ea typeface="Calibri"/>
              <a:cs typeface="Calibri"/>
              <a:sym typeface="Calibri"/>
            </a:endParaRPr>
          </a:p>
        </p:txBody>
      </p:sp>
      <p:grpSp>
        <p:nvGrpSpPr>
          <p:cNvPr id="697" name="Google Shape;697;p39"/>
          <p:cNvGrpSpPr/>
          <p:nvPr/>
        </p:nvGrpSpPr>
        <p:grpSpPr>
          <a:xfrm>
            <a:off x="775187" y="1583451"/>
            <a:ext cx="7079837" cy="3033682"/>
            <a:chOff x="-173612" y="1108063"/>
            <a:chExt cx="8158760" cy="3755104"/>
          </a:xfrm>
        </p:grpSpPr>
        <p:sp>
          <p:nvSpPr>
            <p:cNvPr id="698" name="Google Shape;698;p39"/>
            <p:cNvSpPr txBox="1"/>
            <p:nvPr/>
          </p:nvSpPr>
          <p:spPr>
            <a:xfrm>
              <a:off x="4572000" y="1383326"/>
              <a:ext cx="1225124" cy="2643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88">
                  <a:solidFill>
                    <a:schemeClr val="dk1"/>
                  </a:solidFill>
                  <a:latin typeface="Calibri"/>
                  <a:ea typeface="Calibri"/>
                  <a:cs typeface="Calibri"/>
                  <a:sym typeface="Calibri"/>
                </a:rPr>
                <a:t>Model state variables</a:t>
              </a:r>
              <a:endParaRPr/>
            </a:p>
          </p:txBody>
        </p:sp>
        <p:sp>
          <p:nvSpPr>
            <p:cNvPr id="699" name="Google Shape;699;p39"/>
            <p:cNvSpPr txBox="1"/>
            <p:nvPr/>
          </p:nvSpPr>
          <p:spPr>
            <a:xfrm>
              <a:off x="770176" y="2093053"/>
              <a:ext cx="1527143" cy="400015"/>
            </a:xfrm>
            <a:prstGeom prst="rect">
              <a:avLst/>
            </a:prstGeom>
            <a:noFill/>
            <a:ln w="127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500">
                  <a:solidFill>
                    <a:schemeClr val="dk1"/>
                  </a:solidFill>
                  <a:latin typeface="Calibri"/>
                  <a:ea typeface="Calibri"/>
                  <a:cs typeface="Calibri"/>
                  <a:sym typeface="Calibri"/>
                </a:rPr>
                <a:t>Atmosphere</a:t>
              </a:r>
              <a:endParaRPr/>
            </a:p>
          </p:txBody>
        </p:sp>
        <p:sp>
          <p:nvSpPr>
            <p:cNvPr id="700" name="Google Shape;700;p39"/>
            <p:cNvSpPr txBox="1"/>
            <p:nvPr/>
          </p:nvSpPr>
          <p:spPr>
            <a:xfrm>
              <a:off x="2986089" y="2091558"/>
              <a:ext cx="1527143" cy="400015"/>
            </a:xfrm>
            <a:prstGeom prst="rect">
              <a:avLst/>
            </a:prstGeom>
            <a:noFill/>
            <a:ln w="127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500">
                  <a:solidFill>
                    <a:schemeClr val="dk1"/>
                  </a:solidFill>
                  <a:latin typeface="Calibri"/>
                  <a:ea typeface="Calibri"/>
                  <a:cs typeface="Calibri"/>
                  <a:sym typeface="Calibri"/>
                </a:rPr>
                <a:t>Marine</a:t>
              </a:r>
              <a:endParaRPr/>
            </a:p>
          </p:txBody>
        </p:sp>
        <p:sp>
          <p:nvSpPr>
            <p:cNvPr id="701" name="Google Shape;701;p39"/>
            <p:cNvSpPr txBox="1"/>
            <p:nvPr/>
          </p:nvSpPr>
          <p:spPr>
            <a:xfrm>
              <a:off x="5239112" y="2093053"/>
              <a:ext cx="1527143" cy="400015"/>
            </a:xfrm>
            <a:prstGeom prst="rect">
              <a:avLst/>
            </a:prstGeom>
            <a:noFill/>
            <a:ln w="127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500">
                  <a:solidFill>
                    <a:schemeClr val="dk1"/>
                  </a:solidFill>
                  <a:latin typeface="Calibri"/>
                  <a:ea typeface="Calibri"/>
                  <a:cs typeface="Calibri"/>
                  <a:sym typeface="Calibri"/>
                </a:rPr>
                <a:t>…</a:t>
              </a:r>
              <a:endParaRPr/>
            </a:p>
          </p:txBody>
        </p:sp>
        <p:sp>
          <p:nvSpPr>
            <p:cNvPr id="702" name="Google Shape;702;p39"/>
            <p:cNvSpPr txBox="1"/>
            <p:nvPr/>
          </p:nvSpPr>
          <p:spPr>
            <a:xfrm>
              <a:off x="418475" y="2949646"/>
              <a:ext cx="1527143" cy="400015"/>
            </a:xfrm>
            <a:prstGeom prst="rect">
              <a:avLst/>
            </a:prstGeom>
            <a:noFill/>
            <a:ln w="127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500">
                  <a:solidFill>
                    <a:schemeClr val="dk1"/>
                  </a:solidFill>
                  <a:latin typeface="Calibri"/>
                  <a:ea typeface="Calibri"/>
                  <a:cs typeface="Calibri"/>
                  <a:sym typeface="Calibri"/>
                </a:rPr>
                <a:t>Radiosonde</a:t>
              </a:r>
              <a:endParaRPr/>
            </a:p>
          </p:txBody>
        </p:sp>
        <p:sp>
          <p:nvSpPr>
            <p:cNvPr id="703" name="Google Shape;703;p39"/>
            <p:cNvSpPr txBox="1"/>
            <p:nvPr/>
          </p:nvSpPr>
          <p:spPr>
            <a:xfrm>
              <a:off x="2084068" y="2948873"/>
              <a:ext cx="1527143" cy="400015"/>
            </a:xfrm>
            <a:prstGeom prst="rect">
              <a:avLst/>
            </a:prstGeom>
            <a:noFill/>
            <a:ln w="127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500">
                  <a:solidFill>
                    <a:schemeClr val="dk1"/>
                  </a:solidFill>
                  <a:latin typeface="Calibri"/>
                  <a:ea typeface="Calibri"/>
                  <a:cs typeface="Calibri"/>
                  <a:sym typeface="Calibri"/>
                </a:rPr>
                <a:t>Aircraft</a:t>
              </a:r>
              <a:endParaRPr/>
            </a:p>
          </p:txBody>
        </p:sp>
        <p:sp>
          <p:nvSpPr>
            <p:cNvPr id="704" name="Google Shape;704;p39"/>
            <p:cNvSpPr txBox="1"/>
            <p:nvPr/>
          </p:nvSpPr>
          <p:spPr>
            <a:xfrm>
              <a:off x="5378566" y="2945885"/>
              <a:ext cx="1527143" cy="400015"/>
            </a:xfrm>
            <a:prstGeom prst="rect">
              <a:avLst/>
            </a:prstGeom>
            <a:noFill/>
            <a:ln w="127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500">
                  <a:solidFill>
                    <a:schemeClr val="dk1"/>
                  </a:solidFill>
                  <a:latin typeface="Calibri"/>
                  <a:ea typeface="Calibri"/>
                  <a:cs typeface="Calibri"/>
                  <a:sym typeface="Calibri"/>
                </a:rPr>
                <a:t>Radiance</a:t>
              </a:r>
              <a:endParaRPr/>
            </a:p>
          </p:txBody>
        </p:sp>
        <p:sp>
          <p:nvSpPr>
            <p:cNvPr id="705" name="Google Shape;705;p39"/>
            <p:cNvSpPr txBox="1"/>
            <p:nvPr/>
          </p:nvSpPr>
          <p:spPr>
            <a:xfrm>
              <a:off x="3749661" y="2945885"/>
              <a:ext cx="1527143" cy="400015"/>
            </a:xfrm>
            <a:prstGeom prst="rect">
              <a:avLst/>
            </a:prstGeom>
            <a:noFill/>
            <a:ln w="127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500">
                  <a:solidFill>
                    <a:schemeClr val="dk1"/>
                  </a:solidFill>
                  <a:latin typeface="Calibri"/>
                  <a:ea typeface="Calibri"/>
                  <a:cs typeface="Calibri"/>
                  <a:sym typeface="Calibri"/>
                </a:rPr>
                <a:t>GNSSRO</a:t>
              </a:r>
              <a:endParaRPr/>
            </a:p>
          </p:txBody>
        </p:sp>
        <p:sp>
          <p:nvSpPr>
            <p:cNvPr id="706" name="Google Shape;706;p39"/>
            <p:cNvSpPr txBox="1"/>
            <p:nvPr/>
          </p:nvSpPr>
          <p:spPr>
            <a:xfrm>
              <a:off x="7007471" y="2938363"/>
              <a:ext cx="977677" cy="400015"/>
            </a:xfrm>
            <a:prstGeom prst="rect">
              <a:avLst/>
            </a:prstGeom>
            <a:noFill/>
            <a:ln w="127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500">
                  <a:solidFill>
                    <a:schemeClr val="dk1"/>
                  </a:solidFill>
                  <a:latin typeface="Calibri"/>
                  <a:ea typeface="Calibri"/>
                  <a:cs typeface="Calibri"/>
                  <a:sym typeface="Calibri"/>
                </a:rPr>
                <a:t>…</a:t>
              </a:r>
              <a:endParaRPr/>
            </a:p>
          </p:txBody>
        </p:sp>
        <p:sp>
          <p:nvSpPr>
            <p:cNvPr id="707" name="Google Shape;707;p39"/>
            <p:cNvSpPr txBox="1"/>
            <p:nvPr/>
          </p:nvSpPr>
          <p:spPr>
            <a:xfrm>
              <a:off x="-173612" y="3964669"/>
              <a:ext cx="1527143" cy="628595"/>
            </a:xfrm>
            <a:prstGeom prst="rect">
              <a:avLst/>
            </a:prstGeom>
            <a:solidFill>
              <a:srgbClr val="FDE9D8"/>
            </a:solidFill>
            <a:ln w="127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350">
                  <a:solidFill>
                    <a:schemeClr val="dk1"/>
                  </a:solidFill>
                  <a:latin typeface="Calibri"/>
                  <a:ea typeface="Calibri"/>
                  <a:cs typeface="Calibri"/>
                  <a:sym typeface="Calibri"/>
                </a:rPr>
                <a:t>“Local” refractivity</a:t>
              </a:r>
              <a:endParaRPr/>
            </a:p>
          </p:txBody>
        </p:sp>
        <p:sp>
          <p:nvSpPr>
            <p:cNvPr id="708" name="Google Shape;708;p39"/>
            <p:cNvSpPr txBox="1"/>
            <p:nvPr/>
          </p:nvSpPr>
          <p:spPr>
            <a:xfrm>
              <a:off x="1653750" y="3975872"/>
              <a:ext cx="1662960" cy="885749"/>
            </a:xfrm>
            <a:prstGeom prst="rect">
              <a:avLst/>
            </a:prstGeom>
            <a:solidFill>
              <a:srgbClr val="FDE9D8"/>
            </a:solidFill>
            <a:ln w="127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350">
                  <a:solidFill>
                    <a:schemeClr val="dk1"/>
                  </a:solidFill>
                  <a:latin typeface="Calibri"/>
                  <a:ea typeface="Calibri"/>
                  <a:cs typeface="Calibri"/>
                  <a:sym typeface="Calibri"/>
                </a:rPr>
                <a:t>GDAS</a:t>
              </a:r>
              <a:r>
                <a:rPr lang="en-US" sz="1350" baseline="30000">
                  <a:solidFill>
                    <a:schemeClr val="dk1"/>
                  </a:solidFill>
                  <a:latin typeface="Calibri"/>
                  <a:ea typeface="Calibri"/>
                  <a:cs typeface="Calibri"/>
                  <a:sym typeface="Calibri"/>
                </a:rPr>
                <a:t>1 </a:t>
              </a:r>
              <a:r>
                <a:rPr lang="en-US" sz="1350">
                  <a:solidFill>
                    <a:schemeClr val="dk1"/>
                  </a:solidFill>
                  <a:latin typeface="Calibri"/>
                  <a:ea typeface="Calibri"/>
                  <a:cs typeface="Calibri"/>
                  <a:sym typeface="Calibri"/>
                </a:rPr>
                <a:t>1D bending angle (NCEP, NASA)</a:t>
              </a:r>
              <a:endParaRPr/>
            </a:p>
          </p:txBody>
        </p:sp>
        <p:sp>
          <p:nvSpPr>
            <p:cNvPr id="709" name="Google Shape;709;p39"/>
            <p:cNvSpPr txBox="1"/>
            <p:nvPr/>
          </p:nvSpPr>
          <p:spPr>
            <a:xfrm>
              <a:off x="5448288" y="3963897"/>
              <a:ext cx="1527143" cy="885749"/>
            </a:xfrm>
            <a:prstGeom prst="rect">
              <a:avLst/>
            </a:prstGeom>
            <a:solidFill>
              <a:srgbClr val="FDE9D8"/>
            </a:solidFill>
            <a:ln w="127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350">
                  <a:solidFill>
                    <a:schemeClr val="dk1"/>
                  </a:solidFill>
                  <a:latin typeface="Calibri"/>
                  <a:ea typeface="Calibri"/>
                  <a:cs typeface="Calibri"/>
                  <a:sym typeface="Calibri"/>
                </a:rPr>
                <a:t>ROPP 2D</a:t>
              </a:r>
              <a:r>
                <a:rPr lang="en-US" sz="1350" baseline="30000">
                  <a:solidFill>
                    <a:schemeClr val="dk1"/>
                  </a:solidFill>
                  <a:latin typeface="Calibri"/>
                  <a:ea typeface="Calibri"/>
                  <a:cs typeface="Calibri"/>
                  <a:sym typeface="Calibri"/>
                </a:rPr>
                <a:t>3</a:t>
              </a:r>
              <a:r>
                <a:rPr lang="en-US" sz="1350">
                  <a:solidFill>
                    <a:schemeClr val="dk1"/>
                  </a:solidFill>
                  <a:latin typeface="Calibri"/>
                  <a:ea typeface="Calibri"/>
                  <a:cs typeface="Calibri"/>
                  <a:sym typeface="Calibri"/>
                </a:rPr>
                <a:t> ray-tracing bending angle (ECMWF)</a:t>
              </a:r>
              <a:endParaRPr/>
            </a:p>
          </p:txBody>
        </p:sp>
        <p:sp>
          <p:nvSpPr>
            <p:cNvPr id="710" name="Google Shape;710;p39"/>
            <p:cNvSpPr txBox="1"/>
            <p:nvPr/>
          </p:nvSpPr>
          <p:spPr>
            <a:xfrm>
              <a:off x="3593851" y="3977418"/>
              <a:ext cx="1527143" cy="885749"/>
            </a:xfrm>
            <a:prstGeom prst="rect">
              <a:avLst/>
            </a:prstGeom>
            <a:solidFill>
              <a:srgbClr val="FDE9D8"/>
            </a:solidFill>
            <a:ln w="127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350">
                  <a:solidFill>
                    <a:schemeClr val="dk1"/>
                  </a:solidFill>
                  <a:latin typeface="Calibri"/>
                  <a:ea typeface="Calibri"/>
                  <a:cs typeface="Calibri"/>
                  <a:sym typeface="Calibri"/>
                </a:rPr>
                <a:t>ROPP</a:t>
              </a:r>
              <a:r>
                <a:rPr lang="en-US" sz="1350" baseline="30000">
                  <a:solidFill>
                    <a:schemeClr val="dk1"/>
                  </a:solidFill>
                  <a:latin typeface="Calibri"/>
                  <a:ea typeface="Calibri"/>
                  <a:cs typeface="Calibri"/>
                  <a:sym typeface="Calibri"/>
                </a:rPr>
                <a:t>2</a:t>
              </a:r>
              <a:r>
                <a:rPr lang="en-US" sz="1350">
                  <a:solidFill>
                    <a:schemeClr val="dk1"/>
                  </a:solidFill>
                  <a:latin typeface="Calibri"/>
                  <a:ea typeface="Calibri"/>
                  <a:cs typeface="Calibri"/>
                  <a:sym typeface="Calibri"/>
                </a:rPr>
                <a:t> 1D bending angle (NRL)</a:t>
              </a:r>
              <a:endParaRPr/>
            </a:p>
          </p:txBody>
        </p:sp>
        <p:cxnSp>
          <p:nvCxnSpPr>
            <p:cNvPr id="711" name="Google Shape;711;p39"/>
            <p:cNvCxnSpPr>
              <a:stCxn id="712" idx="2"/>
              <a:endCxn id="699" idx="0"/>
            </p:cNvCxnSpPr>
            <p:nvPr/>
          </p:nvCxnSpPr>
          <p:spPr>
            <a:xfrm rot="5400000">
              <a:off x="2457770" y="800741"/>
              <a:ext cx="368100" cy="2216400"/>
            </a:xfrm>
            <a:prstGeom prst="bentConnector3">
              <a:avLst>
                <a:gd name="adj1" fmla="val 50000"/>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713" name="Google Shape;713;p39"/>
            <p:cNvCxnSpPr>
              <a:stCxn id="712" idx="2"/>
              <a:endCxn id="700" idx="0"/>
            </p:cNvCxnSpPr>
            <p:nvPr/>
          </p:nvCxnSpPr>
          <p:spPr>
            <a:xfrm rot="-5400000" flipH="1">
              <a:off x="3567020" y="1907891"/>
              <a:ext cx="366600" cy="600"/>
            </a:xfrm>
            <a:prstGeom prst="bentConnector3">
              <a:avLst>
                <a:gd name="adj1" fmla="val 50000"/>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714" name="Google Shape;714;p39"/>
            <p:cNvCxnSpPr>
              <a:stCxn id="712" idx="2"/>
              <a:endCxn id="701" idx="0"/>
            </p:cNvCxnSpPr>
            <p:nvPr/>
          </p:nvCxnSpPr>
          <p:spPr>
            <a:xfrm rot="-5400000" flipH="1">
              <a:off x="4692320" y="782591"/>
              <a:ext cx="368100" cy="2252700"/>
            </a:xfrm>
            <a:prstGeom prst="bentConnector3">
              <a:avLst>
                <a:gd name="adj1" fmla="val 50000"/>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715" name="Google Shape;715;p39"/>
            <p:cNvCxnSpPr>
              <a:stCxn id="699" idx="2"/>
              <a:endCxn id="702" idx="0"/>
            </p:cNvCxnSpPr>
            <p:nvPr/>
          </p:nvCxnSpPr>
          <p:spPr>
            <a:xfrm rot="5400000">
              <a:off x="1129648" y="2545568"/>
              <a:ext cx="456600" cy="351600"/>
            </a:xfrm>
            <a:prstGeom prst="bentConnector3">
              <a:avLst>
                <a:gd name="adj1" fmla="val 50000"/>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716" name="Google Shape;716;p39"/>
            <p:cNvCxnSpPr>
              <a:stCxn id="699" idx="2"/>
              <a:endCxn id="703" idx="0"/>
            </p:cNvCxnSpPr>
            <p:nvPr/>
          </p:nvCxnSpPr>
          <p:spPr>
            <a:xfrm rot="-5400000" flipH="1">
              <a:off x="1962898" y="2063918"/>
              <a:ext cx="455700" cy="1314000"/>
            </a:xfrm>
            <a:prstGeom prst="bentConnector3">
              <a:avLst>
                <a:gd name="adj1" fmla="val 50000"/>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717" name="Google Shape;717;p39"/>
            <p:cNvCxnSpPr>
              <a:stCxn id="699" idx="2"/>
              <a:endCxn id="705" idx="0"/>
            </p:cNvCxnSpPr>
            <p:nvPr/>
          </p:nvCxnSpPr>
          <p:spPr>
            <a:xfrm rot="-5400000" flipH="1">
              <a:off x="2797198" y="1229618"/>
              <a:ext cx="452700" cy="2979600"/>
            </a:xfrm>
            <a:prstGeom prst="bentConnector3">
              <a:avLst>
                <a:gd name="adj1" fmla="val 4676"/>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718" name="Google Shape;718;p39"/>
            <p:cNvCxnSpPr>
              <a:stCxn id="699" idx="2"/>
              <a:endCxn id="704" idx="0"/>
            </p:cNvCxnSpPr>
            <p:nvPr/>
          </p:nvCxnSpPr>
          <p:spPr>
            <a:xfrm rot="-5400000" flipH="1">
              <a:off x="3611548" y="415268"/>
              <a:ext cx="452700" cy="4608300"/>
            </a:xfrm>
            <a:prstGeom prst="bentConnector3">
              <a:avLst>
                <a:gd name="adj1" fmla="val 4676"/>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719" name="Google Shape;719;p39"/>
            <p:cNvCxnSpPr>
              <a:stCxn id="705" idx="2"/>
              <a:endCxn id="707" idx="0"/>
            </p:cNvCxnSpPr>
            <p:nvPr/>
          </p:nvCxnSpPr>
          <p:spPr>
            <a:xfrm rot="5400000">
              <a:off x="2242082" y="1693650"/>
              <a:ext cx="618900" cy="3923400"/>
            </a:xfrm>
            <a:prstGeom prst="bentConnector3">
              <a:avLst>
                <a:gd name="adj1" fmla="val 52796"/>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720" name="Google Shape;720;p39"/>
            <p:cNvCxnSpPr>
              <a:stCxn id="705" idx="2"/>
              <a:endCxn id="708" idx="0"/>
            </p:cNvCxnSpPr>
            <p:nvPr/>
          </p:nvCxnSpPr>
          <p:spPr>
            <a:xfrm rot="5400000">
              <a:off x="3184232" y="2646900"/>
              <a:ext cx="630000" cy="2028000"/>
            </a:xfrm>
            <a:prstGeom prst="bentConnector3">
              <a:avLst>
                <a:gd name="adj1" fmla="val 50000"/>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721" name="Google Shape;721;p39"/>
            <p:cNvCxnSpPr>
              <a:stCxn id="705" idx="2"/>
              <a:endCxn id="710" idx="0"/>
            </p:cNvCxnSpPr>
            <p:nvPr/>
          </p:nvCxnSpPr>
          <p:spPr>
            <a:xfrm rot="5400000">
              <a:off x="4119633" y="3583800"/>
              <a:ext cx="631500" cy="155700"/>
            </a:xfrm>
            <a:prstGeom prst="bentConnector3">
              <a:avLst>
                <a:gd name="adj1" fmla="val 50000"/>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722" name="Google Shape;722;p39"/>
            <p:cNvCxnSpPr>
              <a:stCxn id="705" idx="2"/>
              <a:endCxn id="709" idx="0"/>
            </p:cNvCxnSpPr>
            <p:nvPr/>
          </p:nvCxnSpPr>
          <p:spPr>
            <a:xfrm rot="-5400000" flipH="1">
              <a:off x="5053533" y="2805600"/>
              <a:ext cx="618000" cy="1698600"/>
            </a:xfrm>
            <a:prstGeom prst="bentConnector3">
              <a:avLst>
                <a:gd name="adj1" fmla="val 50000"/>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sp>
          <p:nvSpPr>
            <p:cNvPr id="712" name="Google Shape;712;p39"/>
            <p:cNvSpPr/>
            <p:nvPr/>
          </p:nvSpPr>
          <p:spPr>
            <a:xfrm>
              <a:off x="2898521" y="1108063"/>
              <a:ext cx="1702998" cy="616828"/>
            </a:xfrm>
            <a:prstGeom prst="roundRect">
              <a:avLst>
                <a:gd name="adj" fmla="val 16667"/>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lt1"/>
                  </a:solidFill>
                  <a:latin typeface="Calibri"/>
                  <a:ea typeface="Calibri"/>
                  <a:cs typeface="Calibri"/>
                  <a:sym typeface="Calibri"/>
                </a:rPr>
                <a:t>UFO</a:t>
              </a:r>
              <a:endParaRPr/>
            </a:p>
          </p:txBody>
        </p:sp>
      </p:grpSp>
      <p:sp>
        <p:nvSpPr>
          <p:cNvPr id="723" name="Google Shape;723;p3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888888"/>
                </a:solidFill>
                <a:latin typeface="Arial"/>
                <a:ea typeface="Arial"/>
                <a:cs typeface="Arial"/>
                <a:sym typeface="Arial"/>
              </a:rPr>
              <a:t>74</a:t>
            </a:fld>
            <a:endParaRPr sz="1200" b="0" i="0" u="none" strike="noStrike" cap="none">
              <a:solidFill>
                <a:srgbClr val="888888"/>
              </a:solidFill>
              <a:latin typeface="Arial"/>
              <a:ea typeface="Arial"/>
              <a:cs typeface="Arial"/>
              <a:sym typeface="Arial"/>
            </a:endParaRPr>
          </a:p>
        </p:txBody>
      </p:sp>
      <p:sp>
        <p:nvSpPr>
          <p:cNvPr id="725" name="Google Shape;725;p39"/>
          <p:cNvSpPr txBox="1"/>
          <p:nvPr/>
        </p:nvSpPr>
        <p:spPr>
          <a:xfrm>
            <a:off x="7253629" y="3890628"/>
            <a:ext cx="1325192" cy="715581"/>
          </a:xfrm>
          <a:prstGeom prst="rect">
            <a:avLst/>
          </a:prstGeom>
          <a:solidFill>
            <a:srgbClr val="FDE9D8"/>
          </a:solidFill>
          <a:ln w="127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350">
                <a:solidFill>
                  <a:schemeClr val="dk1"/>
                </a:solidFill>
                <a:latin typeface="Calibri"/>
                <a:ea typeface="Calibri"/>
                <a:cs typeface="Calibri"/>
                <a:sym typeface="Calibri"/>
              </a:rPr>
              <a:t>MetOffice 1D bending angle (UK MetOffice)</a:t>
            </a:r>
            <a:endParaRPr/>
          </a:p>
        </p:txBody>
      </p:sp>
      <p:cxnSp>
        <p:nvCxnSpPr>
          <p:cNvPr id="726" name="Google Shape;726;p39"/>
          <p:cNvCxnSpPr>
            <a:stCxn id="705" idx="2"/>
            <a:endCxn id="725" idx="0"/>
          </p:cNvCxnSpPr>
          <p:nvPr/>
        </p:nvCxnSpPr>
        <p:spPr>
          <a:xfrm rot="-5400000" flipH="1">
            <a:off x="6129688" y="2103910"/>
            <a:ext cx="499200" cy="3074100"/>
          </a:xfrm>
          <a:prstGeom prst="bentConnector3">
            <a:avLst>
              <a:gd name="adj1" fmla="val 50007"/>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F046372-BA45-D5A5-6F65-64C7D5ABB65D}"/>
              </a:ext>
            </a:extLst>
          </p:cNvPr>
          <p:cNvGraphicFramePr>
            <a:graphicFrameLocks noGrp="1"/>
          </p:cNvGraphicFramePr>
          <p:nvPr>
            <p:extLst>
              <p:ext uri="{D42A27DB-BD31-4B8C-83A1-F6EECF244321}">
                <p14:modId xmlns:p14="http://schemas.microsoft.com/office/powerpoint/2010/main" val="2840862060"/>
              </p:ext>
            </p:extLst>
          </p:nvPr>
        </p:nvGraphicFramePr>
        <p:xfrm>
          <a:off x="641900" y="1930613"/>
          <a:ext cx="7860199" cy="4104390"/>
        </p:xfrm>
        <a:graphic>
          <a:graphicData uri="http://schemas.openxmlformats.org/drawingml/2006/table">
            <a:tbl>
              <a:tblPr firstRow="1" bandRow="1"/>
              <a:tblGrid>
                <a:gridCol w="1011968">
                  <a:extLst>
                    <a:ext uri="{9D8B030D-6E8A-4147-A177-3AD203B41FA5}">
                      <a16:colId xmlns:a16="http://schemas.microsoft.com/office/drawing/2014/main" val="989369373"/>
                    </a:ext>
                  </a:extLst>
                </a:gridCol>
                <a:gridCol w="875111">
                  <a:extLst>
                    <a:ext uri="{9D8B030D-6E8A-4147-A177-3AD203B41FA5}">
                      <a16:colId xmlns:a16="http://schemas.microsoft.com/office/drawing/2014/main" val="2458496405"/>
                    </a:ext>
                  </a:extLst>
                </a:gridCol>
                <a:gridCol w="1100191">
                  <a:extLst>
                    <a:ext uri="{9D8B030D-6E8A-4147-A177-3AD203B41FA5}">
                      <a16:colId xmlns:a16="http://schemas.microsoft.com/office/drawing/2014/main" val="1808617002"/>
                    </a:ext>
                  </a:extLst>
                </a:gridCol>
                <a:gridCol w="94835">
                  <a:extLst>
                    <a:ext uri="{9D8B030D-6E8A-4147-A177-3AD203B41FA5}">
                      <a16:colId xmlns:a16="http://schemas.microsoft.com/office/drawing/2014/main" val="3959133158"/>
                    </a:ext>
                  </a:extLst>
                </a:gridCol>
                <a:gridCol w="1145062">
                  <a:extLst>
                    <a:ext uri="{9D8B030D-6E8A-4147-A177-3AD203B41FA5}">
                      <a16:colId xmlns:a16="http://schemas.microsoft.com/office/drawing/2014/main" val="1899984498"/>
                    </a:ext>
                  </a:extLst>
                </a:gridCol>
                <a:gridCol w="94835">
                  <a:extLst>
                    <a:ext uri="{9D8B030D-6E8A-4147-A177-3AD203B41FA5}">
                      <a16:colId xmlns:a16="http://schemas.microsoft.com/office/drawing/2014/main" val="3429412437"/>
                    </a:ext>
                  </a:extLst>
                </a:gridCol>
                <a:gridCol w="1590020">
                  <a:extLst>
                    <a:ext uri="{9D8B030D-6E8A-4147-A177-3AD203B41FA5}">
                      <a16:colId xmlns:a16="http://schemas.microsoft.com/office/drawing/2014/main" val="4159336614"/>
                    </a:ext>
                  </a:extLst>
                </a:gridCol>
                <a:gridCol w="916046">
                  <a:extLst>
                    <a:ext uri="{9D8B030D-6E8A-4147-A177-3AD203B41FA5}">
                      <a16:colId xmlns:a16="http://schemas.microsoft.com/office/drawing/2014/main" val="1181335074"/>
                    </a:ext>
                  </a:extLst>
                </a:gridCol>
                <a:gridCol w="1032131">
                  <a:extLst>
                    <a:ext uri="{9D8B030D-6E8A-4147-A177-3AD203B41FA5}">
                      <a16:colId xmlns:a16="http://schemas.microsoft.com/office/drawing/2014/main" val="2020478421"/>
                    </a:ext>
                  </a:extLst>
                </a:gridCol>
              </a:tblGrid>
              <a:tr h="278130">
                <a:tc>
                  <a:txBody>
                    <a:bodyPr/>
                    <a:lstStyle/>
                    <a:p>
                      <a:pPr algn="ctr"/>
                      <a:endParaRPr lang="en-US" sz="1100" dirty="0">
                        <a:solidFill>
                          <a:srgbClr val="0432FF"/>
                        </a:solidFill>
                        <a:latin typeface="Calibri" panose="020F0502020204030204" pitchFamily="34" charset="0"/>
                        <a:cs typeface="Calibri" panose="020F0502020204030204" pitchFamily="34" charset="0"/>
                      </a:endParaRPr>
                    </a:p>
                  </a:txBody>
                  <a:tcPr marL="68580" marR="68580" marT="34290" marB="34290">
                    <a:solidFill>
                      <a:srgbClr val="0070C0"/>
                    </a:solidFill>
                  </a:tcPr>
                </a:tc>
                <a:tc>
                  <a:txBody>
                    <a:bodyPr/>
                    <a:lstStyle/>
                    <a:p>
                      <a:pPr algn="ctr"/>
                      <a:r>
                        <a:rPr lang="en-US" sz="1400" b="1" dirty="0" err="1">
                          <a:solidFill>
                            <a:schemeClr val="bg1"/>
                          </a:solidFill>
                          <a:latin typeface="Calibri" panose="020F0502020204030204" pitchFamily="34" charset="0"/>
                          <a:cs typeface="Calibri" panose="020F0502020204030204" pitchFamily="34" charset="0"/>
                        </a:rPr>
                        <a:t>BndGSI</a:t>
                      </a:r>
                      <a:endParaRPr lang="en-US" sz="1400" b="1" dirty="0">
                        <a:solidFill>
                          <a:schemeClr val="bg1"/>
                        </a:solidFill>
                        <a:latin typeface="Calibri" panose="020F0502020204030204" pitchFamily="34" charset="0"/>
                        <a:cs typeface="Calibri" panose="020F0502020204030204" pitchFamily="34" charset="0"/>
                      </a:endParaRPr>
                    </a:p>
                  </a:txBody>
                  <a:tcPr marL="0" marR="0" marT="34290" marB="34290">
                    <a:solidFill>
                      <a:srgbClr val="0070C0"/>
                    </a:solidFill>
                  </a:tcPr>
                </a:tc>
                <a:tc>
                  <a:txBody>
                    <a:bodyPr/>
                    <a:lstStyle/>
                    <a:p>
                      <a:pPr algn="ctr"/>
                      <a:r>
                        <a:rPr lang="en-US" sz="1400" b="1">
                          <a:solidFill>
                            <a:schemeClr val="bg1"/>
                          </a:solidFill>
                          <a:latin typeface="Calibri" panose="020F0502020204030204" pitchFamily="34" charset="0"/>
                          <a:cs typeface="Calibri" panose="020F0502020204030204" pitchFamily="34" charset="0"/>
                        </a:rPr>
                        <a:t>BndROPP1D</a:t>
                      </a:r>
                      <a:endParaRPr lang="en-US" sz="1400" b="1" dirty="0">
                        <a:solidFill>
                          <a:schemeClr val="bg1"/>
                        </a:solidFill>
                        <a:latin typeface="Calibri" panose="020F0502020204030204" pitchFamily="34" charset="0"/>
                        <a:cs typeface="Calibri" panose="020F0502020204030204" pitchFamily="34" charset="0"/>
                      </a:endParaRPr>
                    </a:p>
                  </a:txBody>
                  <a:tcPr marL="0" marR="0" marT="34290" marB="34290">
                    <a:solidFill>
                      <a:srgbClr val="0070C0"/>
                    </a:solidFill>
                  </a:tcPr>
                </a:tc>
                <a:tc gridSpan="2">
                  <a:txBody>
                    <a:bodyPr/>
                    <a:lstStyle/>
                    <a:p>
                      <a:pPr algn="ctr"/>
                      <a:r>
                        <a:rPr lang="en-US" sz="1400" b="1">
                          <a:solidFill>
                            <a:schemeClr val="bg1"/>
                          </a:solidFill>
                          <a:latin typeface="Calibri" panose="020F0502020204030204" pitchFamily="34" charset="0"/>
                          <a:cs typeface="Calibri" panose="020F0502020204030204" pitchFamily="34" charset="0"/>
                        </a:rPr>
                        <a:t>BndMetOffice</a:t>
                      </a:r>
                      <a:endParaRPr lang="en-US" sz="1400" b="1" dirty="0">
                        <a:solidFill>
                          <a:schemeClr val="bg1"/>
                        </a:solidFill>
                        <a:latin typeface="Calibri" panose="020F0502020204030204" pitchFamily="34" charset="0"/>
                        <a:cs typeface="Calibri" panose="020F0502020204030204" pitchFamily="34" charset="0"/>
                      </a:endParaRPr>
                    </a:p>
                  </a:txBody>
                  <a:tcPr marL="0" marR="0" marT="34290" marB="34290">
                    <a:solidFill>
                      <a:srgbClr val="0070C0"/>
                    </a:solidFill>
                  </a:tcPr>
                </a:tc>
                <a:tc hMerge="1">
                  <a:txBody>
                    <a:bodyPr/>
                    <a:lstStyle/>
                    <a:p>
                      <a:pPr algn="ctr"/>
                      <a:r>
                        <a:rPr lang="en-US" sz="1800" b="1" dirty="0" err="1">
                          <a:solidFill>
                            <a:schemeClr val="bg1"/>
                          </a:solidFill>
                          <a:latin typeface="Calibri" panose="020F0502020204030204" pitchFamily="34" charset="0"/>
                          <a:cs typeface="Calibri" panose="020F0502020204030204" pitchFamily="34" charset="0"/>
                        </a:rPr>
                        <a:t>BndMetOffice</a:t>
                      </a:r>
                      <a:endParaRPr lang="en-US" sz="1800" b="1" dirty="0">
                        <a:solidFill>
                          <a:schemeClr val="bg1"/>
                        </a:solidFill>
                        <a:latin typeface="Calibri" panose="020F0502020204030204" pitchFamily="34" charset="0"/>
                        <a:cs typeface="Calibri" panose="020F0502020204030204" pitchFamily="34" charset="0"/>
                      </a:endParaRPr>
                    </a:p>
                  </a:txBody>
                  <a:tcPr marL="0" marR="0">
                    <a:solidFill>
                      <a:srgbClr val="0070C0"/>
                    </a:solidFill>
                  </a:tcPr>
                </a:tc>
                <a:tc gridSpan="2">
                  <a:txBody>
                    <a:bodyPr/>
                    <a:lstStyle/>
                    <a:p>
                      <a:pPr algn="ctr"/>
                      <a:r>
                        <a:rPr lang="en-US" sz="1400" b="1">
                          <a:solidFill>
                            <a:schemeClr val="bg1"/>
                          </a:solidFill>
                          <a:latin typeface="Calibri" panose="020F0502020204030204" pitchFamily="34" charset="0"/>
                          <a:cs typeface="Calibri" panose="020F0502020204030204" pitchFamily="34" charset="0"/>
                        </a:rPr>
                        <a:t>BndROPP2D</a:t>
                      </a:r>
                      <a:endParaRPr lang="en-US" sz="1400" b="1" dirty="0">
                        <a:solidFill>
                          <a:schemeClr val="bg1"/>
                        </a:solidFill>
                        <a:latin typeface="Calibri" panose="020F0502020204030204" pitchFamily="34" charset="0"/>
                        <a:cs typeface="Calibri" panose="020F0502020204030204" pitchFamily="34" charset="0"/>
                      </a:endParaRPr>
                    </a:p>
                  </a:txBody>
                  <a:tcPr marL="0" marR="0" marT="34290" marB="34290">
                    <a:solidFill>
                      <a:srgbClr val="0070C0"/>
                    </a:solidFill>
                  </a:tcPr>
                </a:tc>
                <a:tc hMerge="1">
                  <a:txBody>
                    <a:bodyPr/>
                    <a:lstStyle/>
                    <a:p>
                      <a:pPr algn="ctr"/>
                      <a:r>
                        <a:rPr lang="en-US" sz="1800" b="1" dirty="0">
                          <a:solidFill>
                            <a:schemeClr val="bg1"/>
                          </a:solidFill>
                          <a:latin typeface="Calibri" panose="020F0502020204030204" pitchFamily="34" charset="0"/>
                          <a:cs typeface="Calibri" panose="020F0502020204030204" pitchFamily="34" charset="0"/>
                        </a:rPr>
                        <a:t>BndROPP2D</a:t>
                      </a:r>
                    </a:p>
                  </a:txBody>
                  <a:tcPr marL="0" marR="0">
                    <a:solidFill>
                      <a:srgbClr val="0070C0"/>
                    </a:solidFill>
                  </a:tcPr>
                </a:tc>
                <a:tc>
                  <a:txBody>
                    <a:bodyPr/>
                    <a:lstStyle/>
                    <a:p>
                      <a:pPr algn="ctr"/>
                      <a:r>
                        <a:rPr lang="en-US" sz="1400" b="1" dirty="0" err="1">
                          <a:solidFill>
                            <a:schemeClr val="bg1"/>
                          </a:solidFill>
                          <a:latin typeface="Calibri" panose="020F0502020204030204" pitchFamily="34" charset="0"/>
                          <a:cs typeface="Calibri" panose="020F0502020204030204" pitchFamily="34" charset="0"/>
                        </a:rPr>
                        <a:t>RefNCEP</a:t>
                      </a:r>
                      <a:endParaRPr lang="en-US" sz="1400" b="1" dirty="0">
                        <a:solidFill>
                          <a:schemeClr val="bg1"/>
                        </a:solidFill>
                        <a:latin typeface="Calibri" panose="020F0502020204030204" pitchFamily="34" charset="0"/>
                        <a:cs typeface="Calibri" panose="020F0502020204030204" pitchFamily="34" charset="0"/>
                      </a:endParaRPr>
                    </a:p>
                  </a:txBody>
                  <a:tcPr marL="0" marR="0" marT="34290" marB="34290">
                    <a:solidFill>
                      <a:srgbClr val="0070C0"/>
                    </a:solidFill>
                  </a:tcPr>
                </a:tc>
                <a:tc>
                  <a:txBody>
                    <a:bodyPr/>
                    <a:lstStyle/>
                    <a:p>
                      <a:pPr algn="ctr"/>
                      <a:r>
                        <a:rPr lang="en-US" sz="1400" b="1">
                          <a:solidFill>
                            <a:schemeClr val="bg1"/>
                          </a:solidFill>
                          <a:latin typeface="Calibri" panose="020F0502020204030204" pitchFamily="34" charset="0"/>
                          <a:cs typeface="Calibri" panose="020F0502020204030204" pitchFamily="34" charset="0"/>
                        </a:rPr>
                        <a:t>RefMetOffice</a:t>
                      </a:r>
                      <a:endParaRPr lang="en-US" sz="1400" b="1" dirty="0">
                        <a:solidFill>
                          <a:schemeClr val="bg1"/>
                        </a:solidFill>
                        <a:latin typeface="Calibri" panose="020F0502020204030204" pitchFamily="34" charset="0"/>
                        <a:cs typeface="Calibri" panose="020F0502020204030204" pitchFamily="34" charset="0"/>
                      </a:endParaRPr>
                    </a:p>
                  </a:txBody>
                  <a:tcPr marL="0" marR="0" marT="34290" marB="34290">
                    <a:solidFill>
                      <a:srgbClr val="0070C0"/>
                    </a:solidFill>
                  </a:tcPr>
                </a:tc>
                <a:extLst>
                  <a:ext uri="{0D108BD9-81ED-4DB2-BD59-A6C34878D82A}">
                    <a16:rowId xmlns:a16="http://schemas.microsoft.com/office/drawing/2014/main" val="2585283488"/>
                  </a:ext>
                </a:extLst>
              </a:tr>
              <a:tr h="278130">
                <a:tc>
                  <a:txBody>
                    <a:bodyPr/>
                    <a:lstStyle/>
                    <a:p>
                      <a:pPr algn="ctr"/>
                      <a:r>
                        <a:rPr lang="en-US" sz="1400" dirty="0">
                          <a:latin typeface="Calibri" panose="020F0502020204030204" pitchFamily="34" charset="0"/>
                          <a:cs typeface="Calibri" panose="020F0502020204030204" pitchFamily="34" charset="0"/>
                        </a:rPr>
                        <a:t>Operation</a:t>
                      </a:r>
                    </a:p>
                  </a:txBody>
                  <a:tcPr marL="68580" marR="68580" marT="34290" marB="34290" anchor="ctr" anchorCtr="1"/>
                </a:tc>
                <a:tc>
                  <a:txBody>
                    <a:bodyPr/>
                    <a:lstStyle/>
                    <a:p>
                      <a:pPr algn="ctr"/>
                      <a:r>
                        <a:rPr lang="en-US" sz="1400" dirty="0">
                          <a:latin typeface="Calibri" panose="020F0502020204030204" pitchFamily="34" charset="0"/>
                          <a:cs typeface="Calibri" panose="020F0502020204030204" pitchFamily="34" charset="0"/>
                        </a:rPr>
                        <a:t>NCEP</a:t>
                      </a:r>
                    </a:p>
                    <a:p>
                      <a:pPr algn="ctr"/>
                      <a:r>
                        <a:rPr lang="en-US" sz="1400" dirty="0">
                          <a:latin typeface="Calibri" panose="020F0502020204030204" pitchFamily="34" charset="0"/>
                          <a:cs typeface="Calibri" panose="020F0502020204030204" pitchFamily="34" charset="0"/>
                        </a:rPr>
                        <a:t>NASA</a:t>
                      </a:r>
                    </a:p>
                  </a:txBody>
                  <a:tcPr marL="68580" marR="68580" marT="34290" marB="34290" anchor="ctr" anchorCtr="1"/>
                </a:tc>
                <a:tc>
                  <a:txBody>
                    <a:bodyPr/>
                    <a:lstStyle/>
                    <a:p>
                      <a:pPr algn="ctr"/>
                      <a:r>
                        <a:rPr lang="en-US" sz="1400" dirty="0">
                          <a:latin typeface="Calibri" panose="020F0502020204030204" pitchFamily="34" charset="0"/>
                          <a:cs typeface="Calibri" panose="020F0502020204030204" pitchFamily="34" charset="0"/>
                        </a:rPr>
                        <a:t>NRL</a:t>
                      </a:r>
                    </a:p>
                  </a:txBody>
                  <a:tcPr marL="68580" marR="68580" marT="34290" marB="34290" anchor="ctr" anchorCtr="1"/>
                </a:tc>
                <a:tc gridSpan="2">
                  <a:txBody>
                    <a:bodyPr/>
                    <a:lstStyle/>
                    <a:p>
                      <a:pPr algn="ctr"/>
                      <a:r>
                        <a:rPr lang="en-US" sz="1400" dirty="0">
                          <a:latin typeface="Calibri" panose="020F0502020204030204" pitchFamily="34" charset="0"/>
                          <a:cs typeface="Calibri" panose="020F0502020204030204" pitchFamily="34" charset="0"/>
                        </a:rPr>
                        <a:t>Met Office</a:t>
                      </a:r>
                    </a:p>
                  </a:txBody>
                  <a:tcPr marL="68580" marR="68580" marT="34290" marB="34290" anchor="ctr" anchorCtr="1"/>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latin typeface="Calibri" panose="020F0502020204030204" pitchFamily="34" charset="0"/>
                          <a:cs typeface="Calibri" panose="020F0502020204030204" pitchFamily="34" charset="0"/>
                        </a:rPr>
                        <a:t>Met Office</a:t>
                      </a:r>
                    </a:p>
                  </a:txBody>
                  <a:tcPr/>
                </a:tc>
                <a:tc gridSpan="2">
                  <a:txBody>
                    <a:bodyPr/>
                    <a:lstStyle/>
                    <a:p>
                      <a:pPr algn="ctr"/>
                      <a:r>
                        <a:rPr lang="en-US" sz="1400" dirty="0">
                          <a:latin typeface="Calibri" panose="020F0502020204030204" pitchFamily="34" charset="0"/>
                          <a:cs typeface="Calibri" panose="020F0502020204030204" pitchFamily="34" charset="0"/>
                        </a:rPr>
                        <a:t>ECMWF</a:t>
                      </a:r>
                    </a:p>
                  </a:txBody>
                  <a:tcPr marL="68580" marR="68580" marT="34290" marB="34290" anchor="ctr" anchorCtr="1"/>
                </a:tc>
                <a:tc hMerge="1">
                  <a:txBody>
                    <a:bodyPr/>
                    <a:lstStyle/>
                    <a:p>
                      <a:pPr algn="ctr"/>
                      <a:r>
                        <a:rPr lang="en-US" sz="1800" dirty="0">
                          <a:latin typeface="Calibri" panose="020F0502020204030204" pitchFamily="34" charset="0"/>
                          <a:cs typeface="Calibri" panose="020F0502020204030204" pitchFamily="34" charset="0"/>
                        </a:rPr>
                        <a:t>ECMWF</a:t>
                      </a:r>
                    </a:p>
                  </a:txBody>
                  <a:tcPr/>
                </a:tc>
                <a:tc>
                  <a:txBody>
                    <a:bodyPr/>
                    <a:lstStyle/>
                    <a:p>
                      <a:pPr algn="ctr"/>
                      <a:r>
                        <a:rPr lang="en-US" sz="1400" dirty="0">
                          <a:latin typeface="Calibri" panose="020F0502020204030204" pitchFamily="34" charset="0"/>
                          <a:cs typeface="Calibri" panose="020F0502020204030204" pitchFamily="34" charset="0"/>
                        </a:rPr>
                        <a:t>NCEP</a:t>
                      </a:r>
                    </a:p>
                  </a:txBody>
                  <a:tcPr marL="68580" marR="68580" marT="34290" marB="34290" anchor="ctr" anchorCtr="1"/>
                </a:tc>
                <a:tc>
                  <a:txBody>
                    <a:bodyPr/>
                    <a:lstStyle/>
                    <a:p>
                      <a:pPr algn="ctr"/>
                      <a:r>
                        <a:rPr lang="en-US" sz="1400" dirty="0">
                          <a:latin typeface="Calibri" panose="020F0502020204030204" pitchFamily="34" charset="0"/>
                          <a:cs typeface="Calibri" panose="020F0502020204030204" pitchFamily="34" charset="0"/>
                        </a:rPr>
                        <a:t>Met Office</a:t>
                      </a:r>
                    </a:p>
                  </a:txBody>
                  <a:tcPr marL="68580" marR="68580" marT="34290" marB="34290" anchor="ctr" anchorCtr="1"/>
                </a:tc>
                <a:extLst>
                  <a:ext uri="{0D108BD9-81ED-4DB2-BD59-A6C34878D82A}">
                    <a16:rowId xmlns:a16="http://schemas.microsoft.com/office/drawing/2014/main" val="708466464"/>
                  </a:ext>
                </a:extLst>
              </a:tr>
              <a:tr h="480060">
                <a:tc>
                  <a:txBody>
                    <a:bodyPr/>
                    <a:lstStyle/>
                    <a:p>
                      <a:pPr algn="ctr"/>
                      <a:r>
                        <a:rPr lang="en-US" sz="1400" dirty="0">
                          <a:latin typeface="Calibri" panose="020F0502020204030204" pitchFamily="34" charset="0"/>
                          <a:cs typeface="Calibri" panose="020F0502020204030204" pitchFamily="34" charset="0"/>
                        </a:rPr>
                        <a:t>Assimilated Observable </a:t>
                      </a:r>
                    </a:p>
                  </a:txBody>
                  <a:tcPr marL="68580" marR="68580" marT="34290" marB="34290" anchor="ctr" anchorCtr="1"/>
                </a:tc>
                <a:tc gridSpan="6">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latin typeface="Calibri" panose="020F0502020204030204" pitchFamily="34" charset="0"/>
                          <a:cs typeface="Calibri" panose="020F0502020204030204" pitchFamily="34" charset="0"/>
                        </a:rPr>
                        <a:t>Bending angle </a:t>
                      </a:r>
                    </a:p>
                  </a:txBody>
                  <a:tcPr marL="68580" marR="68580" marT="34290" marB="34290" anchor="ctr" anchorCtr="1"/>
                </a:tc>
                <a:tc hMerge="1">
                  <a:txBody>
                    <a:bodyPr/>
                    <a:lstStyle/>
                    <a:p>
                      <a:endParaRPr lang="en-US"/>
                    </a:p>
                  </a:txBody>
                  <a:tcPr/>
                </a:tc>
                <a:tc hMerge="1">
                  <a:txBody>
                    <a:bodyPr/>
                    <a:lstStyle/>
                    <a:p>
                      <a:endParaRPr lang="en-US"/>
                    </a:p>
                  </a:txBody>
                  <a:tcPr/>
                </a:tc>
                <a:tc hMerge="1">
                  <a:txBody>
                    <a:bodyPr/>
                    <a:lstStyle/>
                    <a:p>
                      <a:pPr algn="ctr"/>
                      <a:endParaRPr lang="en-US" sz="1800" dirty="0">
                        <a:latin typeface="Calibri" panose="020F0502020204030204" pitchFamily="34" charset="0"/>
                        <a:cs typeface="Calibri" panose="020F0502020204030204" pitchFamily="34" charset="0"/>
                      </a:endParaRPr>
                    </a:p>
                  </a:txBody>
                  <a:tcPr anchor="ctr" anchorCtr="1"/>
                </a:tc>
                <a:tc hMerge="1">
                  <a:txBody>
                    <a:bodyPr/>
                    <a:lstStyle/>
                    <a:p>
                      <a:endParaRPr lang="en-US"/>
                    </a:p>
                  </a:txBody>
                  <a:tcPr/>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latin typeface="Calibri" panose="020F0502020204030204" pitchFamily="34" charset="0"/>
                          <a:cs typeface="Calibri" panose="020F0502020204030204" pitchFamily="34" charset="0"/>
                        </a:rPr>
                        <a:t> </a:t>
                      </a:r>
                    </a:p>
                  </a:txBody>
                  <a:tcPr anchor="ctr" anchorCtr="1"/>
                </a:tc>
                <a:tc gridSpan="2">
                  <a:txBody>
                    <a:bodyPr/>
                    <a:lstStyle/>
                    <a:p>
                      <a:pPr algn="ctr"/>
                      <a:r>
                        <a:rPr lang="en-US" sz="1400" dirty="0">
                          <a:latin typeface="Calibri" panose="020F0502020204030204" pitchFamily="34" charset="0"/>
                          <a:cs typeface="Calibri" panose="020F0502020204030204" pitchFamily="34" charset="0"/>
                        </a:rPr>
                        <a:t>refractivity</a:t>
                      </a:r>
                    </a:p>
                  </a:txBody>
                  <a:tcPr marL="68580" marR="68580" marT="34290" marB="34290" anchor="ctr" anchorCtr="1"/>
                </a:tc>
                <a:tc hMerge="1">
                  <a:txBody>
                    <a:bodyPr/>
                    <a:lstStyle/>
                    <a:p>
                      <a:pPr algn="ctr"/>
                      <a:endParaRPr lang="en-US" sz="1800" dirty="0">
                        <a:latin typeface="Calibri" panose="020F0502020204030204" pitchFamily="34" charset="0"/>
                        <a:cs typeface="Calibri" panose="020F0502020204030204" pitchFamily="34" charset="0"/>
                      </a:endParaRPr>
                    </a:p>
                  </a:txBody>
                  <a:tcPr anchor="ctr" anchorCtr="1"/>
                </a:tc>
                <a:extLst>
                  <a:ext uri="{0D108BD9-81ED-4DB2-BD59-A6C34878D82A}">
                    <a16:rowId xmlns:a16="http://schemas.microsoft.com/office/drawing/2014/main" val="4157415997"/>
                  </a:ext>
                </a:extLst>
              </a:tr>
              <a:tr h="1097280">
                <a:tc>
                  <a:txBody>
                    <a:bodyPr/>
                    <a:lstStyle/>
                    <a:p>
                      <a:pPr marR="0" algn="ctr" rtl="0">
                        <a:lnSpc>
                          <a:spcPct val="100000"/>
                        </a:lnSpc>
                        <a:spcBef>
                          <a:spcPts val="0"/>
                        </a:spcBef>
                        <a:spcAft>
                          <a:spcPts val="0"/>
                        </a:spcAft>
                        <a:buClr>
                          <a:srgbClr val="000000"/>
                        </a:buClr>
                        <a:buFont typeface="Arial"/>
                      </a:pPr>
                      <a:endParaRPr lang="en-US" sz="1400" b="0" i="0" u="none" strike="noStrike" cap="none" dirty="0">
                        <a:solidFill>
                          <a:schemeClr val="tx1"/>
                        </a:solidFill>
                        <a:latin typeface="Calibri" panose="020F0502020204030204" pitchFamily="34" charset="0"/>
                        <a:cs typeface="Calibri" panose="020F0502020204030204" pitchFamily="34" charset="0"/>
                        <a:sym typeface="Arial"/>
                      </a:endParaRPr>
                    </a:p>
                  </a:txBody>
                  <a:tcPr marL="68580" marR="68580" marT="34290" marB="34290" anchor="ctr" anchorCtr="1"/>
                </a:tc>
                <a:tc gridSpan="5">
                  <a:txBody>
                    <a:bodyPr/>
                    <a:lstStyle/>
                    <a:p>
                      <a:pPr marR="0" algn="ctr" rtl="0">
                        <a:lnSpc>
                          <a:spcPct val="100000"/>
                        </a:lnSpc>
                        <a:spcBef>
                          <a:spcPts val="0"/>
                        </a:spcBef>
                        <a:spcAft>
                          <a:spcPts val="0"/>
                        </a:spcAft>
                        <a:buClr>
                          <a:srgbClr val="000000"/>
                        </a:buClr>
                        <a:buFont typeface="Arial"/>
                      </a:pPr>
                      <a:r>
                        <a:rPr lang="en-US" sz="1400" b="0" i="0" u="none" strike="noStrike" cap="none" dirty="0">
                          <a:solidFill>
                            <a:schemeClr val="tx1"/>
                          </a:solidFill>
                          <a:latin typeface="Calibri" panose="020F0502020204030204" pitchFamily="34" charset="0"/>
                          <a:cs typeface="Calibri" panose="020F0502020204030204" pitchFamily="34" charset="0"/>
                          <a:sym typeface="Arial"/>
                        </a:rPr>
                        <a:t>Vertical integral </a:t>
                      </a:r>
                    </a:p>
                  </a:txBody>
                  <a:tcPr marL="68580" marR="68580" marT="34290" marB="34290" anchor="ctr" anchorCtr="1"/>
                </a:tc>
                <a:tc hMerge="1">
                  <a:txBody>
                    <a:bodyPr/>
                    <a:lstStyle/>
                    <a:p>
                      <a:endParaRPr lang="en-US"/>
                    </a:p>
                  </a:txBody>
                  <a:tcPr/>
                </a:tc>
                <a:tc hMerge="1">
                  <a:txBody>
                    <a:bodyPr/>
                    <a:lstStyle/>
                    <a:p>
                      <a:endParaRPr lang="en-US"/>
                    </a:p>
                  </a:txBody>
                  <a:tcPr/>
                </a:tc>
                <a:tc hMerge="1">
                  <a:txBody>
                    <a:bodyPr/>
                    <a:lstStyle/>
                    <a:p>
                      <a:pPr marR="0" algn="ctr" rtl="0">
                        <a:lnSpc>
                          <a:spcPct val="100000"/>
                        </a:lnSpc>
                        <a:spcBef>
                          <a:spcPts val="0"/>
                        </a:spcBef>
                        <a:spcAft>
                          <a:spcPts val="0"/>
                        </a:spcAft>
                        <a:buClr>
                          <a:srgbClr val="000000"/>
                        </a:buClr>
                        <a:buFont typeface="Arial"/>
                      </a:pPr>
                      <a:endParaRPr lang="en-US" sz="1800" b="0" i="0" u="none" strike="noStrike" cap="none" dirty="0">
                        <a:solidFill>
                          <a:schemeClr val="tx1"/>
                        </a:solidFill>
                        <a:latin typeface="Calibri" panose="020F0502020204030204" pitchFamily="34" charset="0"/>
                        <a:cs typeface="Calibri" panose="020F0502020204030204" pitchFamily="34" charset="0"/>
                        <a:sym typeface="Arial"/>
                      </a:endParaRPr>
                    </a:p>
                  </a:txBody>
                  <a:tcPr anchor="ctr" anchorCtr="1"/>
                </a:tc>
                <a:tc hMerge="1">
                  <a:txBody>
                    <a:bodyPr/>
                    <a:lstStyle/>
                    <a:p>
                      <a:pPr marR="0" algn="ctr" rtl="0">
                        <a:lnSpc>
                          <a:spcPct val="100000"/>
                        </a:lnSpc>
                        <a:spcBef>
                          <a:spcPts val="0"/>
                        </a:spcBef>
                        <a:spcAft>
                          <a:spcPts val="0"/>
                        </a:spcAft>
                        <a:buClr>
                          <a:srgbClr val="000000"/>
                        </a:buClr>
                        <a:buFont typeface="Arial"/>
                      </a:pPr>
                      <a:endParaRPr lang="en-US" sz="1800" b="0" i="0" u="none" strike="noStrike" cap="none" dirty="0">
                        <a:solidFill>
                          <a:schemeClr val="tx1"/>
                        </a:solidFill>
                        <a:latin typeface="Calibri" panose="020F0502020204030204" pitchFamily="34" charset="0"/>
                        <a:cs typeface="Calibri" panose="020F0502020204030204" pitchFamily="34" charset="0"/>
                        <a:sym typeface="Arial"/>
                      </a:endParaRPr>
                    </a:p>
                  </a:txBody>
                  <a:tcPr anchor="ctr" anchorCtr="1"/>
                </a:tc>
                <a:tc>
                  <a:txBody>
                    <a:bodyPr/>
                    <a:lstStyle/>
                    <a:p>
                      <a:pPr algn="l"/>
                      <a:r>
                        <a:rPr lang="en-GB" sz="1400" b="0" dirty="0">
                          <a:solidFill>
                            <a:schemeClr val="tx1"/>
                          </a:solidFill>
                          <a:latin typeface="Calibri" panose="020F0502020204030204" pitchFamily="34" charset="0"/>
                          <a:cs typeface="Calibri" panose="020F0502020204030204" pitchFamily="34" charset="0"/>
                        </a:rPr>
                        <a:t>take account of the real limb nature of the measurement;</a:t>
                      </a:r>
                    </a:p>
                    <a:p>
                      <a:pPr algn="l"/>
                      <a:r>
                        <a:rPr lang="en-GB" sz="1400" b="0" dirty="0">
                          <a:solidFill>
                            <a:schemeClr val="tx1"/>
                          </a:solidFill>
                          <a:latin typeface="Calibri" panose="020F0502020204030204" pitchFamily="34" charset="0"/>
                          <a:cs typeface="Calibri" panose="020F0502020204030204" pitchFamily="34" charset="0"/>
                        </a:rPr>
                        <a:t>solve a set of ray path equations </a:t>
                      </a:r>
                      <a:endParaRPr lang="en-US" sz="1400" b="0" dirty="0">
                        <a:solidFill>
                          <a:schemeClr val="tx1"/>
                        </a:solidFill>
                        <a:latin typeface="Calibri" panose="020F0502020204030204" pitchFamily="34" charset="0"/>
                        <a:cs typeface="Calibri" panose="020F0502020204030204" pitchFamily="34" charset="0"/>
                      </a:endParaRPr>
                    </a:p>
                  </a:txBody>
                  <a:tcPr marL="68580" marR="68580" marT="34290" marB="34290" anchor="ctr" anchorCtr="1"/>
                </a:tc>
                <a:tc gridSpan="2">
                  <a:txBody>
                    <a:bodyPr/>
                    <a:lstStyle/>
                    <a:p>
                      <a:pPr algn="l"/>
                      <a:r>
                        <a:rPr lang="en-US" sz="1400" dirty="0">
                          <a:latin typeface="Calibri" panose="020F0502020204030204" pitchFamily="34" charset="0"/>
                          <a:cs typeface="Calibri" panose="020F0502020204030204" pitchFamily="34" charset="0"/>
                        </a:rPr>
                        <a:t>Local refractivity operator</a:t>
                      </a:r>
                    </a:p>
                  </a:txBody>
                  <a:tcPr marL="68580" marR="68580" marT="34290" marB="34290" anchor="ctr" anchorCtr="1"/>
                </a:tc>
                <a:tc hMerge="1">
                  <a:txBody>
                    <a:bodyPr/>
                    <a:lstStyle/>
                    <a:p>
                      <a:pPr algn="l"/>
                      <a:endParaRPr lang="en-US" sz="1800" dirty="0">
                        <a:latin typeface="Calibri" panose="020F0502020204030204" pitchFamily="34" charset="0"/>
                        <a:cs typeface="Calibri" panose="020F0502020204030204" pitchFamily="34" charset="0"/>
                      </a:endParaRPr>
                    </a:p>
                  </a:txBody>
                  <a:tcPr anchor="ctr" anchorCtr="1"/>
                </a:tc>
                <a:extLst>
                  <a:ext uri="{0D108BD9-81ED-4DB2-BD59-A6C34878D82A}">
                    <a16:rowId xmlns:a16="http://schemas.microsoft.com/office/drawing/2014/main" val="9911044"/>
                  </a:ext>
                </a:extLst>
              </a:tr>
              <a:tr h="987810">
                <a:tc>
                  <a:txBody>
                    <a:bodyPr/>
                    <a:lstStyle/>
                    <a:p>
                      <a:pPr algn="ctr"/>
                      <a:r>
                        <a:rPr lang="en-US" sz="1400" dirty="0">
                          <a:latin typeface="Calibri" panose="020F0502020204030204" pitchFamily="34" charset="0"/>
                          <a:cs typeface="Calibri" panose="020F0502020204030204" pitchFamily="34" charset="0"/>
                        </a:rPr>
                        <a:t>Equation(s)</a:t>
                      </a:r>
                    </a:p>
                  </a:txBody>
                  <a:tcPr marL="68580" marR="68580" marT="34290" marB="34290" anchor="ctr" anchorCtr="1"/>
                </a:tc>
                <a:tc gridSpan="5">
                  <a:txBody>
                    <a:bodyPr/>
                    <a:lstStyle/>
                    <a:p>
                      <a:pPr algn="ctr"/>
                      <a:endParaRPr lang="en-US" sz="1400" dirty="0">
                        <a:latin typeface="Calibri" panose="020F0502020204030204" pitchFamily="34" charset="0"/>
                        <a:cs typeface="Calibri" panose="020F0502020204030204" pitchFamily="34" charset="0"/>
                      </a:endParaRPr>
                    </a:p>
                  </a:txBody>
                  <a:tcPr marL="68580" marR="68580" marT="34290" marB="34290" anchor="ctr" anchorCtr="1"/>
                </a:tc>
                <a:tc hMerge="1">
                  <a:txBody>
                    <a:bodyPr/>
                    <a:lstStyle/>
                    <a:p>
                      <a:endParaRPr lang="en-US"/>
                    </a:p>
                  </a:txBody>
                  <a:tcPr/>
                </a:tc>
                <a:tc hMerge="1">
                  <a:txBody>
                    <a:bodyPr/>
                    <a:lstStyle/>
                    <a:p>
                      <a:pPr algn="ctr"/>
                      <a:endParaRPr lang="en-US" sz="1800" dirty="0">
                        <a:latin typeface="Calibri" panose="020F0502020204030204" pitchFamily="34" charset="0"/>
                        <a:cs typeface="Calibri" panose="020F0502020204030204" pitchFamily="34" charset="0"/>
                      </a:endParaRPr>
                    </a:p>
                  </a:txBody>
                  <a:tcPr anchor="ctr" anchorCtr="1"/>
                </a:tc>
                <a:tc hMerge="1">
                  <a:txBody>
                    <a:bodyPr/>
                    <a:lstStyle/>
                    <a:p>
                      <a:pPr algn="ctr"/>
                      <a:endParaRPr lang="en-US" sz="1800" dirty="0">
                        <a:latin typeface="Calibri" panose="020F0502020204030204" pitchFamily="34" charset="0"/>
                        <a:cs typeface="Calibri" panose="020F0502020204030204" pitchFamily="34" charset="0"/>
                      </a:endParaRPr>
                    </a:p>
                  </a:txBody>
                  <a:tcPr anchor="ctr" anchorCtr="1"/>
                </a:tc>
                <a:tc hMerge="1">
                  <a:txBody>
                    <a:bodyPr/>
                    <a:lstStyle/>
                    <a:p>
                      <a:pPr algn="ctr"/>
                      <a:endParaRPr lang="en-US" sz="1800" dirty="0">
                        <a:latin typeface="Calibri" panose="020F0502020204030204" pitchFamily="34" charset="0"/>
                        <a:cs typeface="Calibri" panose="020F0502020204030204" pitchFamily="34" charset="0"/>
                      </a:endParaRPr>
                    </a:p>
                  </a:txBody>
                  <a:tcPr anchor="ctr" anchorCtr="1"/>
                </a:tc>
                <a:tc>
                  <a:txBody>
                    <a:bodyPr/>
                    <a:lstStyle/>
                    <a:p>
                      <a:pPr algn="ctr"/>
                      <a:endParaRPr lang="en-US" sz="1400" dirty="0">
                        <a:latin typeface="Calibri" panose="020F0502020204030204" pitchFamily="34" charset="0"/>
                        <a:cs typeface="Calibri" panose="020F0502020204030204" pitchFamily="34" charset="0"/>
                      </a:endParaRPr>
                    </a:p>
                  </a:txBody>
                  <a:tcPr marL="68580" marR="68580" marT="34290" marB="34290" anchor="ctr" anchorCtr="1"/>
                </a:tc>
                <a:tc gridSpan="2">
                  <a:txBody>
                    <a:bodyPr/>
                    <a:lstStyle/>
                    <a:p>
                      <a:pPr algn="ctr"/>
                      <a:endParaRPr lang="en-US" sz="1400" dirty="0">
                        <a:latin typeface="Calibri" panose="020F0502020204030204" pitchFamily="34" charset="0"/>
                        <a:cs typeface="Calibri" panose="020F0502020204030204" pitchFamily="34" charset="0"/>
                      </a:endParaRPr>
                    </a:p>
                  </a:txBody>
                  <a:tcPr marL="68580" marR="68580" marT="34290" marB="34290" anchor="ctr" anchorCtr="1"/>
                </a:tc>
                <a:tc hMerge="1">
                  <a:txBody>
                    <a:bodyPr/>
                    <a:lstStyle/>
                    <a:p>
                      <a:pPr algn="ctr"/>
                      <a:endParaRPr lang="en-US" sz="1800" dirty="0">
                        <a:latin typeface="Calibri" panose="020F0502020204030204" pitchFamily="34" charset="0"/>
                        <a:cs typeface="Calibri" panose="020F0502020204030204" pitchFamily="34" charset="0"/>
                      </a:endParaRPr>
                    </a:p>
                  </a:txBody>
                  <a:tcPr anchor="ctr" anchorCtr="1"/>
                </a:tc>
                <a:extLst>
                  <a:ext uri="{0D108BD9-81ED-4DB2-BD59-A6C34878D82A}">
                    <a16:rowId xmlns:a16="http://schemas.microsoft.com/office/drawing/2014/main" val="804277329"/>
                  </a:ext>
                </a:extLst>
              </a:tr>
              <a:tr h="480060">
                <a:tc>
                  <a:txBody>
                    <a:bodyPr/>
                    <a:lstStyle/>
                    <a:p>
                      <a:pPr algn="ctr"/>
                      <a:r>
                        <a:rPr lang="en-US" sz="1400" dirty="0">
                          <a:latin typeface="Calibri" panose="020F0502020204030204" pitchFamily="34" charset="0"/>
                          <a:cs typeface="Calibri" panose="020F0502020204030204" pitchFamily="34" charset="0"/>
                        </a:rPr>
                        <a:t>Reference</a:t>
                      </a:r>
                    </a:p>
                  </a:txBody>
                  <a:tcPr marL="68580" marR="68580" marT="34290" marB="34290" anchor="ctr" anchorCtr="1"/>
                </a:tc>
                <a:tc>
                  <a:txBody>
                    <a:bodyPr/>
                    <a:lstStyle/>
                    <a:p>
                      <a:pPr algn="l"/>
                      <a:r>
                        <a:rPr lang="en-US" sz="1400" dirty="0">
                          <a:latin typeface="Calibri" panose="020F0502020204030204" pitchFamily="34" charset="0"/>
                          <a:cs typeface="Calibri" panose="020F0502020204030204" pitchFamily="34" charset="0"/>
                        </a:rPr>
                        <a:t>Cucurull et al. 2013</a:t>
                      </a:r>
                    </a:p>
                  </a:txBody>
                  <a:tcPr marL="68580" marR="68580" marT="34290" marB="34290" anchor="ctr" anchorCtr="1"/>
                </a:tc>
                <a:tc gridSpan="2">
                  <a:txBody>
                    <a:bodyPr/>
                    <a:lstStyle/>
                    <a:p>
                      <a:pPr algn="l"/>
                      <a:r>
                        <a:rPr lang="en-US" sz="14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Healy and </a:t>
                      </a:r>
                      <a:r>
                        <a:rPr lang="en-US" sz="1400" b="0" i="0" u="none" strike="noStrike" cap="none" dirty="0" err="1">
                          <a:solidFill>
                            <a:srgbClr val="000000"/>
                          </a:solidFill>
                          <a:effectLst/>
                          <a:latin typeface="Calibri" panose="020F0502020204030204" pitchFamily="34" charset="0"/>
                          <a:ea typeface="Arial"/>
                          <a:cs typeface="Calibri" panose="020F0502020204030204" pitchFamily="34" charset="0"/>
                          <a:sym typeface="Arial"/>
                        </a:rPr>
                        <a:t>Thepaut</a:t>
                      </a:r>
                      <a:r>
                        <a:rPr lang="en-US" sz="14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2006</a:t>
                      </a:r>
                      <a:endParaRPr lang="en-US" sz="1400" dirty="0">
                        <a:latin typeface="Calibri" panose="020F0502020204030204" pitchFamily="34" charset="0"/>
                        <a:cs typeface="Calibri" panose="020F0502020204030204" pitchFamily="34" charset="0"/>
                      </a:endParaRPr>
                    </a:p>
                  </a:txBody>
                  <a:tcPr marL="68580" marR="68580" marT="34290" marB="34290" anchor="ctr" anchorCtr="1"/>
                </a:tc>
                <a:tc hMerge="1">
                  <a:txBody>
                    <a:bodyPr/>
                    <a:lstStyle/>
                    <a:p>
                      <a:pPr algn="l"/>
                      <a:endParaRPr lang="en-US" sz="18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txBody>
                  <a:tcPr anchor="ctr" anchorCtr="1"/>
                </a:tc>
                <a:tc gridSpan="2">
                  <a:txBody>
                    <a:bodyPr/>
                    <a:lstStyle/>
                    <a:p>
                      <a:pPr algn="l"/>
                      <a:r>
                        <a:rPr lang="en-US" sz="1400" b="0" i="0" u="none" strike="noStrike" cap="none" dirty="0">
                          <a:solidFill>
                            <a:schemeClr val="tx1"/>
                          </a:solidFill>
                          <a:effectLst/>
                          <a:latin typeface="Calibri" panose="020F0502020204030204" pitchFamily="34" charset="0"/>
                          <a:ea typeface="+mn-ea"/>
                          <a:cs typeface="Calibri" panose="020F0502020204030204" pitchFamily="34" charset="0"/>
                          <a:sym typeface="Arial"/>
                        </a:rPr>
                        <a:t>Burrows et a. 2014</a:t>
                      </a:r>
                      <a:endParaRPr lang="en-US" sz="14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txBody>
                  <a:tcPr marL="68580" marR="68580" marT="34290" marB="34290" anchor="ctr" anchorCtr="1"/>
                </a:tc>
                <a:tc hMerge="1">
                  <a:txBody>
                    <a:bodyPr/>
                    <a:lstStyle/>
                    <a:p>
                      <a:pPr algn="l"/>
                      <a:endParaRPr lang="en-US" sz="18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txBody>
                  <a:tcPr anchor="ctr" anchorCtr="1"/>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i="0" dirty="0">
                          <a:latin typeface="Calibri" panose="020F0502020204030204" pitchFamily="34" charset="0"/>
                          <a:cs typeface="Calibri" panose="020F0502020204030204" pitchFamily="34" charset="0"/>
                        </a:rPr>
                        <a:t>Healy et al.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i="0" dirty="0">
                          <a:latin typeface="Calibri" panose="020F0502020204030204" pitchFamily="34" charset="0"/>
                          <a:cs typeface="Calibri" panose="020F0502020204030204" pitchFamily="34" charset="0"/>
                        </a:rPr>
                        <a:t>2007</a:t>
                      </a:r>
                      <a:endParaRPr lang="en-US" sz="1400" i="0" dirty="0">
                        <a:latin typeface="Calibri" panose="020F0502020204030204" pitchFamily="34" charset="0"/>
                        <a:cs typeface="Calibri" panose="020F0502020204030204" pitchFamily="34" charset="0"/>
                      </a:endParaRPr>
                    </a:p>
                  </a:txBody>
                  <a:tcPr marL="68580" marR="68580" marT="34290" marB="34290" anchor="ctr" anchorCtr="1"/>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latin typeface="Calibri" panose="020F0502020204030204" pitchFamily="34" charset="0"/>
                          <a:cs typeface="Calibri" panose="020F0502020204030204" pitchFamily="34" charset="0"/>
                        </a:rPr>
                        <a:t>Cucurull et al. 2007</a:t>
                      </a:r>
                    </a:p>
                  </a:txBody>
                  <a:tcPr marL="68580" marR="68580" marT="34290" marB="34290" anchor="ctr" anchorCtr="1"/>
                </a:tc>
                <a:tc>
                  <a:txBody>
                    <a:bodyPr/>
                    <a:lstStyle/>
                    <a:p>
                      <a:r>
                        <a:rPr lang="en-US" sz="1400" b="0" i="0" u="none" strike="noStrike" cap="none" dirty="0" err="1">
                          <a:solidFill>
                            <a:schemeClr val="tx1"/>
                          </a:solidFill>
                          <a:effectLst/>
                          <a:latin typeface="Calibri" panose="020F0502020204030204" pitchFamily="34" charset="0"/>
                          <a:ea typeface="+mn-ea"/>
                          <a:cs typeface="Calibri" panose="020F0502020204030204" pitchFamily="34" charset="0"/>
                          <a:sym typeface="Arial"/>
                        </a:rPr>
                        <a:t>Buontempo</a:t>
                      </a:r>
                      <a:r>
                        <a:rPr lang="en-US" sz="1400" b="0" i="0" u="none" strike="noStrike" cap="none" dirty="0">
                          <a:solidFill>
                            <a:schemeClr val="tx1"/>
                          </a:solidFill>
                          <a:effectLst/>
                          <a:latin typeface="Calibri" panose="020F0502020204030204" pitchFamily="34" charset="0"/>
                          <a:ea typeface="+mn-ea"/>
                          <a:cs typeface="Calibri" panose="020F0502020204030204" pitchFamily="34" charset="0"/>
                          <a:sym typeface="Arial"/>
                        </a:rPr>
                        <a:t> et al. 2008</a:t>
                      </a:r>
                      <a:endParaRPr lang="en-US" sz="1100" dirty="0"/>
                    </a:p>
                  </a:txBody>
                  <a:tcPr marL="68580" marR="68580" marT="34290" marB="34290" anchor="ctr" anchorCtr="1"/>
                </a:tc>
                <a:extLst>
                  <a:ext uri="{0D108BD9-81ED-4DB2-BD59-A6C34878D82A}">
                    <a16:rowId xmlns:a16="http://schemas.microsoft.com/office/drawing/2014/main" val="2035032934"/>
                  </a:ext>
                </a:extLst>
              </a:tr>
            </a:tbl>
          </a:graphicData>
        </a:graphic>
      </p:graphicFrame>
      <p:grpSp>
        <p:nvGrpSpPr>
          <p:cNvPr id="9" name="Group 8">
            <a:extLst>
              <a:ext uri="{FF2B5EF4-FFF2-40B4-BE49-F238E27FC236}">
                <a16:creationId xmlns:a16="http://schemas.microsoft.com/office/drawing/2014/main" id="{F69DFA31-993A-6B75-054C-90ECF7318EC1}"/>
              </a:ext>
            </a:extLst>
          </p:cNvPr>
          <p:cNvGrpSpPr/>
          <p:nvPr/>
        </p:nvGrpSpPr>
        <p:grpSpPr>
          <a:xfrm>
            <a:off x="2139986" y="4107963"/>
            <a:ext cx="6220251" cy="925686"/>
            <a:chOff x="3242334" y="3452151"/>
            <a:chExt cx="8293668" cy="1234248"/>
          </a:xfrm>
        </p:grpSpPr>
        <p:pic>
          <p:nvPicPr>
            <p:cNvPr id="6" name="Picture 5">
              <a:extLst>
                <a:ext uri="{FF2B5EF4-FFF2-40B4-BE49-F238E27FC236}">
                  <a16:creationId xmlns:a16="http://schemas.microsoft.com/office/drawing/2014/main" id="{312BED47-DCEA-9B86-8CB9-E675895B89AF}"/>
                </a:ext>
              </a:extLst>
            </p:cNvPr>
            <p:cNvPicPr>
              <a:picLocks noChangeAspect="1"/>
            </p:cNvPicPr>
            <p:nvPr/>
          </p:nvPicPr>
          <p:blipFill>
            <a:blip r:embed="rId3"/>
            <a:stretch>
              <a:fillRect/>
            </a:stretch>
          </p:blipFill>
          <p:spPr>
            <a:xfrm>
              <a:off x="3242334" y="3810746"/>
              <a:ext cx="2007244" cy="627348"/>
            </a:xfrm>
            <a:prstGeom prst="rect">
              <a:avLst/>
            </a:prstGeom>
          </p:spPr>
        </p:pic>
        <p:pic>
          <p:nvPicPr>
            <p:cNvPr id="7" name="Picture 6">
              <a:extLst>
                <a:ext uri="{FF2B5EF4-FFF2-40B4-BE49-F238E27FC236}">
                  <a16:creationId xmlns:a16="http://schemas.microsoft.com/office/drawing/2014/main" id="{5409B0A5-7841-D0C0-09F2-7B20289F314D}"/>
                </a:ext>
              </a:extLst>
            </p:cNvPr>
            <p:cNvPicPr>
              <a:picLocks noChangeAspect="1"/>
            </p:cNvPicPr>
            <p:nvPr/>
          </p:nvPicPr>
          <p:blipFill rotWithShape="1">
            <a:blip r:embed="rId4"/>
            <a:srcRect b="12772"/>
            <a:stretch/>
          </p:blipFill>
          <p:spPr>
            <a:xfrm>
              <a:off x="7190426" y="3452151"/>
              <a:ext cx="1710505" cy="1234248"/>
            </a:xfrm>
            <a:prstGeom prst="rect">
              <a:avLst/>
            </a:prstGeom>
            <a:solidFill>
              <a:schemeClr val="bg1"/>
            </a:solidFill>
          </p:spPr>
        </p:pic>
        <p:pic>
          <p:nvPicPr>
            <p:cNvPr id="8" name="Picture 7">
              <a:extLst>
                <a:ext uri="{FF2B5EF4-FFF2-40B4-BE49-F238E27FC236}">
                  <a16:creationId xmlns:a16="http://schemas.microsoft.com/office/drawing/2014/main" id="{E225E066-F784-C43D-0A36-8601BFD99086}"/>
                </a:ext>
              </a:extLst>
            </p:cNvPr>
            <p:cNvPicPr>
              <a:picLocks noChangeAspect="1"/>
            </p:cNvPicPr>
            <p:nvPr/>
          </p:nvPicPr>
          <p:blipFill rotWithShape="1">
            <a:blip r:embed="rId5"/>
            <a:srcRect l="8995" r="9873" b="17283"/>
            <a:stretch/>
          </p:blipFill>
          <p:spPr>
            <a:xfrm>
              <a:off x="9464855" y="3797036"/>
              <a:ext cx="2071147" cy="654767"/>
            </a:xfrm>
            <a:prstGeom prst="rect">
              <a:avLst/>
            </a:prstGeom>
          </p:spPr>
        </p:pic>
      </p:grpSp>
      <p:sp>
        <p:nvSpPr>
          <p:cNvPr id="10" name="TextBox 9">
            <a:extLst>
              <a:ext uri="{FF2B5EF4-FFF2-40B4-BE49-F238E27FC236}">
                <a16:creationId xmlns:a16="http://schemas.microsoft.com/office/drawing/2014/main" id="{89CEE25D-F82E-82DE-623B-4BF895A53D06}"/>
              </a:ext>
            </a:extLst>
          </p:cNvPr>
          <p:cNvSpPr txBox="1"/>
          <p:nvPr/>
        </p:nvSpPr>
        <p:spPr>
          <a:xfrm>
            <a:off x="94942" y="1078879"/>
            <a:ext cx="2709396" cy="369332"/>
          </a:xfrm>
          <a:prstGeom prst="rect">
            <a:avLst/>
          </a:prstGeom>
          <a:noFill/>
          <a:ln>
            <a:noFill/>
          </a:ln>
        </p:spPr>
        <p:txBody>
          <a:bodyPr wrap="none" rtlCol="0">
            <a:spAutoFit/>
          </a:bodyPr>
          <a:lstStyle/>
          <a:p>
            <a:r>
              <a:rPr lang="en-US" sz="1800" b="1" dirty="0">
                <a:solidFill>
                  <a:srgbClr val="011893"/>
                </a:solidFill>
                <a:latin typeface="Calibri" panose="020F0502020204030204" pitchFamily="34" charset="0"/>
                <a:cs typeface="Calibri" panose="020F0502020204030204" pitchFamily="34" charset="0"/>
              </a:rPr>
              <a:t>GNSSRO UFO  - Operators</a:t>
            </a:r>
          </a:p>
        </p:txBody>
      </p:sp>
      <p:cxnSp>
        <p:nvCxnSpPr>
          <p:cNvPr id="11" name="Straight Connector 10">
            <a:extLst>
              <a:ext uri="{FF2B5EF4-FFF2-40B4-BE49-F238E27FC236}">
                <a16:creationId xmlns:a16="http://schemas.microsoft.com/office/drawing/2014/main" id="{59BBC548-197A-5DA9-CA94-2EC7DD945C36}"/>
              </a:ext>
            </a:extLst>
          </p:cNvPr>
          <p:cNvCxnSpPr>
            <a:cxnSpLocks/>
          </p:cNvCxnSpPr>
          <p:nvPr/>
        </p:nvCxnSpPr>
        <p:spPr>
          <a:xfrm>
            <a:off x="-1" y="1485290"/>
            <a:ext cx="9134856" cy="0"/>
          </a:xfrm>
          <a:prstGeom prst="line">
            <a:avLst/>
          </a:prstGeom>
          <a:ln w="38100">
            <a:solidFill>
              <a:srgbClr val="011893"/>
            </a:solidFill>
          </a:ln>
        </p:spPr>
        <p:style>
          <a:lnRef idx="1">
            <a:schemeClr val="accent1"/>
          </a:lnRef>
          <a:fillRef idx="0">
            <a:schemeClr val="accent1"/>
          </a:fillRef>
          <a:effectRef idx="0">
            <a:schemeClr val="accent1"/>
          </a:effectRef>
          <a:fontRef idx="minor">
            <a:schemeClr val="tx1"/>
          </a:fontRef>
        </p:style>
      </p:cxnSp>
      <p:sp>
        <p:nvSpPr>
          <p:cNvPr id="5" name="Google Shape;695;p39">
            <a:extLst>
              <a:ext uri="{FF2B5EF4-FFF2-40B4-BE49-F238E27FC236}">
                <a16:creationId xmlns:a16="http://schemas.microsoft.com/office/drawing/2014/main" id="{051C062E-D4EA-CE1C-584D-BAB0397B7163}"/>
              </a:ext>
            </a:extLst>
          </p:cNvPr>
          <p:cNvSpPr txBox="1">
            <a:spLocks/>
          </p:cNvSpPr>
          <p:nvPr/>
        </p:nvSpPr>
        <p:spPr>
          <a:xfrm>
            <a:off x="471873" y="113146"/>
            <a:ext cx="7420269" cy="857250"/>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lt1"/>
              </a:buClr>
              <a:buSzPct val="100000"/>
              <a:buFont typeface="Calibri"/>
              <a:buNone/>
            </a:pPr>
            <a:r>
              <a:rPr lang="en-US" sz="2400" b="1" dirty="0">
                <a:solidFill>
                  <a:schemeClr val="bg1"/>
                </a:solidFill>
              </a:rPr>
              <a:t>JEDI Unified Forward Operator (UFO) for GNSSRO</a:t>
            </a:r>
          </a:p>
        </p:txBody>
      </p:sp>
    </p:spTree>
    <p:extLst>
      <p:ext uri="{BB962C8B-B14F-4D97-AF65-F5344CB8AC3E}">
        <p14:creationId xmlns:p14="http://schemas.microsoft.com/office/powerpoint/2010/main" val="27595601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F046372-BA45-D5A5-6F65-64C7D5ABB65D}"/>
              </a:ext>
            </a:extLst>
          </p:cNvPr>
          <p:cNvGraphicFramePr>
            <a:graphicFrameLocks noGrp="1"/>
          </p:cNvGraphicFramePr>
          <p:nvPr>
            <p:extLst>
              <p:ext uri="{D42A27DB-BD31-4B8C-83A1-F6EECF244321}">
                <p14:modId xmlns:p14="http://schemas.microsoft.com/office/powerpoint/2010/main" val="2066710273"/>
              </p:ext>
            </p:extLst>
          </p:nvPr>
        </p:nvGraphicFramePr>
        <p:xfrm>
          <a:off x="823472" y="1917289"/>
          <a:ext cx="6905899" cy="3322320"/>
        </p:xfrm>
        <a:graphic>
          <a:graphicData uri="http://schemas.openxmlformats.org/drawingml/2006/table">
            <a:tbl>
              <a:tblPr firstRow="1" bandRow="1"/>
              <a:tblGrid>
                <a:gridCol w="1111170">
                  <a:extLst>
                    <a:ext uri="{9D8B030D-6E8A-4147-A177-3AD203B41FA5}">
                      <a16:colId xmlns:a16="http://schemas.microsoft.com/office/drawing/2014/main" val="989369373"/>
                    </a:ext>
                  </a:extLst>
                </a:gridCol>
                <a:gridCol w="1041722">
                  <a:extLst>
                    <a:ext uri="{9D8B030D-6E8A-4147-A177-3AD203B41FA5}">
                      <a16:colId xmlns:a16="http://schemas.microsoft.com/office/drawing/2014/main" val="2458496405"/>
                    </a:ext>
                  </a:extLst>
                </a:gridCol>
                <a:gridCol w="998317">
                  <a:extLst>
                    <a:ext uri="{9D8B030D-6E8A-4147-A177-3AD203B41FA5}">
                      <a16:colId xmlns:a16="http://schemas.microsoft.com/office/drawing/2014/main" val="1808617002"/>
                    </a:ext>
                  </a:extLst>
                </a:gridCol>
                <a:gridCol w="1059083">
                  <a:extLst>
                    <a:ext uri="{9D8B030D-6E8A-4147-A177-3AD203B41FA5}">
                      <a16:colId xmlns:a16="http://schemas.microsoft.com/office/drawing/2014/main" val="3959133158"/>
                    </a:ext>
                  </a:extLst>
                </a:gridCol>
                <a:gridCol w="1396621">
                  <a:extLst>
                    <a:ext uri="{9D8B030D-6E8A-4147-A177-3AD203B41FA5}">
                      <a16:colId xmlns:a16="http://schemas.microsoft.com/office/drawing/2014/main" val="3429412437"/>
                    </a:ext>
                  </a:extLst>
                </a:gridCol>
                <a:gridCol w="1298986">
                  <a:extLst>
                    <a:ext uri="{9D8B030D-6E8A-4147-A177-3AD203B41FA5}">
                      <a16:colId xmlns:a16="http://schemas.microsoft.com/office/drawing/2014/main" val="2216714622"/>
                    </a:ext>
                  </a:extLst>
                </a:gridCol>
              </a:tblGrid>
              <a:tr h="278130">
                <a:tc>
                  <a:txBody>
                    <a:bodyPr/>
                    <a:lstStyle/>
                    <a:p>
                      <a:pPr algn="ctr"/>
                      <a:endParaRPr lang="en-US" sz="1100" dirty="0">
                        <a:solidFill>
                          <a:srgbClr val="0432FF"/>
                        </a:solidFill>
                        <a:latin typeface="Calibri" panose="020F0502020204030204" pitchFamily="34" charset="0"/>
                        <a:cs typeface="Calibri" panose="020F0502020204030204" pitchFamily="34" charset="0"/>
                      </a:endParaRPr>
                    </a:p>
                  </a:txBody>
                  <a:tcPr marL="68580" marR="68580" marT="34290" marB="34290">
                    <a:solidFill>
                      <a:srgbClr val="0070C0"/>
                    </a:solidFill>
                  </a:tcPr>
                </a:tc>
                <a:tc>
                  <a:txBody>
                    <a:bodyPr/>
                    <a:lstStyle/>
                    <a:p>
                      <a:pPr algn="ctr"/>
                      <a:endParaRPr lang="en-US" sz="1400" b="1" dirty="0">
                        <a:solidFill>
                          <a:schemeClr val="bg1"/>
                        </a:solidFill>
                        <a:latin typeface="Calibri" panose="020F0502020204030204" pitchFamily="34" charset="0"/>
                        <a:cs typeface="Calibri" panose="020F0502020204030204" pitchFamily="34" charset="0"/>
                      </a:endParaRPr>
                    </a:p>
                  </a:txBody>
                  <a:tcPr marL="0" marR="0" marT="34290" marB="34290">
                    <a:lnR w="12700" cap="flat" cmpd="sng" algn="ctr">
                      <a:solidFill>
                        <a:schemeClr val="tx1"/>
                      </a:solidFill>
                      <a:prstDash val="solid"/>
                      <a:round/>
                      <a:headEnd type="none" w="med" len="med"/>
                      <a:tailEnd type="none" w="med" len="med"/>
                    </a:lnR>
                    <a:solidFill>
                      <a:srgbClr val="0070C0"/>
                    </a:solidFill>
                  </a:tcPr>
                </a:tc>
                <a:tc>
                  <a:txBody>
                    <a:bodyPr/>
                    <a:lstStyle/>
                    <a:p>
                      <a:pPr algn="ctr"/>
                      <a:r>
                        <a:rPr lang="en-US" sz="1400" b="1" dirty="0">
                          <a:solidFill>
                            <a:schemeClr val="bg1"/>
                          </a:solidFill>
                          <a:latin typeface="Calibri" panose="020F0502020204030204" pitchFamily="34" charset="0"/>
                          <a:cs typeface="Calibri" panose="020F0502020204030204" pitchFamily="34" charset="0"/>
                        </a:rPr>
                        <a:t>option1 </a:t>
                      </a:r>
                    </a:p>
                  </a:txBody>
                  <a:tcPr marL="0" marR="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70C0"/>
                    </a:solidFill>
                  </a:tcPr>
                </a:tc>
                <a:tc>
                  <a:txBody>
                    <a:bodyPr/>
                    <a:lstStyle/>
                    <a:p>
                      <a:pPr algn="ctr"/>
                      <a:r>
                        <a:rPr lang="en-US" sz="1400" b="1" dirty="0">
                          <a:solidFill>
                            <a:schemeClr val="bg1"/>
                          </a:solidFill>
                          <a:latin typeface="Calibri" panose="020F0502020204030204" pitchFamily="34" charset="0"/>
                          <a:cs typeface="Calibri" panose="020F0502020204030204" pitchFamily="34" charset="0"/>
                        </a:rPr>
                        <a:t>option2</a:t>
                      </a:r>
                    </a:p>
                  </a:txBody>
                  <a:tcPr marL="0" marR="0" marT="34290" marB="34290">
                    <a:lnL w="12700" cap="flat" cmpd="sng" algn="ctr">
                      <a:solidFill>
                        <a:schemeClr val="tx1"/>
                      </a:solidFill>
                      <a:prstDash val="solid"/>
                      <a:round/>
                      <a:headEnd type="none" w="med" len="med"/>
                      <a:tailEnd type="none" w="med" len="med"/>
                    </a:lnL>
                    <a:solidFill>
                      <a:srgbClr val="0070C0"/>
                    </a:solidFill>
                  </a:tcPr>
                </a:tc>
                <a:tc>
                  <a:txBody>
                    <a:bodyPr/>
                    <a:lstStyle/>
                    <a:p>
                      <a:pPr algn="ctr"/>
                      <a:r>
                        <a:rPr lang="en-US" sz="1400" b="1" dirty="0">
                          <a:solidFill>
                            <a:schemeClr val="bg1"/>
                          </a:solidFill>
                          <a:latin typeface="Calibri" panose="020F0502020204030204" pitchFamily="34" charset="0"/>
                          <a:cs typeface="Calibri" panose="020F0502020204030204" pitchFamily="34" charset="0"/>
                        </a:rPr>
                        <a:t>option3</a:t>
                      </a:r>
                    </a:p>
                  </a:txBody>
                  <a:tcPr marL="0" marR="0" marT="34290" marB="34290">
                    <a:solidFill>
                      <a:srgbClr val="0070C0"/>
                    </a:solidFill>
                  </a:tcPr>
                </a:tc>
                <a:tc>
                  <a:txBody>
                    <a:bodyPr/>
                    <a:lstStyle/>
                    <a:p>
                      <a:pPr algn="ctr"/>
                      <a:r>
                        <a:rPr lang="en-US" sz="1400" b="1" dirty="0">
                          <a:solidFill>
                            <a:schemeClr val="bg1"/>
                          </a:solidFill>
                          <a:latin typeface="Calibri" panose="020F0502020204030204" pitchFamily="34" charset="0"/>
                          <a:cs typeface="Calibri" panose="020F0502020204030204" pitchFamily="34" charset="0"/>
                        </a:rPr>
                        <a:t>option4</a:t>
                      </a:r>
                    </a:p>
                  </a:txBody>
                  <a:tcPr marL="0" marR="0" marT="34290" marB="34290">
                    <a:solidFill>
                      <a:srgbClr val="0070C0"/>
                    </a:solidFill>
                  </a:tcPr>
                </a:tc>
                <a:extLst>
                  <a:ext uri="{0D108BD9-81ED-4DB2-BD59-A6C34878D82A}">
                    <a16:rowId xmlns:a16="http://schemas.microsoft.com/office/drawing/2014/main" val="2585283488"/>
                  </a:ext>
                </a:extLst>
              </a:tr>
              <a:tr h="274320">
                <a:tc rowSpan="2">
                  <a:txBody>
                    <a:bodyPr/>
                    <a:lstStyle/>
                    <a:p>
                      <a:pPr algn="ctr"/>
                      <a:r>
                        <a:rPr lang="en-US" sz="1400" b="1" dirty="0">
                          <a:latin typeface="Calibri" panose="020F0502020204030204" pitchFamily="34" charset="0"/>
                          <a:cs typeface="Calibri" panose="020F0502020204030204" pitchFamily="34" charset="0"/>
                        </a:rPr>
                        <a:t>operator</a:t>
                      </a:r>
                    </a:p>
                  </a:txBody>
                  <a:tcPr marL="0" marR="0" marT="34290" marB="34290" anchor="ctr" anchorCtr="1">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latin typeface="Calibri" panose="020F0502020204030204" pitchFamily="34" charset="0"/>
                          <a:cs typeface="Calibri" panose="020F0502020204030204" pitchFamily="34" charset="0"/>
                        </a:rPr>
                        <a:t>Bending angle</a:t>
                      </a:r>
                    </a:p>
                  </a:txBody>
                  <a:tcPr marL="0" marR="0" marT="34290" marB="34290" anchor="ctr" anchorCtr="1">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err="1">
                          <a:latin typeface="Calibri" panose="020F0502020204030204" pitchFamily="34" charset="0"/>
                          <a:cs typeface="Calibri" panose="020F0502020204030204" pitchFamily="34" charset="0"/>
                        </a:rPr>
                        <a:t>BndNBAM</a:t>
                      </a:r>
                      <a:endParaRPr lang="en-US" sz="1400" dirty="0">
                        <a:latin typeface="Calibri" panose="020F0502020204030204" pitchFamily="34" charset="0"/>
                        <a:cs typeface="Calibri" panose="020F0502020204030204" pitchFamily="34" charset="0"/>
                      </a:endParaRPr>
                    </a:p>
                  </a:txBody>
                  <a:tcPr marL="0" marR="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latin typeface="Calibri" panose="020F0502020204030204" pitchFamily="34" charset="0"/>
                          <a:cs typeface="Calibri" panose="020F0502020204030204" pitchFamily="34" charset="0"/>
                        </a:rPr>
                        <a:t>BndROPP1D</a:t>
                      </a:r>
                    </a:p>
                  </a:txBody>
                  <a:tcPr marL="0" marR="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latin typeface="Calibri" panose="020F0502020204030204" pitchFamily="34" charset="0"/>
                          <a:cs typeface="Calibri" panose="020F0502020204030204" pitchFamily="34" charset="0"/>
                        </a:rPr>
                        <a:t>BndROPP2D</a:t>
                      </a:r>
                    </a:p>
                  </a:txBody>
                  <a:tcPr marL="0" marR="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err="1">
                          <a:latin typeface="Calibri" panose="020F0502020204030204" pitchFamily="34" charset="0"/>
                          <a:cs typeface="Calibri" panose="020F0502020204030204" pitchFamily="34" charset="0"/>
                        </a:rPr>
                        <a:t>BendMetOffice</a:t>
                      </a:r>
                      <a:endParaRPr lang="en-US" sz="1400" dirty="0">
                        <a:latin typeface="Calibri" panose="020F0502020204030204" pitchFamily="34" charset="0"/>
                        <a:cs typeface="Calibri" panose="020F0502020204030204" pitchFamily="34" charset="0"/>
                      </a:endParaRPr>
                    </a:p>
                  </a:txBody>
                  <a:tcPr marL="68580" marR="68580" marT="34290" marB="34290" anchor="ctr" anchorCtr="1">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92568720"/>
                  </a:ext>
                </a:extLst>
              </a:tr>
              <a:tr h="274320">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latin typeface="Calibri" panose="020F0502020204030204" pitchFamily="34" charset="0"/>
                          <a:cs typeface="Calibri" panose="020F0502020204030204" pitchFamily="34" charset="0"/>
                        </a:rPr>
                        <a:t>refractivity</a:t>
                      </a:r>
                    </a:p>
                  </a:txBody>
                  <a:tcPr marL="0" marR="0" marT="34290" marB="34290" anchor="ctr" anchorCtr="1">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err="1">
                          <a:latin typeface="Calibri" panose="020F0502020204030204" pitchFamily="34" charset="0"/>
                          <a:cs typeface="Calibri" panose="020F0502020204030204" pitchFamily="34" charset="0"/>
                        </a:rPr>
                        <a:t>RefNCEP</a:t>
                      </a:r>
                      <a:endParaRPr lang="en-US" sz="1400" dirty="0">
                        <a:latin typeface="Calibri" panose="020F0502020204030204" pitchFamily="34" charset="0"/>
                        <a:cs typeface="Calibri" panose="020F0502020204030204" pitchFamily="34" charset="0"/>
                      </a:endParaRPr>
                    </a:p>
                  </a:txBody>
                  <a:tcPr marL="0" marR="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err="1">
                          <a:latin typeface="Calibri" panose="020F0502020204030204" pitchFamily="34" charset="0"/>
                          <a:cs typeface="Calibri" panose="020F0502020204030204" pitchFamily="34" charset="0"/>
                        </a:rPr>
                        <a:t>RefMetOffice</a:t>
                      </a:r>
                      <a:endParaRPr lang="en-US" sz="1400" dirty="0">
                        <a:latin typeface="Calibri" panose="020F0502020204030204" pitchFamily="34" charset="0"/>
                        <a:cs typeface="Calibri" panose="020F0502020204030204" pitchFamily="34" charset="0"/>
                      </a:endParaRPr>
                    </a:p>
                  </a:txBody>
                  <a:tcPr marL="0" marR="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dirty="0">
                        <a:latin typeface="Calibri" panose="020F0502020204030204" pitchFamily="34" charset="0"/>
                        <a:cs typeface="Calibri" panose="020F0502020204030204" pitchFamily="34" charset="0"/>
                      </a:endParaRPr>
                    </a:p>
                  </a:txBody>
                  <a:tcPr marL="0" marR="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dirty="0">
                        <a:latin typeface="Calibri" panose="020F0502020204030204" pitchFamily="34" charset="0"/>
                        <a:cs typeface="Calibri" panose="020F0502020204030204" pitchFamily="34" charset="0"/>
                      </a:endParaRPr>
                    </a:p>
                  </a:txBody>
                  <a:tcPr marL="68580" marR="68580" marT="34290" marB="34290" anchor="ctr" anchorCtr="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7582166"/>
                  </a:ext>
                </a:extLst>
              </a:tr>
              <a:tr h="480060">
                <a:tc rowSpan="3">
                  <a:txBody>
                    <a:bodyPr/>
                    <a:lstStyle/>
                    <a:p>
                      <a:pPr algn="ctr"/>
                      <a:r>
                        <a:rPr lang="en-US" sz="1400" b="1" dirty="0">
                          <a:latin typeface="Calibri" panose="020F0502020204030204" pitchFamily="34" charset="0"/>
                          <a:cs typeface="Calibri" panose="020F0502020204030204" pitchFamily="34" charset="0"/>
                        </a:rPr>
                        <a:t>quality control</a:t>
                      </a:r>
                    </a:p>
                  </a:txBody>
                  <a:tcPr marL="0" marR="0" marT="34290" marB="34290" anchor="ctr" anchorCtr="1">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latin typeface="Calibri" panose="020F0502020204030204" pitchFamily="34" charset="0"/>
                          <a:cs typeface="Calibri" panose="020F0502020204030204" pitchFamily="34" charset="0"/>
                        </a:rPr>
                        <a:t>Background departure</a:t>
                      </a:r>
                    </a:p>
                  </a:txBody>
                  <a:tcPr marL="0" marR="0" marT="34290" marB="34290" anchor="ctr" anchorCtr="1">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latin typeface="Calibri" panose="020F0502020204030204" pitchFamily="34" charset="0"/>
                          <a:cs typeface="Calibri" panose="020F0502020204030204" pitchFamily="34" charset="0"/>
                        </a:rPr>
                        <a:t>Generic  </a:t>
                      </a:r>
                    </a:p>
                  </a:txBody>
                  <a:tcPr marL="0" marR="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latin typeface="Calibri" panose="020F0502020204030204" pitchFamily="34" charset="0"/>
                          <a:cs typeface="Calibri" panose="020F0502020204030204" pitchFamily="34" charset="0"/>
                        </a:rPr>
                        <a:t>RONBAM</a:t>
                      </a:r>
                    </a:p>
                  </a:txBody>
                  <a:tcPr marL="0" marR="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dirty="0">
                        <a:latin typeface="Calibri" panose="020F0502020204030204" pitchFamily="34" charset="0"/>
                        <a:cs typeface="Calibri" panose="020F0502020204030204" pitchFamily="34" charset="0"/>
                      </a:endParaRPr>
                    </a:p>
                  </a:txBody>
                  <a:tcPr marL="0" marR="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dirty="0">
                        <a:latin typeface="Calibri" panose="020F0502020204030204" pitchFamily="34" charset="0"/>
                        <a:cs typeface="Calibri" panose="020F0502020204030204" pitchFamily="34" charset="0"/>
                      </a:endParaRPr>
                    </a:p>
                  </a:txBody>
                  <a:tcPr marL="68580" marR="68580" marT="34290" marB="34290" anchor="ctr" anchorCtr="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7415997"/>
                  </a:ext>
                </a:extLst>
              </a:tr>
              <a:tr h="685800">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latin typeface="Calibri" panose="020F0502020204030204" pitchFamily="34" charset="0"/>
                          <a:cs typeface="Calibri" panose="020F0502020204030204" pitchFamily="34" charset="0"/>
                        </a:rPr>
                        <a:t>Super refraction</a:t>
                      </a:r>
                    </a:p>
                  </a:txBody>
                  <a:tcPr marL="0" marR="0" marT="34290" marB="34290" anchor="ctr" anchorCtr="1">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latin typeface="Calibri" panose="020F0502020204030204" pitchFamily="34" charset="0"/>
                          <a:cs typeface="Calibri" panose="020F0502020204030204" pitchFamily="34" charset="0"/>
                        </a:rPr>
                        <a:t>NBAM</a:t>
                      </a:r>
                    </a:p>
                  </a:txBody>
                  <a:tcPr marL="0" marR="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latin typeface="Calibri" panose="020F0502020204030204" pitchFamily="34" charset="0"/>
                          <a:cs typeface="Calibri" panose="020F0502020204030204" pitchFamily="34" charset="0"/>
                        </a:rPr>
                        <a:t>ECMWF</a:t>
                      </a:r>
                    </a:p>
                  </a:txBody>
                  <a:tcPr marL="0" marR="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latin typeface="Calibri" panose="020F0502020204030204" pitchFamily="34" charset="0"/>
                          <a:cs typeface="Calibri" panose="020F0502020204030204" pitchFamily="34" charset="0"/>
                        </a:rPr>
                        <a:t>CDAAC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latin typeface="Calibri" panose="020F0502020204030204" pitchFamily="34" charset="0"/>
                          <a:cs typeface="Calibri" panose="020F0502020204030204" pitchFamily="34" charset="0"/>
                        </a:rPr>
                        <a:t>observation-based</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latin typeface="Calibri" panose="020F0502020204030204" pitchFamily="34" charset="0"/>
                          <a:cs typeface="Calibri" panose="020F0502020204030204" pitchFamily="34" charset="0"/>
                        </a:rPr>
                        <a:t> (to be added)</a:t>
                      </a:r>
                    </a:p>
                  </a:txBody>
                  <a:tcPr marL="0" marR="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dirty="0">
                        <a:latin typeface="Calibri" panose="020F0502020204030204" pitchFamily="34" charset="0"/>
                        <a:cs typeface="Calibri" panose="020F0502020204030204" pitchFamily="34" charset="0"/>
                      </a:endParaRPr>
                    </a:p>
                  </a:txBody>
                  <a:tcPr marL="68580" marR="68580" marT="34290" marB="34290" anchor="ctr" anchorCtr="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13929149"/>
                  </a:ext>
                </a:extLst>
              </a:tr>
              <a:tr h="274320">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latin typeface="Calibri" panose="020F0502020204030204" pitchFamily="34" charset="0"/>
                          <a:cs typeface="Calibri" panose="020F0502020204030204" pitchFamily="34" charset="0"/>
                        </a:rPr>
                        <a:t>Profile QC</a:t>
                      </a:r>
                    </a:p>
                  </a:txBody>
                  <a:tcPr marL="0" marR="0" marT="34290" marB="34290" anchor="ctr" anchorCtr="1">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latin typeface="Calibri" panose="020F0502020204030204" pitchFamily="34" charset="0"/>
                          <a:cs typeface="Calibri" panose="020F0502020204030204" pitchFamily="34" charset="0"/>
                        </a:rPr>
                        <a:t>LSW</a:t>
                      </a:r>
                    </a:p>
                  </a:txBody>
                  <a:tcPr marL="0" marR="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latin typeface="Calibri" panose="020F0502020204030204" pitchFamily="34" charset="0"/>
                          <a:cs typeface="Calibri" panose="020F0502020204030204" pitchFamily="34" charset="0"/>
                        </a:rPr>
                        <a:t>1DVar </a:t>
                      </a:r>
                    </a:p>
                  </a:txBody>
                  <a:tcPr marL="0" marR="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dirty="0">
                        <a:latin typeface="Calibri" panose="020F0502020204030204" pitchFamily="34" charset="0"/>
                        <a:cs typeface="Calibri" panose="020F0502020204030204" pitchFamily="34" charset="0"/>
                      </a:endParaRPr>
                    </a:p>
                  </a:txBody>
                  <a:tcPr marL="0" marR="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dirty="0">
                        <a:latin typeface="Calibri" panose="020F0502020204030204" pitchFamily="34" charset="0"/>
                        <a:cs typeface="Calibri" panose="020F0502020204030204" pitchFamily="34" charset="0"/>
                      </a:endParaRPr>
                    </a:p>
                  </a:txBody>
                  <a:tcPr marL="68580" marR="68580" marT="34290" marB="34290" anchor="ctr" anchorCtr="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43986345"/>
                  </a:ext>
                </a:extLst>
              </a:tr>
              <a:tr h="480060">
                <a:tc>
                  <a:txBody>
                    <a:bodyPr/>
                    <a:lstStyle/>
                    <a:p>
                      <a:pPr marR="0" algn="ctr" rtl="0">
                        <a:lnSpc>
                          <a:spcPct val="100000"/>
                        </a:lnSpc>
                        <a:spcBef>
                          <a:spcPts val="0"/>
                        </a:spcBef>
                        <a:spcAft>
                          <a:spcPts val="0"/>
                        </a:spcAft>
                        <a:buClr>
                          <a:srgbClr val="000000"/>
                        </a:buClr>
                        <a:buFont typeface="Arial"/>
                      </a:pPr>
                      <a:r>
                        <a:rPr lang="en-US" sz="1400" b="1" i="0" u="none" strike="noStrike" cap="none" dirty="0">
                          <a:solidFill>
                            <a:schemeClr val="tx1"/>
                          </a:solidFill>
                          <a:latin typeface="Calibri" panose="020F0502020204030204" pitchFamily="34" charset="0"/>
                          <a:cs typeface="Calibri" panose="020F0502020204030204" pitchFamily="34" charset="0"/>
                          <a:sym typeface="Arial"/>
                        </a:rPr>
                        <a:t>Observation error</a:t>
                      </a:r>
                    </a:p>
                  </a:txBody>
                  <a:tcPr marL="0" marR="0" marT="34290" marB="34290" anchor="ctr" anchorCtr="1">
                    <a:solidFill>
                      <a:schemeClr val="accent1">
                        <a:lumMod val="40000"/>
                        <a:lumOff val="60000"/>
                      </a:schemeClr>
                    </a:solidFill>
                  </a:tcPr>
                </a:tc>
                <a:tc>
                  <a:txBody>
                    <a:bodyPr/>
                    <a:lstStyle/>
                    <a:p>
                      <a:pPr marR="0" algn="ctr" rtl="0">
                        <a:lnSpc>
                          <a:spcPct val="100000"/>
                        </a:lnSpc>
                        <a:spcBef>
                          <a:spcPts val="0"/>
                        </a:spcBef>
                        <a:spcAft>
                          <a:spcPts val="0"/>
                        </a:spcAft>
                        <a:buClr>
                          <a:srgbClr val="000000"/>
                        </a:buClr>
                        <a:buFont typeface="Arial"/>
                      </a:pPr>
                      <a:r>
                        <a:rPr lang="en-US" sz="1400" b="0" i="0" u="none" strike="noStrike" cap="none" dirty="0">
                          <a:solidFill>
                            <a:schemeClr val="tx1"/>
                          </a:solidFill>
                          <a:latin typeface="Calibri" panose="020F0502020204030204" pitchFamily="34" charset="0"/>
                          <a:cs typeface="Calibri" panose="020F0502020204030204" pitchFamily="34" charset="0"/>
                          <a:sym typeface="Arial"/>
                        </a:rPr>
                        <a:t>In </a:t>
                      </a:r>
                      <a:r>
                        <a:rPr lang="en-US" sz="1400" b="0" i="0" u="none" strike="noStrike" cap="none" dirty="0" err="1">
                          <a:solidFill>
                            <a:schemeClr val="tx1"/>
                          </a:solidFill>
                          <a:latin typeface="Calibri" panose="020F0502020204030204" pitchFamily="34" charset="0"/>
                          <a:cs typeface="Calibri" panose="020F0502020204030204" pitchFamily="34" charset="0"/>
                          <a:sym typeface="Arial"/>
                        </a:rPr>
                        <a:t>obs</a:t>
                      </a:r>
                      <a:r>
                        <a:rPr lang="en-US" sz="1400" b="0" i="0" u="none" strike="noStrike" cap="none" dirty="0">
                          <a:solidFill>
                            <a:schemeClr val="tx1"/>
                          </a:solidFill>
                          <a:latin typeface="Calibri" panose="020F0502020204030204" pitchFamily="34" charset="0"/>
                          <a:cs typeface="Calibri" panose="020F0502020204030204" pitchFamily="34" charset="0"/>
                          <a:sym typeface="Arial"/>
                        </a:rPr>
                        <a:t> file </a:t>
                      </a:r>
                    </a:p>
                  </a:txBody>
                  <a:tcPr marL="0" marR="0" marT="34290" marB="34290" anchor="ctr" anchorCtr="1">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R="0" algn="ctr" rtl="0">
                        <a:lnSpc>
                          <a:spcPct val="100000"/>
                        </a:lnSpc>
                        <a:spcBef>
                          <a:spcPts val="0"/>
                        </a:spcBef>
                        <a:spcAft>
                          <a:spcPts val="0"/>
                        </a:spcAft>
                        <a:buClr>
                          <a:srgbClr val="000000"/>
                        </a:buClr>
                        <a:buFont typeface="Arial"/>
                      </a:pPr>
                      <a:r>
                        <a:rPr lang="en-US" sz="1400" b="0" i="0" u="none" strike="noStrike" cap="none" dirty="0">
                          <a:solidFill>
                            <a:schemeClr val="tx1"/>
                          </a:solidFill>
                          <a:latin typeface="Calibri" panose="020F0502020204030204" pitchFamily="34" charset="0"/>
                          <a:cs typeface="Calibri" panose="020F0502020204030204" pitchFamily="34" charset="0"/>
                          <a:sym typeface="Arial"/>
                        </a:rPr>
                        <a:t>NBAM</a:t>
                      </a:r>
                    </a:p>
                  </a:txBody>
                  <a:tcPr marL="0" marR="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R="0" algn="ctr" rtl="0">
                        <a:lnSpc>
                          <a:spcPct val="100000"/>
                        </a:lnSpc>
                        <a:spcBef>
                          <a:spcPts val="0"/>
                        </a:spcBef>
                        <a:spcAft>
                          <a:spcPts val="0"/>
                        </a:spcAft>
                        <a:buClr>
                          <a:srgbClr val="000000"/>
                        </a:buClr>
                        <a:buFont typeface="Arial"/>
                      </a:pPr>
                      <a:r>
                        <a:rPr lang="en-US" sz="1400" b="0" i="0" u="none" strike="noStrike" cap="none" dirty="0">
                          <a:solidFill>
                            <a:schemeClr val="tx1"/>
                          </a:solidFill>
                          <a:latin typeface="Calibri" panose="020F0502020204030204" pitchFamily="34" charset="0"/>
                          <a:cs typeface="Calibri" panose="020F0502020204030204" pitchFamily="34" charset="0"/>
                          <a:sym typeface="Arial"/>
                        </a:rPr>
                        <a:t>NRL</a:t>
                      </a:r>
                    </a:p>
                  </a:txBody>
                  <a:tcPr marL="0" marR="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R="0" algn="ctr" rtl="0">
                        <a:lnSpc>
                          <a:spcPct val="100000"/>
                        </a:lnSpc>
                        <a:spcBef>
                          <a:spcPts val="0"/>
                        </a:spcBef>
                        <a:spcAft>
                          <a:spcPts val="0"/>
                        </a:spcAft>
                        <a:buClr>
                          <a:srgbClr val="000000"/>
                        </a:buClr>
                        <a:buFont typeface="Arial"/>
                      </a:pPr>
                      <a:r>
                        <a:rPr lang="en-US" sz="1400" b="0" i="0" u="none" strike="noStrike" cap="none" dirty="0">
                          <a:solidFill>
                            <a:schemeClr val="tx1"/>
                          </a:solidFill>
                          <a:latin typeface="Calibri" panose="020F0502020204030204" pitchFamily="34" charset="0"/>
                          <a:cs typeface="Calibri" panose="020F0502020204030204" pitchFamily="34" charset="0"/>
                          <a:sym typeface="Arial"/>
                        </a:rPr>
                        <a:t>ECMWF</a:t>
                      </a:r>
                    </a:p>
                  </a:txBody>
                  <a:tcPr marL="0" marR="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R="0" algn="ctr" rtl="0">
                        <a:lnSpc>
                          <a:spcPct val="100000"/>
                        </a:lnSpc>
                        <a:spcBef>
                          <a:spcPts val="0"/>
                        </a:spcBef>
                        <a:spcAft>
                          <a:spcPts val="0"/>
                        </a:spcAft>
                        <a:buClr>
                          <a:srgbClr val="000000"/>
                        </a:buClr>
                        <a:buFont typeface="Arial"/>
                      </a:pPr>
                      <a:r>
                        <a:rPr lang="en-US" sz="1400" b="0" i="0" u="none" strike="noStrike" cap="none" dirty="0">
                          <a:solidFill>
                            <a:schemeClr val="tx1"/>
                          </a:solidFill>
                          <a:latin typeface="Calibri" panose="020F0502020204030204" pitchFamily="34" charset="0"/>
                          <a:cs typeface="Calibri" panose="020F0502020204030204" pitchFamily="34" charset="0"/>
                          <a:sym typeface="Arial"/>
                        </a:rPr>
                        <a:t>Read in from file</a:t>
                      </a:r>
                    </a:p>
                  </a:txBody>
                  <a:tcPr marL="68580" marR="68580" marT="34290" marB="34290" anchor="ctr" anchorCtr="1">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911044"/>
                  </a:ext>
                </a:extLst>
              </a:tr>
              <a:tr h="48525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dirty="0">
                          <a:latin typeface="Calibri" panose="020F0502020204030204" pitchFamily="34" charset="0"/>
                          <a:cs typeface="Calibri" panose="020F0502020204030204" pitchFamily="34" charset="0"/>
                        </a:rPr>
                        <a:t>Observation filter</a:t>
                      </a:r>
                    </a:p>
                  </a:txBody>
                  <a:tcPr marL="0" marR="0" marT="34290" marB="34290" anchor="ctr" anchorCtr="1">
                    <a:solidFill>
                      <a:schemeClr val="accent1">
                        <a:lumMod val="40000"/>
                        <a:lumOff val="60000"/>
                      </a:schemeClr>
                    </a:solidFill>
                  </a:tcPr>
                </a:tc>
                <a:tc>
                  <a:txBody>
                    <a:bodyPr/>
                    <a:lstStyle/>
                    <a:p>
                      <a:pPr algn="ctr">
                        <a:lnSpc>
                          <a:spcPct val="100000"/>
                        </a:lnSpc>
                      </a:pPr>
                      <a:r>
                        <a:rPr lang="en-US" sz="1400" dirty="0">
                          <a:latin typeface="Calibri" panose="020F0502020204030204" pitchFamily="34" charset="0"/>
                          <a:cs typeface="Calibri" panose="020F0502020204030204" pitchFamily="34" charset="0"/>
                        </a:rPr>
                        <a:t>Mission id/</a:t>
                      </a:r>
                    </a:p>
                    <a:p>
                      <a:pPr algn="ctr">
                        <a:lnSpc>
                          <a:spcPct val="100000"/>
                        </a:lnSpc>
                      </a:pPr>
                      <a:r>
                        <a:rPr lang="en-US" sz="1400" dirty="0" err="1">
                          <a:latin typeface="Calibri" panose="020F0502020204030204" pitchFamily="34" charset="0"/>
                          <a:cs typeface="Calibri" panose="020F0502020204030204" pitchFamily="34" charset="0"/>
                        </a:rPr>
                        <a:t>gnss</a:t>
                      </a:r>
                      <a:r>
                        <a:rPr lang="en-US" sz="1400" dirty="0">
                          <a:latin typeface="Calibri" panose="020F0502020204030204" pitchFamily="34" charset="0"/>
                          <a:cs typeface="Calibri" panose="020F0502020204030204" pitchFamily="34" charset="0"/>
                        </a:rPr>
                        <a:t> id</a:t>
                      </a:r>
                    </a:p>
                  </a:txBody>
                  <a:tcPr marL="0" marR="0" marT="34290" marB="34290" anchor="ctr" anchorCtr="1">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a:lnSpc>
                          <a:spcPct val="100000"/>
                        </a:lnSpc>
                      </a:pPr>
                      <a:r>
                        <a:rPr lang="en-US" sz="1400" dirty="0">
                          <a:latin typeface="Calibri" panose="020F0502020204030204" pitchFamily="34" charset="0"/>
                          <a:cs typeface="Calibri" panose="020F0502020204030204" pitchFamily="34" charset="0"/>
                        </a:rPr>
                        <a:t>Height/</a:t>
                      </a:r>
                      <a:r>
                        <a:rPr lang="en-US" sz="1400" dirty="0" err="1">
                          <a:latin typeface="Calibri" panose="020F0502020204030204" pitchFamily="34" charset="0"/>
                          <a:cs typeface="Calibri" panose="020F0502020204030204" pitchFamily="34" charset="0"/>
                        </a:rPr>
                        <a:t>lat</a:t>
                      </a:r>
                      <a:endParaRPr lang="en-US" sz="1400" dirty="0">
                        <a:latin typeface="Calibri" panose="020F0502020204030204" pitchFamily="34" charset="0"/>
                        <a:cs typeface="Calibri" panose="020F0502020204030204" pitchFamily="34" charset="0"/>
                      </a:endParaRPr>
                    </a:p>
                  </a:txBody>
                  <a:tcPr marL="0" marR="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ctr">
                        <a:lnSpc>
                          <a:spcPct val="100000"/>
                        </a:lnSpc>
                      </a:pPr>
                      <a:r>
                        <a:rPr lang="en-US" sz="1400" dirty="0">
                          <a:latin typeface="Calibri" panose="020F0502020204030204" pitchFamily="34" charset="0"/>
                          <a:cs typeface="Calibri" panose="020F0502020204030204" pitchFamily="34" charset="0"/>
                        </a:rPr>
                        <a:t>rising/setting</a:t>
                      </a:r>
                    </a:p>
                  </a:txBody>
                  <a:tcPr marL="0" marR="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err="1">
                          <a:latin typeface="Calibri" panose="020F0502020204030204" pitchFamily="34" charset="0"/>
                          <a:cs typeface="Calibri" panose="020F0502020204030204" pitchFamily="34" charset="0"/>
                        </a:rPr>
                        <a:t>Processing_center</a:t>
                      </a:r>
                      <a:endParaRPr lang="en-US" sz="1400" dirty="0">
                        <a:latin typeface="Calibri" panose="020F0502020204030204" pitchFamily="34" charset="0"/>
                        <a:cs typeface="Calibri" panose="020F0502020204030204" pitchFamily="34" charset="0"/>
                      </a:endParaRPr>
                    </a:p>
                  </a:txBody>
                  <a:tcPr marL="0" marR="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ctr">
                        <a:lnSpc>
                          <a:spcPct val="100000"/>
                        </a:lnSpc>
                      </a:pPr>
                      <a:r>
                        <a:rPr lang="en-US" sz="1400" dirty="0">
                          <a:latin typeface="Calibri" panose="020F0502020204030204" pitchFamily="34" charset="0"/>
                          <a:cs typeface="Calibri" panose="020F0502020204030204" pitchFamily="34" charset="0"/>
                        </a:rPr>
                        <a:t> and more</a:t>
                      </a:r>
                    </a:p>
                  </a:txBody>
                  <a:tcPr marL="0" marR="0" marT="34290" marB="34290" anchor="ctr" anchorCtr="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804277329"/>
                  </a:ext>
                </a:extLst>
              </a:tr>
            </a:tbl>
          </a:graphicData>
        </a:graphic>
      </p:graphicFrame>
      <p:sp>
        <p:nvSpPr>
          <p:cNvPr id="10" name="TextBox 9">
            <a:extLst>
              <a:ext uri="{FF2B5EF4-FFF2-40B4-BE49-F238E27FC236}">
                <a16:creationId xmlns:a16="http://schemas.microsoft.com/office/drawing/2014/main" id="{89CEE25D-F82E-82DE-623B-4BF895A53D06}"/>
              </a:ext>
            </a:extLst>
          </p:cNvPr>
          <p:cNvSpPr txBox="1"/>
          <p:nvPr/>
        </p:nvSpPr>
        <p:spPr>
          <a:xfrm>
            <a:off x="94942" y="1078879"/>
            <a:ext cx="3797835" cy="369332"/>
          </a:xfrm>
          <a:prstGeom prst="rect">
            <a:avLst/>
          </a:prstGeom>
          <a:noFill/>
          <a:ln>
            <a:noFill/>
          </a:ln>
        </p:spPr>
        <p:txBody>
          <a:bodyPr wrap="none" rtlCol="0">
            <a:spAutoFit/>
          </a:bodyPr>
          <a:lstStyle/>
          <a:p>
            <a:r>
              <a:rPr lang="en-US" sz="1800" b="1" dirty="0">
                <a:solidFill>
                  <a:srgbClr val="011893"/>
                </a:solidFill>
                <a:latin typeface="Calibri" panose="020F0502020204030204" pitchFamily="34" charset="0"/>
                <a:cs typeface="Calibri" panose="020F0502020204030204" pitchFamily="34" charset="0"/>
              </a:rPr>
              <a:t>GNSSRO UFO  - (</a:t>
            </a:r>
            <a:r>
              <a:rPr lang="en-US" sz="1800" b="1" i="1" dirty="0">
                <a:solidFill>
                  <a:srgbClr val="011893"/>
                </a:solidFill>
                <a:latin typeface="Calibri" panose="020F0502020204030204" pitchFamily="34" charset="0"/>
                <a:cs typeface="Calibri" panose="020F0502020204030204" pitchFamily="34" charset="0"/>
              </a:rPr>
              <a:t>flexible</a:t>
            </a:r>
            <a:r>
              <a:rPr lang="en-US" sz="1800" b="1" dirty="0">
                <a:solidFill>
                  <a:srgbClr val="011893"/>
                </a:solidFill>
                <a:latin typeface="Calibri" panose="020F0502020204030204" pitchFamily="34" charset="0"/>
                <a:cs typeface="Calibri" panose="020F0502020204030204" pitchFamily="34" charset="0"/>
              </a:rPr>
              <a:t>) Configurable</a:t>
            </a:r>
          </a:p>
        </p:txBody>
      </p:sp>
      <p:cxnSp>
        <p:nvCxnSpPr>
          <p:cNvPr id="11" name="Straight Connector 10">
            <a:extLst>
              <a:ext uri="{FF2B5EF4-FFF2-40B4-BE49-F238E27FC236}">
                <a16:creationId xmlns:a16="http://schemas.microsoft.com/office/drawing/2014/main" id="{59BBC548-197A-5DA9-CA94-2EC7DD945C36}"/>
              </a:ext>
            </a:extLst>
          </p:cNvPr>
          <p:cNvCxnSpPr>
            <a:cxnSpLocks/>
          </p:cNvCxnSpPr>
          <p:nvPr/>
        </p:nvCxnSpPr>
        <p:spPr>
          <a:xfrm>
            <a:off x="-1" y="1485290"/>
            <a:ext cx="9134856" cy="0"/>
          </a:xfrm>
          <a:prstGeom prst="line">
            <a:avLst/>
          </a:prstGeom>
          <a:ln w="38100">
            <a:solidFill>
              <a:srgbClr val="011893"/>
            </a:solidFill>
          </a:ln>
        </p:spPr>
        <p:style>
          <a:lnRef idx="1">
            <a:schemeClr val="accent1"/>
          </a:lnRef>
          <a:fillRef idx="0">
            <a:schemeClr val="accent1"/>
          </a:fillRef>
          <a:effectRef idx="0">
            <a:schemeClr val="accent1"/>
          </a:effectRef>
          <a:fontRef idx="minor">
            <a:schemeClr val="tx1"/>
          </a:fontRef>
        </p:style>
      </p:cxnSp>
      <p:sp>
        <p:nvSpPr>
          <p:cNvPr id="3" name="Google Shape;695;p39">
            <a:extLst>
              <a:ext uri="{FF2B5EF4-FFF2-40B4-BE49-F238E27FC236}">
                <a16:creationId xmlns:a16="http://schemas.microsoft.com/office/drawing/2014/main" id="{B9B8F169-292D-307D-DC6E-45D8059050BB}"/>
              </a:ext>
            </a:extLst>
          </p:cNvPr>
          <p:cNvSpPr txBox="1">
            <a:spLocks/>
          </p:cNvSpPr>
          <p:nvPr/>
        </p:nvSpPr>
        <p:spPr>
          <a:xfrm>
            <a:off x="471873" y="113146"/>
            <a:ext cx="7420269" cy="857250"/>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lt1"/>
              </a:buClr>
              <a:buSzPct val="100000"/>
              <a:buFont typeface="Calibri"/>
              <a:buNone/>
            </a:pPr>
            <a:r>
              <a:rPr lang="en-US" sz="2400" b="1" dirty="0">
                <a:solidFill>
                  <a:schemeClr val="bg1"/>
                </a:solidFill>
              </a:rPr>
              <a:t>JEDI Unified Forward Operator (UFO) for GNSSRO</a:t>
            </a:r>
          </a:p>
        </p:txBody>
      </p:sp>
    </p:spTree>
    <p:extLst>
      <p:ext uri="{BB962C8B-B14F-4D97-AF65-F5344CB8AC3E}">
        <p14:creationId xmlns:p14="http://schemas.microsoft.com/office/powerpoint/2010/main" val="35653290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889001-74FF-934E-8C1D-60BE4722674A}"/>
              </a:ext>
            </a:extLst>
          </p:cNvPr>
          <p:cNvSpPr>
            <a:spLocks noGrp="1"/>
          </p:cNvSpPr>
          <p:nvPr>
            <p:ph idx="1"/>
          </p:nvPr>
        </p:nvSpPr>
        <p:spPr/>
        <p:txBody>
          <a:bodyPr>
            <a:noAutofit/>
          </a:bodyPr>
          <a:lstStyle/>
          <a:p>
            <a:pPr marL="0" indent="0">
              <a:buNone/>
            </a:pPr>
            <a:endParaRPr lang="en-US" sz="3600" b="1">
              <a:solidFill>
                <a:schemeClr val="accent1"/>
              </a:solidFill>
            </a:endParaRPr>
          </a:p>
          <a:p>
            <a:pPr marL="0" indent="0">
              <a:buNone/>
            </a:pPr>
            <a:r>
              <a:rPr lang="en-US" sz="3600" err="1">
                <a:solidFill>
                  <a:schemeClr val="accent1"/>
                </a:solidFill>
              </a:rPr>
              <a:t>vandenb@ucar.edu</a:t>
            </a:r>
            <a:endParaRPr lang="en-US" sz="3600">
              <a:solidFill>
                <a:schemeClr val="accent1"/>
              </a:solidFill>
            </a:endParaRPr>
          </a:p>
          <a:p>
            <a:pPr marL="0" indent="0">
              <a:buNone/>
            </a:pPr>
            <a:endParaRPr lang="en-US" b="1">
              <a:solidFill>
                <a:schemeClr val="accent1"/>
              </a:solidFill>
            </a:endParaRPr>
          </a:p>
          <a:p>
            <a:pPr>
              <a:buFont typeface="Arial" panose="020B0604020202020204" pitchFamily="34" charset="0"/>
              <a:buChar char="•"/>
            </a:pPr>
            <a:endParaRPr lang="en-US" b="1">
              <a:solidFill>
                <a:schemeClr val="accent1"/>
              </a:solidFill>
            </a:endParaRPr>
          </a:p>
        </p:txBody>
      </p:sp>
      <p:sp>
        <p:nvSpPr>
          <p:cNvPr id="5" name="Title 4">
            <a:extLst>
              <a:ext uri="{FF2B5EF4-FFF2-40B4-BE49-F238E27FC236}">
                <a16:creationId xmlns:a16="http://schemas.microsoft.com/office/drawing/2014/main" id="{DFBFC07B-0B42-E243-AF5E-182B727939E1}"/>
              </a:ext>
            </a:extLst>
          </p:cNvPr>
          <p:cNvSpPr>
            <a:spLocks noGrp="1"/>
          </p:cNvSpPr>
          <p:nvPr>
            <p:ph type="title"/>
          </p:nvPr>
        </p:nvSpPr>
        <p:spPr>
          <a:xfrm>
            <a:off x="381000" y="0"/>
            <a:ext cx="8229600" cy="1143000"/>
          </a:xfrm>
        </p:spPr>
        <p:txBody>
          <a:bodyPr>
            <a:noAutofit/>
          </a:bodyPr>
          <a:lstStyle/>
          <a:p>
            <a:r>
              <a:rPr lang="en-US" b="1">
                <a:solidFill>
                  <a:schemeClr val="bg1"/>
                </a:solidFill>
              </a:rPr>
              <a:t>Questions/Comments? </a:t>
            </a:r>
          </a:p>
        </p:txBody>
      </p:sp>
      <p:sp>
        <p:nvSpPr>
          <p:cNvPr id="2" name="Slide Number Placeholder 1">
            <a:extLst>
              <a:ext uri="{FF2B5EF4-FFF2-40B4-BE49-F238E27FC236}">
                <a16:creationId xmlns:a16="http://schemas.microsoft.com/office/drawing/2014/main" id="{44FEF03C-ACB0-C348-BD52-AACB19BCD2DC}"/>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4D3740-6ED1-F845-93BD-27C684B2C932}" type="slidenum">
              <a:rPr lang="en-US" smtClean="0"/>
              <a:pPr/>
              <a:t>77</a:t>
            </a:fld>
            <a:endParaRPr lang="en-US"/>
          </a:p>
        </p:txBody>
      </p:sp>
    </p:spTree>
    <p:extLst>
      <p:ext uri="{BB962C8B-B14F-4D97-AF65-F5344CB8AC3E}">
        <p14:creationId xmlns:p14="http://schemas.microsoft.com/office/powerpoint/2010/main" val="40851548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42"/>
          <p:cNvSpPr txBox="1">
            <a:spLocks noGrp="1"/>
          </p:cNvSpPr>
          <p:nvPr>
            <p:ph type="title"/>
          </p:nvPr>
        </p:nvSpPr>
        <p:spPr>
          <a:xfrm>
            <a:off x="381000" y="274638"/>
            <a:ext cx="8229600" cy="792162"/>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r>
              <a:rPr lang="en-US" sz="3600"/>
              <a:t>Reference</a:t>
            </a:r>
            <a:endParaRPr/>
          </a:p>
        </p:txBody>
      </p:sp>
      <p:sp>
        <p:nvSpPr>
          <p:cNvPr id="749" name="Google Shape;749;p4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342900" algn="l" rtl="0">
              <a:lnSpc>
                <a:spcPct val="110000"/>
              </a:lnSpc>
              <a:spcBef>
                <a:spcPts val="0"/>
              </a:spcBef>
              <a:spcAft>
                <a:spcPts val="0"/>
              </a:spcAft>
              <a:buClr>
                <a:schemeClr val="dk1"/>
              </a:buClr>
              <a:buSzPts val="2400"/>
              <a:buChar char="•"/>
            </a:pPr>
            <a:r>
              <a:rPr lang="en-US" sz="2400"/>
              <a:t>Data Assimilation Concept and Methods (Bouttier &amp; Courtier, 1999)</a:t>
            </a:r>
            <a:endParaRPr/>
          </a:p>
          <a:p>
            <a:pPr marL="342900" lvl="0" indent="-342900" algn="l" rtl="0">
              <a:lnSpc>
                <a:spcPct val="110000"/>
              </a:lnSpc>
              <a:spcBef>
                <a:spcPts val="480"/>
              </a:spcBef>
              <a:spcAft>
                <a:spcPts val="0"/>
              </a:spcAft>
              <a:buClr>
                <a:schemeClr val="dk1"/>
              </a:buClr>
              <a:buSzPts val="2400"/>
              <a:buChar char="•"/>
            </a:pPr>
            <a:r>
              <a:rPr lang="en-US" sz="2400"/>
              <a:t>GSI Tutorial Lectures: </a:t>
            </a:r>
            <a:endParaRPr/>
          </a:p>
          <a:p>
            <a:pPr marL="457200" lvl="1" indent="0" algn="l" rtl="0">
              <a:lnSpc>
                <a:spcPct val="110000"/>
              </a:lnSpc>
              <a:spcBef>
                <a:spcPts val="480"/>
              </a:spcBef>
              <a:spcAft>
                <a:spcPts val="0"/>
              </a:spcAft>
              <a:buClr>
                <a:schemeClr val="dk1"/>
              </a:buClr>
              <a:buSzPts val="2400"/>
              <a:buNone/>
            </a:pPr>
            <a:r>
              <a:rPr lang="en-US" sz="2400"/>
              <a:t>- Fundamentals of Data Assimilation (Tom Auligne,2011) (Kyao Ide, 2017)</a:t>
            </a:r>
            <a:endParaRPr/>
          </a:p>
          <a:p>
            <a:pPr marL="742950" lvl="1" indent="-285750" algn="l" rtl="0">
              <a:lnSpc>
                <a:spcPct val="110000"/>
              </a:lnSpc>
              <a:spcBef>
                <a:spcPts val="480"/>
              </a:spcBef>
              <a:spcAft>
                <a:spcPts val="0"/>
              </a:spcAft>
              <a:buClr>
                <a:schemeClr val="dk1"/>
              </a:buClr>
              <a:buSzPts val="2400"/>
              <a:buChar char="–"/>
            </a:pPr>
            <a:r>
              <a:rPr lang="en-US" sz="2400"/>
              <a:t>Aerosol Data Assimilation (Zhiquan Liu)</a:t>
            </a:r>
            <a:endParaRPr/>
          </a:p>
          <a:p>
            <a:pPr marL="342900" lvl="0" indent="-342900" algn="l" rtl="0">
              <a:lnSpc>
                <a:spcPct val="110000"/>
              </a:lnSpc>
              <a:spcBef>
                <a:spcPts val="480"/>
              </a:spcBef>
              <a:spcAft>
                <a:spcPts val="0"/>
              </a:spcAft>
              <a:buClr>
                <a:schemeClr val="dk1"/>
              </a:buClr>
              <a:buSzPts val="2400"/>
              <a:buChar char="•"/>
            </a:pPr>
            <a:r>
              <a:rPr lang="en-US" sz="2400"/>
              <a:t>Introduction to Data Assimilation (Mike Fisher, 2015) (Javier Amezcua, 2018)</a:t>
            </a:r>
            <a:endParaRPr/>
          </a:p>
          <a:p>
            <a:pPr marL="342900" lvl="0" indent="-342900" algn="l" rtl="0">
              <a:lnSpc>
                <a:spcPct val="110000"/>
              </a:lnSpc>
              <a:spcBef>
                <a:spcPts val="480"/>
              </a:spcBef>
              <a:spcAft>
                <a:spcPts val="0"/>
              </a:spcAft>
              <a:buClr>
                <a:schemeClr val="dk1"/>
              </a:buClr>
              <a:buSzPts val="2400"/>
              <a:buChar char="•"/>
            </a:pPr>
            <a:r>
              <a:rPr lang="en-US" sz="2400"/>
              <a:t>And other theory books about data assimilation</a:t>
            </a:r>
            <a:endParaRPr/>
          </a:p>
          <a:p>
            <a:pPr marL="742950" lvl="1" indent="-133350" algn="l" rtl="0">
              <a:lnSpc>
                <a:spcPct val="110000"/>
              </a:lnSpc>
              <a:spcBef>
                <a:spcPts val="480"/>
              </a:spcBef>
              <a:spcAft>
                <a:spcPts val="0"/>
              </a:spcAft>
              <a:buClr>
                <a:schemeClr val="dk1"/>
              </a:buClr>
              <a:buSzPts val="2400"/>
              <a:buNone/>
            </a:pPr>
            <a:endParaRPr sz="2400">
              <a:latin typeface="Arial"/>
              <a:ea typeface="Arial"/>
              <a:cs typeface="Arial"/>
              <a:sym typeface="Arial"/>
            </a:endParaRPr>
          </a:p>
          <a:p>
            <a:pPr marL="742950" lvl="1" indent="-133350" algn="l" rtl="0">
              <a:lnSpc>
                <a:spcPct val="110000"/>
              </a:lnSpc>
              <a:spcBef>
                <a:spcPts val="480"/>
              </a:spcBef>
              <a:spcAft>
                <a:spcPts val="0"/>
              </a:spcAft>
              <a:buClr>
                <a:schemeClr val="dk1"/>
              </a:buClr>
              <a:buSzPts val="2400"/>
              <a:buNone/>
            </a:pPr>
            <a:endParaRPr sz="2400">
              <a:latin typeface="Arial"/>
              <a:ea typeface="Arial"/>
              <a:cs typeface="Arial"/>
              <a:sym typeface="Arial"/>
            </a:endParaRPr>
          </a:p>
          <a:p>
            <a:pPr marL="342900" lvl="0" indent="-190500" algn="l" rtl="0">
              <a:lnSpc>
                <a:spcPct val="110000"/>
              </a:lnSpc>
              <a:spcBef>
                <a:spcPts val="480"/>
              </a:spcBef>
              <a:spcAft>
                <a:spcPts val="0"/>
              </a:spcAft>
              <a:buClr>
                <a:schemeClr val="dk1"/>
              </a:buClr>
              <a:buSzPts val="2400"/>
              <a:buNone/>
            </a:pPr>
            <a:endParaRPr sz="2400">
              <a:latin typeface="Arial"/>
              <a:ea typeface="Arial"/>
              <a:cs typeface="Arial"/>
              <a:sym typeface="Arial"/>
            </a:endParaRPr>
          </a:p>
          <a:p>
            <a:pPr marL="342900" lvl="0" indent="-190500" algn="l" rtl="0">
              <a:lnSpc>
                <a:spcPct val="110000"/>
              </a:lnSpc>
              <a:spcBef>
                <a:spcPts val="480"/>
              </a:spcBef>
              <a:spcAft>
                <a:spcPts val="0"/>
              </a:spcAft>
              <a:buClr>
                <a:schemeClr val="dk1"/>
              </a:buClr>
              <a:buSzPts val="2400"/>
              <a:buNone/>
            </a:pPr>
            <a:endParaRPr sz="2400">
              <a:latin typeface="Arial"/>
              <a:ea typeface="Arial"/>
              <a:cs typeface="Arial"/>
              <a:sym typeface="Arial"/>
            </a:endParaRPr>
          </a:p>
        </p:txBody>
      </p:sp>
      <p:sp>
        <p:nvSpPr>
          <p:cNvPr id="750" name="Google Shape;750;p42"/>
          <p:cNvSpPr>
            <a:spLocks noGrp="1"/>
          </p:cNvSpPr>
          <p:nvPr>
            <p:ph type="sldNum" idx="12"/>
          </p:nvPr>
        </p:nvSpPr>
        <p:spPr>
          <a:xfrm>
            <a:off x="8229600" y="6172200"/>
            <a:ext cx="457200" cy="457200"/>
          </a:xfrm>
          <a:prstGeom prst="ellipse">
            <a:avLst/>
          </a:prstGeom>
          <a:solidFill>
            <a:schemeClr val="accent1"/>
          </a:solidFill>
          <a:ln>
            <a:noFill/>
          </a:ln>
        </p:spPr>
        <p:txBody>
          <a:bodyPr spcFirstLastPara="1" wrap="square" lIns="0" tIns="0" rIns="0" bIns="0" anchor="ctr" anchorCtr="1">
            <a:noAutofit/>
          </a:bodyPr>
          <a:lstStyle/>
          <a:p>
            <a:pPr marL="0" marR="0" lvl="0" indent="0" algn="ctr" rtl="0">
              <a:spcBef>
                <a:spcPts val="0"/>
              </a:spcBef>
              <a:spcAft>
                <a:spcPts val="0"/>
              </a:spcAft>
              <a:buNone/>
            </a:pPr>
            <a:fld id="{00000000-1234-1234-1234-123412341234}" type="slidenum">
              <a:rPr lang="en-US" sz="1400">
                <a:solidFill>
                  <a:srgbClr val="FFFFFF"/>
                </a:solidFill>
                <a:latin typeface="Libre Franklin"/>
                <a:ea typeface="Libre Franklin"/>
                <a:cs typeface="Libre Franklin"/>
                <a:sym typeface="Libre Franklin"/>
              </a:rPr>
              <a:t>78</a:t>
            </a:fld>
            <a:endParaRPr sz="1400">
              <a:solidFill>
                <a:srgbClr val="FFFFFF"/>
              </a:solidFill>
              <a:latin typeface="Libre Franklin"/>
              <a:ea typeface="Libre Franklin"/>
              <a:cs typeface="Libre Franklin"/>
              <a:sym typeface="Libre Franklin"/>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p:cNvSpPr>
            <a:spLocks noGrp="1" noChangeArrowheads="1"/>
          </p:cNvSpPr>
          <p:nvPr>
            <p:ph type="title"/>
          </p:nvPr>
        </p:nvSpPr>
        <p:spPr>
          <a:xfrm>
            <a:off x="1009650" y="152400"/>
            <a:ext cx="7372350" cy="990600"/>
          </a:xfrm>
        </p:spPr>
        <p:txBody>
          <a:bodyPr/>
          <a:lstStyle/>
          <a:p>
            <a:r>
              <a:rPr lang="en-US" b="1">
                <a:solidFill>
                  <a:schemeClr val="bg1"/>
                </a:solidFill>
              </a:rPr>
              <a:t>Airborne Radio </a:t>
            </a:r>
            <a:r>
              <a:rPr lang="en-US" b="1" err="1">
                <a:solidFill>
                  <a:schemeClr val="bg1"/>
                </a:solidFill>
              </a:rPr>
              <a:t>Occultations</a:t>
            </a:r>
            <a:r>
              <a:rPr lang="en-US" b="1">
                <a:solidFill>
                  <a:schemeClr val="bg1"/>
                </a:solidFill>
              </a:rPr>
              <a:t> </a:t>
            </a:r>
          </a:p>
        </p:txBody>
      </p:sp>
      <p:pic>
        <p:nvPicPr>
          <p:cNvPr id="19" name="Picture 2"/>
          <p:cNvPicPr>
            <a:picLocks noChangeAspect="1" noChangeArrowheads="1"/>
          </p:cNvPicPr>
          <p:nvPr/>
        </p:nvPicPr>
        <p:blipFill>
          <a:blip r:embed="rId3" cstate="print"/>
          <a:srcRect/>
          <a:stretch>
            <a:fillRect/>
          </a:stretch>
        </p:blipFill>
        <p:spPr bwMode="auto">
          <a:xfrm>
            <a:off x="1524000" y="990600"/>
            <a:ext cx="5794175" cy="2743200"/>
          </a:xfrm>
          <a:prstGeom prst="rect">
            <a:avLst/>
          </a:prstGeom>
          <a:noFill/>
          <a:ln w="9525">
            <a:noFill/>
            <a:round/>
            <a:headEnd/>
            <a:tailEnd/>
          </a:ln>
        </p:spPr>
      </p:pic>
      <p:pic>
        <p:nvPicPr>
          <p:cNvPr id="4" name="Picture 3"/>
          <p:cNvPicPr>
            <a:picLocks noChangeAspect="1"/>
          </p:cNvPicPr>
          <p:nvPr/>
        </p:nvPicPr>
        <p:blipFill>
          <a:blip r:embed="rId4"/>
          <a:stretch>
            <a:fillRect/>
          </a:stretch>
        </p:blipFill>
        <p:spPr>
          <a:xfrm>
            <a:off x="1371600" y="3733800"/>
            <a:ext cx="2743200" cy="2679700"/>
          </a:xfrm>
          <a:prstGeom prst="rect">
            <a:avLst/>
          </a:prstGeom>
        </p:spPr>
      </p:pic>
      <p:pic>
        <p:nvPicPr>
          <p:cNvPr id="5" name="Picture 4"/>
          <p:cNvPicPr>
            <a:picLocks noChangeAspect="1"/>
          </p:cNvPicPr>
          <p:nvPr/>
        </p:nvPicPr>
        <p:blipFill>
          <a:blip r:embed="rId5"/>
          <a:stretch>
            <a:fillRect/>
          </a:stretch>
        </p:blipFill>
        <p:spPr>
          <a:xfrm>
            <a:off x="4648200" y="3733800"/>
            <a:ext cx="2717800" cy="2705100"/>
          </a:xfrm>
          <a:prstGeom prst="rect">
            <a:avLst/>
          </a:prstGeom>
        </p:spPr>
      </p:pic>
      <p:sp>
        <p:nvSpPr>
          <p:cNvPr id="6" name="TextBox 5"/>
          <p:cNvSpPr txBox="1"/>
          <p:nvPr/>
        </p:nvSpPr>
        <p:spPr>
          <a:xfrm>
            <a:off x="7391400" y="4724400"/>
            <a:ext cx="1524000" cy="1569660"/>
          </a:xfrm>
          <a:prstGeom prst="rect">
            <a:avLst/>
          </a:prstGeom>
          <a:noFill/>
        </p:spPr>
        <p:txBody>
          <a:bodyPr wrap="square" rtlCol="0">
            <a:spAutoFit/>
          </a:bodyPr>
          <a:lstStyle/>
          <a:p>
            <a:r>
              <a:rPr lang="en-US"/>
              <a:t>Expected RO profiles locations</a:t>
            </a:r>
          </a:p>
        </p:txBody>
      </p:sp>
      <p:sp>
        <p:nvSpPr>
          <p:cNvPr id="9" name="TextBox 8"/>
          <p:cNvSpPr txBox="1"/>
          <p:nvPr/>
        </p:nvSpPr>
        <p:spPr>
          <a:xfrm>
            <a:off x="0" y="4648200"/>
            <a:ext cx="1676400" cy="1569660"/>
          </a:xfrm>
          <a:prstGeom prst="rect">
            <a:avLst/>
          </a:prstGeom>
          <a:noFill/>
        </p:spPr>
        <p:txBody>
          <a:bodyPr wrap="square" rtlCol="0">
            <a:spAutoFit/>
          </a:bodyPr>
          <a:lstStyle/>
          <a:p>
            <a:r>
              <a:rPr lang="en-US"/>
              <a:t>Current reporting commercial flights</a:t>
            </a:r>
          </a:p>
        </p:txBody>
      </p:sp>
      <p:sp>
        <p:nvSpPr>
          <p:cNvPr id="2" name="TextBox 1"/>
          <p:cNvSpPr txBox="1"/>
          <p:nvPr/>
        </p:nvSpPr>
        <p:spPr>
          <a:xfrm>
            <a:off x="1676400" y="6396335"/>
            <a:ext cx="5510493" cy="461665"/>
          </a:xfrm>
          <a:prstGeom prst="rect">
            <a:avLst/>
          </a:prstGeom>
          <a:noFill/>
        </p:spPr>
        <p:txBody>
          <a:bodyPr wrap="none" rtlCol="0">
            <a:spAutoFit/>
          </a:bodyPr>
          <a:lstStyle/>
          <a:p>
            <a:r>
              <a:rPr lang="en-US"/>
              <a:t>Observing System Simulation Experiments</a:t>
            </a:r>
          </a:p>
        </p:txBody>
      </p:sp>
    </p:spTree>
    <p:extLst>
      <p:ext uri="{BB962C8B-B14F-4D97-AF65-F5344CB8AC3E}">
        <p14:creationId xmlns:p14="http://schemas.microsoft.com/office/powerpoint/2010/main" val="4053113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687388" y="123825"/>
            <a:ext cx="8456612" cy="1143000"/>
          </a:xfrm>
        </p:spPr>
        <p:txBody>
          <a:bodyPr/>
          <a:lstStyle/>
          <a:p>
            <a:pPr algn="ctr"/>
            <a:r>
              <a:rPr lang="en-US"/>
              <a:t>Data Assimilation</a:t>
            </a:r>
          </a:p>
        </p:txBody>
      </p:sp>
      <p:sp>
        <p:nvSpPr>
          <p:cNvPr id="359427" name="Rectangle 3"/>
          <p:cNvSpPr>
            <a:spLocks noGrp="1" noChangeArrowheads="1"/>
          </p:cNvSpPr>
          <p:nvPr>
            <p:ph type="body" idx="1"/>
          </p:nvPr>
        </p:nvSpPr>
        <p:spPr>
          <a:xfrm>
            <a:off x="751114" y="5856515"/>
            <a:ext cx="7772400" cy="847474"/>
          </a:xfrm>
        </p:spPr>
        <p:txBody>
          <a:bodyPr>
            <a:normAutofit lnSpcReduction="10000"/>
          </a:bodyPr>
          <a:lstStyle/>
          <a:p>
            <a:pPr marL="0" indent="0" algn="ctr">
              <a:lnSpc>
                <a:spcPct val="90000"/>
              </a:lnSpc>
              <a:buNone/>
            </a:pPr>
            <a:r>
              <a:rPr lang="en-US" sz="2400"/>
              <a:t>Data Assimilation corrects the model initial conditions </a:t>
            </a:r>
          </a:p>
          <a:p>
            <a:pPr marL="0" indent="0" algn="ctr">
              <a:lnSpc>
                <a:spcPct val="90000"/>
              </a:lnSpc>
              <a:buNone/>
            </a:pPr>
            <a:r>
              <a:rPr lang="en-US" sz="2400"/>
              <a:t>so that model trajectory </a:t>
            </a:r>
            <a:r>
              <a:rPr lang="ja-JP" altLang="en-US" sz="2400">
                <a:latin typeface="Arial"/>
              </a:rPr>
              <a:t>“</a:t>
            </a:r>
            <a:r>
              <a:rPr lang="en-US" sz="2400"/>
              <a:t>best</a:t>
            </a:r>
            <a:r>
              <a:rPr lang="ja-JP" altLang="en-US" sz="2400">
                <a:latin typeface="Arial"/>
              </a:rPr>
              <a:t>”</a:t>
            </a:r>
            <a:r>
              <a:rPr lang="en-US" sz="2400"/>
              <a:t> fits the observations</a:t>
            </a:r>
          </a:p>
        </p:txBody>
      </p:sp>
      <p:sp>
        <p:nvSpPr>
          <p:cNvPr id="359428" name="Line 4"/>
          <p:cNvSpPr>
            <a:spLocks noChangeShapeType="1"/>
          </p:cNvSpPr>
          <p:nvPr/>
        </p:nvSpPr>
        <p:spPr bwMode="auto">
          <a:xfrm>
            <a:off x="1371600" y="5029200"/>
            <a:ext cx="5105400" cy="0"/>
          </a:xfrm>
          <a:prstGeom prst="line">
            <a:avLst/>
          </a:prstGeom>
          <a:noFill/>
          <a:ln w="25400">
            <a:solidFill>
              <a:srgbClr val="00334C"/>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59429" name="Line 5"/>
          <p:cNvSpPr>
            <a:spLocks noChangeShapeType="1"/>
          </p:cNvSpPr>
          <p:nvPr/>
        </p:nvSpPr>
        <p:spPr bwMode="auto">
          <a:xfrm flipV="1">
            <a:off x="1371600" y="1447800"/>
            <a:ext cx="0" cy="3581400"/>
          </a:xfrm>
          <a:prstGeom prst="line">
            <a:avLst/>
          </a:prstGeom>
          <a:noFill/>
          <a:ln w="25400">
            <a:solidFill>
              <a:srgbClr val="00334C"/>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59435" name="Line 11"/>
          <p:cNvSpPr>
            <a:spLocks noChangeShapeType="1"/>
          </p:cNvSpPr>
          <p:nvPr/>
        </p:nvSpPr>
        <p:spPr bwMode="auto">
          <a:xfrm>
            <a:off x="1828800" y="2438400"/>
            <a:ext cx="0" cy="0"/>
          </a:xfrm>
          <a:prstGeom prst="line">
            <a:avLst/>
          </a:prstGeom>
          <a:noFill/>
          <a:ln w="25400">
            <a:solidFill>
              <a:srgbClr val="00334C"/>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59455" name="Text Box 31"/>
          <p:cNvSpPr txBox="1">
            <a:spLocks noChangeArrowheads="1"/>
          </p:cNvSpPr>
          <p:nvPr/>
        </p:nvSpPr>
        <p:spPr bwMode="auto">
          <a:xfrm>
            <a:off x="6232525" y="4965700"/>
            <a:ext cx="2540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5400">
                <a:solidFill>
                  <a:srgbClr val="00334C"/>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t>t</a:t>
            </a:r>
          </a:p>
        </p:txBody>
      </p:sp>
      <p:sp>
        <p:nvSpPr>
          <p:cNvPr id="359456" name="Text Box 32"/>
          <p:cNvSpPr txBox="1">
            <a:spLocks noChangeArrowheads="1"/>
          </p:cNvSpPr>
          <p:nvPr/>
        </p:nvSpPr>
        <p:spPr bwMode="auto">
          <a:xfrm>
            <a:off x="914400" y="1447800"/>
            <a:ext cx="377825"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5400">
                <a:solidFill>
                  <a:srgbClr val="00334C"/>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solidFill>
                  <a:schemeClr val="bg2"/>
                </a:solidFill>
                <a:sym typeface="Symbol" charset="0"/>
              </a:rPr>
              <a:t></a:t>
            </a:r>
            <a:endParaRPr lang="en-US">
              <a:solidFill>
                <a:schemeClr val="bg2"/>
              </a:solidFill>
            </a:endParaRPr>
          </a:p>
        </p:txBody>
      </p:sp>
      <p:grpSp>
        <p:nvGrpSpPr>
          <p:cNvPr id="26" name="Group 25">
            <a:extLst>
              <a:ext uri="{FF2B5EF4-FFF2-40B4-BE49-F238E27FC236}">
                <a16:creationId xmlns:a16="http://schemas.microsoft.com/office/drawing/2014/main" id="{070E4954-7CE2-4FF4-FB48-66F244FC003C}"/>
              </a:ext>
            </a:extLst>
          </p:cNvPr>
          <p:cNvGrpSpPr/>
          <p:nvPr/>
        </p:nvGrpSpPr>
        <p:grpSpPr>
          <a:xfrm>
            <a:off x="2286000" y="2971800"/>
            <a:ext cx="1813153" cy="1600200"/>
            <a:chOff x="2286000" y="2971800"/>
            <a:chExt cx="1813153" cy="1600200"/>
          </a:xfrm>
        </p:grpSpPr>
        <p:sp>
          <p:nvSpPr>
            <p:cNvPr id="359458" name="Text Box 34"/>
            <p:cNvSpPr txBox="1">
              <a:spLocks noChangeArrowheads="1"/>
            </p:cNvSpPr>
            <p:nvPr/>
          </p:nvSpPr>
          <p:spPr bwMode="auto">
            <a:xfrm>
              <a:off x="2667000" y="3429000"/>
              <a:ext cx="1432153"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5400">
                  <a:solidFill>
                    <a:srgbClr val="00334C"/>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solidFill>
                    <a:srgbClr val="3333CC"/>
                  </a:solidFill>
                </a:rPr>
                <a:t>correction</a:t>
              </a:r>
            </a:p>
          </p:txBody>
        </p:sp>
        <p:sp>
          <p:nvSpPr>
            <p:cNvPr id="359461" name="AutoShape 37"/>
            <p:cNvSpPr>
              <a:spLocks noChangeArrowheads="1"/>
            </p:cNvSpPr>
            <p:nvPr/>
          </p:nvSpPr>
          <p:spPr bwMode="auto">
            <a:xfrm>
              <a:off x="2286000" y="2971800"/>
              <a:ext cx="457200" cy="1600200"/>
            </a:xfrm>
            <a:prstGeom prst="upArrow">
              <a:avLst>
                <a:gd name="adj1" fmla="val 50000"/>
                <a:gd name="adj2" fmla="val 87500"/>
              </a:avLst>
            </a:prstGeom>
            <a:solidFill>
              <a:srgbClr val="0070C0">
                <a:alpha val="50000"/>
              </a:srgbClr>
            </a:solidFill>
            <a:ln w="28575">
              <a:solidFill>
                <a:srgbClr val="0070C0"/>
              </a:solidFill>
              <a:miter lim="800000"/>
              <a:headEnd type="none" w="sm" len="sm"/>
              <a:tailEnd type="none" w="sm" len="sm"/>
            </a:ln>
            <a:effectLst/>
          </p:spPr>
          <p:txBody>
            <a:bodyPr wrap="none" anchor="ctr"/>
            <a:lstStyle/>
            <a:p>
              <a:endParaRPr lang="en-US">
                <a:solidFill>
                  <a:srgbClr val="0070C0"/>
                </a:solidFill>
              </a:endParaRPr>
            </a:p>
          </p:txBody>
        </p:sp>
      </p:grpSp>
      <p:sp>
        <p:nvSpPr>
          <p:cNvPr id="359464" name="Text Box 40"/>
          <p:cNvSpPr txBox="1">
            <a:spLocks noChangeArrowheads="1"/>
          </p:cNvSpPr>
          <p:nvPr/>
        </p:nvSpPr>
        <p:spPr bwMode="auto">
          <a:xfrm>
            <a:off x="884199" y="4974418"/>
            <a:ext cx="990977"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5400">
                <a:solidFill>
                  <a:srgbClr val="00334C"/>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a:solidFill>
                  <a:schemeClr val="tx1"/>
                </a:solidFill>
              </a:rPr>
              <a:t>initial</a:t>
            </a:r>
          </a:p>
          <a:p>
            <a:pPr algn="ctr"/>
            <a:r>
              <a:rPr lang="en-US">
                <a:solidFill>
                  <a:schemeClr val="tx1"/>
                </a:solidFill>
              </a:rPr>
              <a:t>conditions</a:t>
            </a:r>
          </a:p>
        </p:txBody>
      </p:sp>
      <p:grpSp>
        <p:nvGrpSpPr>
          <p:cNvPr id="29" name="Group 28">
            <a:extLst>
              <a:ext uri="{FF2B5EF4-FFF2-40B4-BE49-F238E27FC236}">
                <a16:creationId xmlns:a16="http://schemas.microsoft.com/office/drawing/2014/main" id="{2C41A2BF-F691-60D2-F003-8F4932ABAA06}"/>
              </a:ext>
            </a:extLst>
          </p:cNvPr>
          <p:cNvGrpSpPr/>
          <p:nvPr/>
        </p:nvGrpSpPr>
        <p:grpSpPr>
          <a:xfrm>
            <a:off x="1447800" y="1219200"/>
            <a:ext cx="3048000" cy="2971800"/>
            <a:chOff x="1447800" y="1219200"/>
            <a:chExt cx="3048000" cy="2971800"/>
          </a:xfrm>
        </p:grpSpPr>
        <p:sp>
          <p:nvSpPr>
            <p:cNvPr id="359466" name="Text Box 42"/>
            <p:cNvSpPr txBox="1">
              <a:spLocks noChangeArrowheads="1"/>
            </p:cNvSpPr>
            <p:nvPr/>
          </p:nvSpPr>
          <p:spPr bwMode="auto">
            <a:xfrm>
              <a:off x="2362200" y="1752600"/>
              <a:ext cx="611188"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5400">
                  <a:solidFill>
                    <a:srgbClr val="00334C"/>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t>obs</a:t>
              </a:r>
            </a:p>
          </p:txBody>
        </p:sp>
        <p:grpSp>
          <p:nvGrpSpPr>
            <p:cNvPr id="22" name="Group 21">
              <a:extLst>
                <a:ext uri="{FF2B5EF4-FFF2-40B4-BE49-F238E27FC236}">
                  <a16:creationId xmlns:a16="http://schemas.microsoft.com/office/drawing/2014/main" id="{49994D87-5B2D-A23D-0F4A-577D64421CE5}"/>
                </a:ext>
              </a:extLst>
            </p:cNvPr>
            <p:cNvGrpSpPr/>
            <p:nvPr/>
          </p:nvGrpSpPr>
          <p:grpSpPr>
            <a:xfrm>
              <a:off x="1447800" y="1219200"/>
              <a:ext cx="3048000" cy="2971800"/>
              <a:chOff x="1447800" y="1219200"/>
              <a:chExt cx="3048000" cy="2971800"/>
            </a:xfrm>
          </p:grpSpPr>
          <p:grpSp>
            <p:nvGrpSpPr>
              <p:cNvPr id="359439" name="Group 15"/>
              <p:cNvGrpSpPr>
                <a:grpSpLocks/>
              </p:cNvGrpSpPr>
              <p:nvPr/>
            </p:nvGrpSpPr>
            <p:grpSpPr bwMode="auto">
              <a:xfrm>
                <a:off x="2362200" y="2286000"/>
                <a:ext cx="457200" cy="457200"/>
                <a:chOff x="1104" y="1536"/>
                <a:chExt cx="288" cy="288"/>
              </a:xfrm>
            </p:grpSpPr>
            <p:sp>
              <p:nvSpPr>
                <p:cNvPr id="359434" name="Line 10"/>
                <p:cNvSpPr>
                  <a:spLocks noChangeShapeType="1"/>
                </p:cNvSpPr>
                <p:nvPr/>
              </p:nvSpPr>
              <p:spPr bwMode="auto">
                <a:xfrm>
                  <a:off x="1104" y="1536"/>
                  <a:ext cx="288" cy="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3333CC"/>
                    </a:solidFill>
                  </a:endParaRPr>
                </a:p>
              </p:txBody>
            </p:sp>
            <p:sp>
              <p:nvSpPr>
                <p:cNvPr id="359436" name="Line 12"/>
                <p:cNvSpPr>
                  <a:spLocks noChangeShapeType="1"/>
                </p:cNvSpPr>
                <p:nvPr/>
              </p:nvSpPr>
              <p:spPr bwMode="auto">
                <a:xfrm>
                  <a:off x="1104" y="1824"/>
                  <a:ext cx="288"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3333CC"/>
                    </a:solidFill>
                  </a:endParaRPr>
                </a:p>
              </p:txBody>
            </p:sp>
            <p:sp>
              <p:nvSpPr>
                <p:cNvPr id="359437" name="Line 13"/>
                <p:cNvSpPr>
                  <a:spLocks noChangeShapeType="1"/>
                </p:cNvSpPr>
                <p:nvPr/>
              </p:nvSpPr>
              <p:spPr bwMode="auto">
                <a:xfrm>
                  <a:off x="1248" y="1536"/>
                  <a:ext cx="0" cy="288"/>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3333CC"/>
                    </a:solidFill>
                  </a:endParaRPr>
                </a:p>
              </p:txBody>
            </p:sp>
            <p:sp>
              <p:nvSpPr>
                <p:cNvPr id="359438" name="Oval 14"/>
                <p:cNvSpPr>
                  <a:spLocks noChangeArrowheads="1"/>
                </p:cNvSpPr>
                <p:nvPr/>
              </p:nvSpPr>
              <p:spPr bwMode="auto">
                <a:xfrm>
                  <a:off x="1200" y="1632"/>
                  <a:ext cx="96" cy="96"/>
                </a:xfrm>
                <a:prstGeom prst="ellipse">
                  <a:avLst/>
                </a:prstGeom>
                <a:solidFill>
                  <a:schemeClr val="tx1"/>
                </a:solidFill>
                <a:ln w="254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CC"/>
                    </a:solidFill>
                  </a:endParaRPr>
                </a:p>
              </p:txBody>
            </p:sp>
          </p:grpSp>
          <p:grpSp>
            <p:nvGrpSpPr>
              <p:cNvPr id="37" name="Group 15"/>
              <p:cNvGrpSpPr>
                <a:grpSpLocks/>
              </p:cNvGrpSpPr>
              <p:nvPr/>
            </p:nvGrpSpPr>
            <p:grpSpPr bwMode="auto">
              <a:xfrm>
                <a:off x="3962400" y="1219200"/>
                <a:ext cx="457200" cy="457200"/>
                <a:chOff x="1104" y="1536"/>
                <a:chExt cx="288" cy="288"/>
              </a:xfrm>
            </p:grpSpPr>
            <p:sp>
              <p:nvSpPr>
                <p:cNvPr id="38" name="Line 10"/>
                <p:cNvSpPr>
                  <a:spLocks noChangeShapeType="1"/>
                </p:cNvSpPr>
                <p:nvPr/>
              </p:nvSpPr>
              <p:spPr bwMode="auto">
                <a:xfrm>
                  <a:off x="1104" y="1536"/>
                  <a:ext cx="288" cy="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3333CC"/>
                    </a:solidFill>
                  </a:endParaRPr>
                </a:p>
              </p:txBody>
            </p:sp>
            <p:sp>
              <p:nvSpPr>
                <p:cNvPr id="39" name="Line 12"/>
                <p:cNvSpPr>
                  <a:spLocks noChangeShapeType="1"/>
                </p:cNvSpPr>
                <p:nvPr/>
              </p:nvSpPr>
              <p:spPr bwMode="auto">
                <a:xfrm>
                  <a:off x="1104" y="1824"/>
                  <a:ext cx="288"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3333CC"/>
                    </a:solidFill>
                  </a:endParaRPr>
                </a:p>
              </p:txBody>
            </p:sp>
            <p:sp>
              <p:nvSpPr>
                <p:cNvPr id="40" name="Line 13"/>
                <p:cNvSpPr>
                  <a:spLocks noChangeShapeType="1"/>
                </p:cNvSpPr>
                <p:nvPr/>
              </p:nvSpPr>
              <p:spPr bwMode="auto">
                <a:xfrm>
                  <a:off x="1248" y="1536"/>
                  <a:ext cx="0" cy="288"/>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3333CC"/>
                    </a:solidFill>
                  </a:endParaRPr>
                </a:p>
              </p:txBody>
            </p:sp>
            <p:sp>
              <p:nvSpPr>
                <p:cNvPr id="41" name="Oval 14"/>
                <p:cNvSpPr>
                  <a:spLocks noChangeArrowheads="1"/>
                </p:cNvSpPr>
                <p:nvPr/>
              </p:nvSpPr>
              <p:spPr bwMode="auto">
                <a:xfrm>
                  <a:off x="1200" y="1632"/>
                  <a:ext cx="96" cy="96"/>
                </a:xfrm>
                <a:prstGeom prst="ellipse">
                  <a:avLst/>
                </a:prstGeom>
                <a:solidFill>
                  <a:schemeClr val="tx1"/>
                </a:solidFill>
                <a:ln w="254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CC"/>
                    </a:solidFill>
                  </a:endParaRPr>
                </a:p>
              </p:txBody>
            </p:sp>
          </p:grpSp>
          <p:grpSp>
            <p:nvGrpSpPr>
              <p:cNvPr id="42" name="Group 15"/>
              <p:cNvGrpSpPr>
                <a:grpSpLocks/>
              </p:cNvGrpSpPr>
              <p:nvPr/>
            </p:nvGrpSpPr>
            <p:grpSpPr bwMode="auto">
              <a:xfrm>
                <a:off x="4038600" y="2667000"/>
                <a:ext cx="457200" cy="457200"/>
                <a:chOff x="1104" y="1536"/>
                <a:chExt cx="288" cy="288"/>
              </a:xfrm>
            </p:grpSpPr>
            <p:sp>
              <p:nvSpPr>
                <p:cNvPr id="43" name="Line 10"/>
                <p:cNvSpPr>
                  <a:spLocks noChangeShapeType="1"/>
                </p:cNvSpPr>
                <p:nvPr/>
              </p:nvSpPr>
              <p:spPr bwMode="auto">
                <a:xfrm>
                  <a:off x="1104" y="1536"/>
                  <a:ext cx="288" cy="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3333CC"/>
                    </a:solidFill>
                  </a:endParaRPr>
                </a:p>
              </p:txBody>
            </p:sp>
            <p:sp>
              <p:nvSpPr>
                <p:cNvPr id="44" name="Line 12"/>
                <p:cNvSpPr>
                  <a:spLocks noChangeShapeType="1"/>
                </p:cNvSpPr>
                <p:nvPr/>
              </p:nvSpPr>
              <p:spPr bwMode="auto">
                <a:xfrm>
                  <a:off x="1104" y="1824"/>
                  <a:ext cx="288"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3333CC"/>
                    </a:solidFill>
                  </a:endParaRPr>
                </a:p>
              </p:txBody>
            </p:sp>
            <p:sp>
              <p:nvSpPr>
                <p:cNvPr id="45" name="Line 13"/>
                <p:cNvSpPr>
                  <a:spLocks noChangeShapeType="1"/>
                </p:cNvSpPr>
                <p:nvPr/>
              </p:nvSpPr>
              <p:spPr bwMode="auto">
                <a:xfrm>
                  <a:off x="1248" y="1536"/>
                  <a:ext cx="0" cy="288"/>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3333CC"/>
                    </a:solidFill>
                  </a:endParaRPr>
                </a:p>
              </p:txBody>
            </p:sp>
            <p:sp>
              <p:nvSpPr>
                <p:cNvPr id="46" name="Oval 14"/>
                <p:cNvSpPr>
                  <a:spLocks noChangeArrowheads="1"/>
                </p:cNvSpPr>
                <p:nvPr/>
              </p:nvSpPr>
              <p:spPr bwMode="auto">
                <a:xfrm>
                  <a:off x="1200" y="1632"/>
                  <a:ext cx="96" cy="96"/>
                </a:xfrm>
                <a:prstGeom prst="ellipse">
                  <a:avLst/>
                </a:prstGeom>
                <a:solidFill>
                  <a:schemeClr val="tx1"/>
                </a:solidFill>
                <a:ln w="254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CC"/>
                    </a:solidFill>
                  </a:endParaRPr>
                </a:p>
              </p:txBody>
            </p:sp>
          </p:grpSp>
          <p:grpSp>
            <p:nvGrpSpPr>
              <p:cNvPr id="47" name="Group 15"/>
              <p:cNvGrpSpPr>
                <a:grpSpLocks/>
              </p:cNvGrpSpPr>
              <p:nvPr/>
            </p:nvGrpSpPr>
            <p:grpSpPr bwMode="auto">
              <a:xfrm>
                <a:off x="1447800" y="3733800"/>
                <a:ext cx="457200" cy="457200"/>
                <a:chOff x="1104" y="1536"/>
                <a:chExt cx="288" cy="288"/>
              </a:xfrm>
            </p:grpSpPr>
            <p:sp>
              <p:nvSpPr>
                <p:cNvPr id="48" name="Line 10"/>
                <p:cNvSpPr>
                  <a:spLocks noChangeShapeType="1"/>
                </p:cNvSpPr>
                <p:nvPr/>
              </p:nvSpPr>
              <p:spPr bwMode="auto">
                <a:xfrm>
                  <a:off x="1104" y="1536"/>
                  <a:ext cx="288" cy="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3333CC"/>
                    </a:solidFill>
                  </a:endParaRPr>
                </a:p>
              </p:txBody>
            </p:sp>
            <p:sp>
              <p:nvSpPr>
                <p:cNvPr id="49" name="Line 12"/>
                <p:cNvSpPr>
                  <a:spLocks noChangeShapeType="1"/>
                </p:cNvSpPr>
                <p:nvPr/>
              </p:nvSpPr>
              <p:spPr bwMode="auto">
                <a:xfrm>
                  <a:off x="1104" y="1824"/>
                  <a:ext cx="288"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3333CC"/>
                    </a:solidFill>
                  </a:endParaRPr>
                </a:p>
              </p:txBody>
            </p:sp>
            <p:sp>
              <p:nvSpPr>
                <p:cNvPr id="50" name="Line 13"/>
                <p:cNvSpPr>
                  <a:spLocks noChangeShapeType="1"/>
                </p:cNvSpPr>
                <p:nvPr/>
              </p:nvSpPr>
              <p:spPr bwMode="auto">
                <a:xfrm>
                  <a:off x="1248" y="1536"/>
                  <a:ext cx="0" cy="288"/>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3333CC"/>
                    </a:solidFill>
                  </a:endParaRPr>
                </a:p>
              </p:txBody>
            </p:sp>
            <p:sp>
              <p:nvSpPr>
                <p:cNvPr id="51" name="Oval 14"/>
                <p:cNvSpPr>
                  <a:spLocks noChangeArrowheads="1"/>
                </p:cNvSpPr>
                <p:nvPr/>
              </p:nvSpPr>
              <p:spPr bwMode="auto">
                <a:xfrm>
                  <a:off x="1200" y="1632"/>
                  <a:ext cx="96" cy="96"/>
                </a:xfrm>
                <a:prstGeom prst="ellipse">
                  <a:avLst/>
                </a:prstGeom>
                <a:solidFill>
                  <a:schemeClr val="tx1"/>
                </a:solidFill>
                <a:ln w="254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CC"/>
                    </a:solidFill>
                  </a:endParaRPr>
                </a:p>
              </p:txBody>
            </p:sp>
          </p:grpSp>
        </p:grpSp>
      </p:grpSp>
      <p:grpSp>
        <p:nvGrpSpPr>
          <p:cNvPr id="27" name="Group 26">
            <a:extLst>
              <a:ext uri="{FF2B5EF4-FFF2-40B4-BE49-F238E27FC236}">
                <a16:creationId xmlns:a16="http://schemas.microsoft.com/office/drawing/2014/main" id="{FA86FB19-757F-F8DB-F5F4-DE1A8F0BD6DF}"/>
              </a:ext>
            </a:extLst>
          </p:cNvPr>
          <p:cNvGrpSpPr/>
          <p:nvPr/>
        </p:nvGrpSpPr>
        <p:grpSpPr>
          <a:xfrm>
            <a:off x="1371600" y="2984500"/>
            <a:ext cx="4213225" cy="1663700"/>
            <a:chOff x="1371600" y="2984500"/>
            <a:chExt cx="4213225" cy="1663700"/>
          </a:xfrm>
        </p:grpSpPr>
        <p:sp>
          <p:nvSpPr>
            <p:cNvPr id="359433" name="Freeform 9"/>
            <p:cNvSpPr>
              <a:spLocks/>
            </p:cNvSpPr>
            <p:nvPr/>
          </p:nvSpPr>
          <p:spPr bwMode="auto">
            <a:xfrm>
              <a:off x="1371600" y="3124200"/>
              <a:ext cx="3352800" cy="1524000"/>
            </a:xfrm>
            <a:custGeom>
              <a:avLst/>
              <a:gdLst>
                <a:gd name="T0" fmla="*/ 0 w 2112"/>
                <a:gd name="T1" fmla="*/ 960 h 960"/>
                <a:gd name="T2" fmla="*/ 1248 w 2112"/>
                <a:gd name="T3" fmla="*/ 768 h 960"/>
                <a:gd name="T4" fmla="*/ 2112 w 2112"/>
                <a:gd name="T5" fmla="*/ 0 h 960"/>
              </a:gdLst>
              <a:ahLst/>
              <a:cxnLst>
                <a:cxn ang="0">
                  <a:pos x="T0" y="T1"/>
                </a:cxn>
                <a:cxn ang="0">
                  <a:pos x="T2" y="T3"/>
                </a:cxn>
                <a:cxn ang="0">
                  <a:pos x="T4" y="T5"/>
                </a:cxn>
              </a:cxnLst>
              <a:rect l="0" t="0" r="r" b="b"/>
              <a:pathLst>
                <a:path w="2112" h="960">
                  <a:moveTo>
                    <a:pt x="0" y="960"/>
                  </a:moveTo>
                  <a:cubicBezTo>
                    <a:pt x="448" y="944"/>
                    <a:pt x="896" y="928"/>
                    <a:pt x="1248" y="768"/>
                  </a:cubicBezTo>
                  <a:cubicBezTo>
                    <a:pt x="1600" y="608"/>
                    <a:pt x="1856" y="304"/>
                    <a:pt x="2112" y="0"/>
                  </a:cubicBezTo>
                </a:path>
              </a:pathLst>
            </a:custGeom>
            <a:noFill/>
            <a:ln w="31750" cap="flat" cmpd="sng">
              <a:solidFill>
                <a:srgbClr val="FF3300"/>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59465" name="Text Box 41"/>
            <p:cNvSpPr txBox="1">
              <a:spLocks noChangeArrowheads="1"/>
            </p:cNvSpPr>
            <p:nvPr/>
          </p:nvSpPr>
          <p:spPr bwMode="auto">
            <a:xfrm>
              <a:off x="4708525" y="2984500"/>
              <a:ext cx="8763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5400">
                  <a:solidFill>
                    <a:srgbClr val="00334C"/>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3300"/>
                  </a:solidFill>
                </a:rPr>
                <a:t>model</a:t>
              </a:r>
            </a:p>
          </p:txBody>
        </p:sp>
      </p:grpSp>
      <p:grpSp>
        <p:nvGrpSpPr>
          <p:cNvPr id="3" name="Group 15">
            <a:extLst>
              <a:ext uri="{FF2B5EF4-FFF2-40B4-BE49-F238E27FC236}">
                <a16:creationId xmlns:a16="http://schemas.microsoft.com/office/drawing/2014/main" id="{AEB8EFD6-AC48-68A5-2612-D7EAFF439E1B}"/>
              </a:ext>
            </a:extLst>
          </p:cNvPr>
          <p:cNvGrpSpPr>
            <a:grpSpLocks/>
          </p:cNvGrpSpPr>
          <p:nvPr/>
        </p:nvGrpSpPr>
        <p:grpSpPr bwMode="auto">
          <a:xfrm>
            <a:off x="1143682" y="4422775"/>
            <a:ext cx="457200" cy="457200"/>
            <a:chOff x="1104" y="1536"/>
            <a:chExt cx="288" cy="288"/>
          </a:xfrm>
        </p:grpSpPr>
        <p:sp>
          <p:nvSpPr>
            <p:cNvPr id="4" name="Line 10">
              <a:extLst>
                <a:ext uri="{FF2B5EF4-FFF2-40B4-BE49-F238E27FC236}">
                  <a16:creationId xmlns:a16="http://schemas.microsoft.com/office/drawing/2014/main" id="{227EA278-B4F7-A651-FDE1-8C2D4BA2AAF1}"/>
                </a:ext>
              </a:extLst>
            </p:cNvPr>
            <p:cNvSpPr>
              <a:spLocks noChangeShapeType="1"/>
            </p:cNvSpPr>
            <p:nvPr/>
          </p:nvSpPr>
          <p:spPr bwMode="auto">
            <a:xfrm>
              <a:off x="1104" y="1536"/>
              <a:ext cx="288" cy="0"/>
            </a:xfrm>
            <a:prstGeom prst="line">
              <a:avLst/>
            </a:prstGeom>
            <a:noFill/>
            <a:ln w="25400">
              <a:solidFill>
                <a:srgbClr val="FF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3333CC"/>
                </a:solidFill>
              </a:endParaRPr>
            </a:p>
          </p:txBody>
        </p:sp>
        <p:sp>
          <p:nvSpPr>
            <p:cNvPr id="5" name="Line 12">
              <a:extLst>
                <a:ext uri="{FF2B5EF4-FFF2-40B4-BE49-F238E27FC236}">
                  <a16:creationId xmlns:a16="http://schemas.microsoft.com/office/drawing/2014/main" id="{02CABD58-9A64-AEA7-B26A-1A0B579840C6}"/>
                </a:ext>
              </a:extLst>
            </p:cNvPr>
            <p:cNvSpPr>
              <a:spLocks noChangeShapeType="1"/>
            </p:cNvSpPr>
            <p:nvPr/>
          </p:nvSpPr>
          <p:spPr bwMode="auto">
            <a:xfrm>
              <a:off x="1104" y="1824"/>
              <a:ext cx="288" cy="0"/>
            </a:xfrm>
            <a:prstGeom prst="line">
              <a:avLst/>
            </a:prstGeom>
            <a:noFill/>
            <a:ln w="25400">
              <a:solidFill>
                <a:srgbClr val="FF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3333CC"/>
                </a:solidFill>
              </a:endParaRPr>
            </a:p>
          </p:txBody>
        </p:sp>
        <p:sp>
          <p:nvSpPr>
            <p:cNvPr id="6" name="Line 13">
              <a:extLst>
                <a:ext uri="{FF2B5EF4-FFF2-40B4-BE49-F238E27FC236}">
                  <a16:creationId xmlns:a16="http://schemas.microsoft.com/office/drawing/2014/main" id="{2AF45E26-5975-F5FA-8FE0-2F5334A4358E}"/>
                </a:ext>
              </a:extLst>
            </p:cNvPr>
            <p:cNvSpPr>
              <a:spLocks noChangeShapeType="1"/>
            </p:cNvSpPr>
            <p:nvPr/>
          </p:nvSpPr>
          <p:spPr bwMode="auto">
            <a:xfrm>
              <a:off x="1248" y="1536"/>
              <a:ext cx="0" cy="288"/>
            </a:xfrm>
            <a:prstGeom prst="line">
              <a:avLst/>
            </a:prstGeom>
            <a:noFill/>
            <a:ln w="25400">
              <a:solidFill>
                <a:srgbClr val="FF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3333CC"/>
                </a:solidFill>
              </a:endParaRPr>
            </a:p>
          </p:txBody>
        </p:sp>
      </p:grpSp>
      <p:sp>
        <p:nvSpPr>
          <p:cNvPr id="8" name="Text Box 39">
            <a:extLst>
              <a:ext uri="{FF2B5EF4-FFF2-40B4-BE49-F238E27FC236}">
                <a16:creationId xmlns:a16="http://schemas.microsoft.com/office/drawing/2014/main" id="{08674D60-443C-5A6F-0488-3EF9955D414E}"/>
              </a:ext>
            </a:extLst>
          </p:cNvPr>
          <p:cNvSpPr txBox="1">
            <a:spLocks noChangeArrowheads="1"/>
          </p:cNvSpPr>
          <p:nvPr/>
        </p:nvSpPr>
        <p:spPr bwMode="auto">
          <a:xfrm>
            <a:off x="370118" y="4339837"/>
            <a:ext cx="691215"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5400">
                <a:solidFill>
                  <a:srgbClr val="00334C"/>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a:solidFill>
                  <a:srgbClr val="0070C0"/>
                </a:solidFill>
              </a:rPr>
              <a:t>before</a:t>
            </a:r>
          </a:p>
          <a:p>
            <a:pPr algn="ctr"/>
            <a:r>
              <a:rPr lang="en-US" err="1">
                <a:solidFill>
                  <a:srgbClr val="0070C0"/>
                </a:solidFill>
              </a:rPr>
              <a:t>assim</a:t>
            </a:r>
            <a:endParaRPr lang="en-US">
              <a:solidFill>
                <a:srgbClr val="0070C0"/>
              </a:solidFill>
            </a:endParaRPr>
          </a:p>
        </p:txBody>
      </p:sp>
      <p:sp>
        <p:nvSpPr>
          <p:cNvPr id="18" name="Text Box 40">
            <a:extLst>
              <a:ext uri="{FF2B5EF4-FFF2-40B4-BE49-F238E27FC236}">
                <a16:creationId xmlns:a16="http://schemas.microsoft.com/office/drawing/2014/main" id="{FD987883-F556-A201-31A9-4689F55CB1F0}"/>
              </a:ext>
            </a:extLst>
          </p:cNvPr>
          <p:cNvSpPr txBox="1">
            <a:spLocks noChangeArrowheads="1"/>
          </p:cNvSpPr>
          <p:nvPr/>
        </p:nvSpPr>
        <p:spPr bwMode="auto">
          <a:xfrm>
            <a:off x="3503075" y="5013074"/>
            <a:ext cx="821059"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5400">
                <a:solidFill>
                  <a:srgbClr val="00334C"/>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a:solidFill>
                  <a:schemeClr val="tx1"/>
                </a:solidFill>
              </a:rPr>
              <a:t>forecast</a:t>
            </a:r>
          </a:p>
        </p:txBody>
      </p:sp>
      <p:grpSp>
        <p:nvGrpSpPr>
          <p:cNvPr id="28" name="Group 27">
            <a:extLst>
              <a:ext uri="{FF2B5EF4-FFF2-40B4-BE49-F238E27FC236}">
                <a16:creationId xmlns:a16="http://schemas.microsoft.com/office/drawing/2014/main" id="{6E18B3A4-464B-BA5D-8B80-D09779D2204C}"/>
              </a:ext>
            </a:extLst>
          </p:cNvPr>
          <p:cNvGrpSpPr/>
          <p:nvPr/>
        </p:nvGrpSpPr>
        <p:grpSpPr>
          <a:xfrm>
            <a:off x="326973" y="1282951"/>
            <a:ext cx="5265790" cy="2030292"/>
            <a:chOff x="326973" y="1282951"/>
            <a:chExt cx="5265790" cy="2030292"/>
          </a:xfrm>
        </p:grpSpPr>
        <p:grpSp>
          <p:nvGrpSpPr>
            <p:cNvPr id="10" name="Group 15">
              <a:extLst>
                <a:ext uri="{FF2B5EF4-FFF2-40B4-BE49-F238E27FC236}">
                  <a16:creationId xmlns:a16="http://schemas.microsoft.com/office/drawing/2014/main" id="{669E41BF-563F-DFF4-1616-0523670013F3}"/>
                </a:ext>
              </a:extLst>
            </p:cNvPr>
            <p:cNvGrpSpPr>
              <a:grpSpLocks/>
            </p:cNvGrpSpPr>
            <p:nvPr/>
          </p:nvGrpSpPr>
          <p:grpSpPr bwMode="auto">
            <a:xfrm>
              <a:off x="1143000" y="2855912"/>
              <a:ext cx="457200" cy="457200"/>
              <a:chOff x="1104" y="1536"/>
              <a:chExt cx="288" cy="288"/>
            </a:xfrm>
          </p:grpSpPr>
          <p:sp>
            <p:nvSpPr>
              <p:cNvPr id="11" name="Line 10">
                <a:extLst>
                  <a:ext uri="{FF2B5EF4-FFF2-40B4-BE49-F238E27FC236}">
                    <a16:creationId xmlns:a16="http://schemas.microsoft.com/office/drawing/2014/main" id="{6123B6B6-88B7-CBEE-B2D8-6FBE695E3D3A}"/>
                  </a:ext>
                </a:extLst>
              </p:cNvPr>
              <p:cNvSpPr>
                <a:spLocks noChangeShapeType="1"/>
              </p:cNvSpPr>
              <p:nvPr/>
            </p:nvSpPr>
            <p:spPr bwMode="auto">
              <a:xfrm>
                <a:off x="1104" y="1536"/>
                <a:ext cx="288" cy="0"/>
              </a:xfrm>
              <a:prstGeom prst="line">
                <a:avLst/>
              </a:prstGeom>
              <a:noFill/>
              <a:ln w="25400">
                <a:solidFill>
                  <a:srgbClr val="FF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3333CC"/>
                  </a:solidFill>
                </a:endParaRPr>
              </a:p>
            </p:txBody>
          </p:sp>
          <p:sp>
            <p:nvSpPr>
              <p:cNvPr id="12" name="Line 12">
                <a:extLst>
                  <a:ext uri="{FF2B5EF4-FFF2-40B4-BE49-F238E27FC236}">
                    <a16:creationId xmlns:a16="http://schemas.microsoft.com/office/drawing/2014/main" id="{FAF340A7-9392-DCF4-06B1-CB0866C0A9D8}"/>
                  </a:ext>
                </a:extLst>
              </p:cNvPr>
              <p:cNvSpPr>
                <a:spLocks noChangeShapeType="1"/>
              </p:cNvSpPr>
              <p:nvPr/>
            </p:nvSpPr>
            <p:spPr bwMode="auto">
              <a:xfrm>
                <a:off x="1104" y="1824"/>
                <a:ext cx="288" cy="0"/>
              </a:xfrm>
              <a:prstGeom prst="line">
                <a:avLst/>
              </a:prstGeom>
              <a:noFill/>
              <a:ln w="25400">
                <a:solidFill>
                  <a:srgbClr val="FF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3333CC"/>
                  </a:solidFill>
                </a:endParaRPr>
              </a:p>
            </p:txBody>
          </p:sp>
          <p:sp>
            <p:nvSpPr>
              <p:cNvPr id="13" name="Line 13">
                <a:extLst>
                  <a:ext uri="{FF2B5EF4-FFF2-40B4-BE49-F238E27FC236}">
                    <a16:creationId xmlns:a16="http://schemas.microsoft.com/office/drawing/2014/main" id="{DF2A2383-FCDF-D178-7327-A58575AB971F}"/>
                  </a:ext>
                </a:extLst>
              </p:cNvPr>
              <p:cNvSpPr>
                <a:spLocks noChangeShapeType="1"/>
              </p:cNvSpPr>
              <p:nvPr/>
            </p:nvSpPr>
            <p:spPr bwMode="auto">
              <a:xfrm>
                <a:off x="1248" y="1536"/>
                <a:ext cx="0" cy="288"/>
              </a:xfrm>
              <a:prstGeom prst="line">
                <a:avLst/>
              </a:prstGeom>
              <a:noFill/>
              <a:ln w="25400">
                <a:solidFill>
                  <a:srgbClr val="FF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3333CC"/>
                  </a:solidFill>
                </a:endParaRPr>
              </a:p>
            </p:txBody>
          </p:sp>
        </p:grpSp>
        <p:sp>
          <p:nvSpPr>
            <p:cNvPr id="19" name="Text Box 39">
              <a:extLst>
                <a:ext uri="{FF2B5EF4-FFF2-40B4-BE49-F238E27FC236}">
                  <a16:creationId xmlns:a16="http://schemas.microsoft.com/office/drawing/2014/main" id="{586366BD-18C4-4DD3-6E64-DA5545996C35}"/>
                </a:ext>
              </a:extLst>
            </p:cNvPr>
            <p:cNvSpPr txBox="1">
              <a:spLocks noChangeArrowheads="1"/>
            </p:cNvSpPr>
            <p:nvPr/>
          </p:nvSpPr>
          <p:spPr bwMode="auto">
            <a:xfrm>
              <a:off x="326973" y="2790023"/>
              <a:ext cx="652743"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5400">
                  <a:solidFill>
                    <a:srgbClr val="00334C"/>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a:solidFill>
                    <a:srgbClr val="0070C0"/>
                  </a:solidFill>
                </a:rPr>
                <a:t>after</a:t>
              </a:r>
            </a:p>
            <a:p>
              <a:pPr algn="ctr"/>
              <a:r>
                <a:rPr lang="en-US" err="1">
                  <a:solidFill>
                    <a:srgbClr val="0070C0"/>
                  </a:solidFill>
                </a:rPr>
                <a:t>assim</a:t>
              </a:r>
              <a:endParaRPr lang="en-US">
                <a:solidFill>
                  <a:srgbClr val="0070C0"/>
                </a:solidFill>
              </a:endParaRPr>
            </a:p>
          </p:txBody>
        </p:sp>
        <p:grpSp>
          <p:nvGrpSpPr>
            <p:cNvPr id="24" name="Group 23">
              <a:extLst>
                <a:ext uri="{FF2B5EF4-FFF2-40B4-BE49-F238E27FC236}">
                  <a16:creationId xmlns:a16="http://schemas.microsoft.com/office/drawing/2014/main" id="{132FF2A8-33D6-77A7-6BD4-49BF25C1431E}"/>
                </a:ext>
              </a:extLst>
            </p:cNvPr>
            <p:cNvGrpSpPr/>
            <p:nvPr/>
          </p:nvGrpSpPr>
          <p:grpSpPr>
            <a:xfrm>
              <a:off x="1371600" y="1282951"/>
              <a:ext cx="4221163" cy="1765049"/>
              <a:chOff x="1371600" y="1282951"/>
              <a:chExt cx="4221163" cy="1765049"/>
            </a:xfrm>
          </p:grpSpPr>
          <p:sp>
            <p:nvSpPr>
              <p:cNvPr id="359432" name="Freeform 8"/>
              <p:cNvSpPr>
                <a:spLocks/>
              </p:cNvSpPr>
              <p:nvPr/>
            </p:nvSpPr>
            <p:spPr bwMode="auto">
              <a:xfrm>
                <a:off x="1371600" y="1524000"/>
                <a:ext cx="3352800" cy="1524000"/>
              </a:xfrm>
              <a:custGeom>
                <a:avLst/>
                <a:gdLst>
                  <a:gd name="T0" fmla="*/ 0 w 2112"/>
                  <a:gd name="T1" fmla="*/ 960 h 960"/>
                  <a:gd name="T2" fmla="*/ 1248 w 2112"/>
                  <a:gd name="T3" fmla="*/ 768 h 960"/>
                  <a:gd name="T4" fmla="*/ 2112 w 2112"/>
                  <a:gd name="T5" fmla="*/ 0 h 960"/>
                </a:gdLst>
                <a:ahLst/>
                <a:cxnLst>
                  <a:cxn ang="0">
                    <a:pos x="T0" y="T1"/>
                  </a:cxn>
                  <a:cxn ang="0">
                    <a:pos x="T2" y="T3"/>
                  </a:cxn>
                  <a:cxn ang="0">
                    <a:pos x="T4" y="T5"/>
                  </a:cxn>
                </a:cxnLst>
                <a:rect l="0" t="0" r="r" b="b"/>
                <a:pathLst>
                  <a:path w="2112" h="960">
                    <a:moveTo>
                      <a:pt x="0" y="960"/>
                    </a:moveTo>
                    <a:cubicBezTo>
                      <a:pt x="448" y="944"/>
                      <a:pt x="896" y="928"/>
                      <a:pt x="1248" y="768"/>
                    </a:cubicBezTo>
                    <a:cubicBezTo>
                      <a:pt x="1600" y="608"/>
                      <a:pt x="1856" y="304"/>
                      <a:pt x="2112" y="0"/>
                    </a:cubicBezTo>
                  </a:path>
                </a:pathLst>
              </a:custGeom>
              <a:noFill/>
              <a:ln w="31750" cap="flat" cmpd="sng">
                <a:solidFill>
                  <a:srgbClr val="FF0000"/>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0" name="Text Box 41">
                <a:extLst>
                  <a:ext uri="{FF2B5EF4-FFF2-40B4-BE49-F238E27FC236}">
                    <a16:creationId xmlns:a16="http://schemas.microsoft.com/office/drawing/2014/main" id="{42CA7599-F1E2-4589-B04A-54F494699BF4}"/>
                  </a:ext>
                </a:extLst>
              </p:cNvPr>
              <p:cNvSpPr txBox="1">
                <a:spLocks noChangeArrowheads="1"/>
              </p:cNvSpPr>
              <p:nvPr/>
            </p:nvSpPr>
            <p:spPr bwMode="auto">
              <a:xfrm>
                <a:off x="4716463" y="1282951"/>
                <a:ext cx="8763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5400">
                    <a:solidFill>
                      <a:srgbClr val="00334C"/>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3300"/>
                    </a:solidFill>
                  </a:rPr>
                  <a:t>model</a:t>
                </a:r>
              </a:p>
            </p:txBody>
          </p:sp>
        </p:grpSp>
      </p:grpSp>
    </p:spTree>
    <p:extLst>
      <p:ext uri="{BB962C8B-B14F-4D97-AF65-F5344CB8AC3E}">
        <p14:creationId xmlns:p14="http://schemas.microsoft.com/office/powerpoint/2010/main" val="134313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lloon_RO_geometry.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0" y="838200"/>
            <a:ext cx="2919046" cy="1371600"/>
          </a:xfrm>
          <a:prstGeom prst="rect">
            <a:avLst/>
          </a:prstGeom>
        </p:spPr>
      </p:pic>
      <p:sp>
        <p:nvSpPr>
          <p:cNvPr id="3076" name="Rectangle 4"/>
          <p:cNvSpPr>
            <a:spLocks noGrp="1" noChangeArrowheads="1"/>
          </p:cNvSpPr>
          <p:nvPr>
            <p:ph type="title"/>
          </p:nvPr>
        </p:nvSpPr>
        <p:spPr>
          <a:xfrm>
            <a:off x="1009650" y="152400"/>
            <a:ext cx="7829550" cy="990600"/>
          </a:xfrm>
        </p:spPr>
        <p:txBody>
          <a:bodyPr/>
          <a:lstStyle/>
          <a:p>
            <a:r>
              <a:rPr lang="en-US" b="1" dirty="0">
                <a:solidFill>
                  <a:schemeClr val="bg1"/>
                </a:solidFill>
              </a:rPr>
              <a:t>Balloon borne radio occultations </a:t>
            </a:r>
          </a:p>
        </p:txBody>
      </p:sp>
      <p:sp>
        <p:nvSpPr>
          <p:cNvPr id="2" name="Text Placeholder 1"/>
          <p:cNvSpPr>
            <a:spLocks noGrp="1"/>
          </p:cNvSpPr>
          <p:nvPr>
            <p:ph type="body" sz="half" idx="1"/>
          </p:nvPr>
        </p:nvSpPr>
        <p:spPr>
          <a:xfrm>
            <a:off x="381000" y="4495800"/>
            <a:ext cx="8229600" cy="2185988"/>
          </a:xfrm>
        </p:spPr>
        <p:txBody>
          <a:bodyPr/>
          <a:lstStyle/>
          <a:p>
            <a:endParaRPr lang="en-US"/>
          </a:p>
        </p:txBody>
      </p:sp>
      <p:pic>
        <p:nvPicPr>
          <p:cNvPr id="4" name="Picture 3" descr="strateole2_balloons.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927100"/>
            <a:ext cx="6400800" cy="5016500"/>
          </a:xfrm>
          <a:prstGeom prst="rect">
            <a:avLst/>
          </a:prstGeom>
        </p:spPr>
      </p:pic>
      <p:pic>
        <p:nvPicPr>
          <p:cNvPr id="6" name="Picture 5" descr="strateole2_trajs2.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5943601"/>
            <a:ext cx="6400800" cy="872547"/>
          </a:xfrm>
          <a:prstGeom prst="rect">
            <a:avLst/>
          </a:prstGeom>
        </p:spPr>
      </p:pic>
    </p:spTree>
    <p:extLst>
      <p:ext uri="{BB962C8B-B14F-4D97-AF65-F5344CB8AC3E}">
        <p14:creationId xmlns:p14="http://schemas.microsoft.com/office/powerpoint/2010/main" val="8288269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6A36F435-DB12-0949-956F-64A2DBEDCEC9}"/>
              </a:ext>
            </a:extLst>
          </p:cNvPr>
          <p:cNvSpPr txBox="1">
            <a:spLocks/>
          </p:cNvSpPr>
          <p:nvPr/>
        </p:nvSpPr>
        <p:spPr>
          <a:xfrm>
            <a:off x="381000" y="0"/>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defTabSz="914400">
              <a:defRPr/>
            </a:pPr>
            <a:r>
              <a:rPr lang="en-US" sz="3600" b="1" dirty="0">
                <a:solidFill>
                  <a:schemeClr val="bg1"/>
                </a:solidFill>
              </a:rPr>
              <a:t>Fractional Impact</a:t>
            </a:r>
            <a:endParaRPr lang="en-US" sz="3600" dirty="0">
              <a:solidFill>
                <a:schemeClr val="bg1"/>
              </a:solidFill>
            </a:endParaRPr>
          </a:p>
        </p:txBody>
      </p:sp>
      <p:sp>
        <p:nvSpPr>
          <p:cNvPr id="2" name="Slide Number Placeholder 1">
            <a:extLst>
              <a:ext uri="{FF2B5EF4-FFF2-40B4-BE49-F238E27FC236}">
                <a16:creationId xmlns:a16="http://schemas.microsoft.com/office/drawing/2014/main" id="{893FFFEC-DAE7-614E-BA2C-10EED67B69E9}"/>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4D3740-6ED1-F845-93BD-27C684B2C932}" type="slidenum">
              <a:rPr lang="en-US" smtClean="0"/>
              <a:pPr/>
              <a:t>81</a:t>
            </a:fld>
            <a:endParaRPr lang="en-US" dirty="0"/>
          </a:p>
        </p:txBody>
      </p:sp>
      <p:pic>
        <p:nvPicPr>
          <p:cNvPr id="11" name="Content Placeholder 6" descr="A close up of a map&#10;&#10;Description automatically generated">
            <a:extLst>
              <a:ext uri="{FF2B5EF4-FFF2-40B4-BE49-F238E27FC236}">
                <a16:creationId xmlns:a16="http://schemas.microsoft.com/office/drawing/2014/main" id="{9E685325-FA58-0E47-B3E1-AE01FE63910D}"/>
              </a:ext>
            </a:extLst>
          </p:cNvPr>
          <p:cNvPicPr>
            <a:picLocks noChangeAspect="1"/>
          </p:cNvPicPr>
          <p:nvPr/>
        </p:nvPicPr>
        <p:blipFill>
          <a:blip r:embed="rId3"/>
          <a:stretch>
            <a:fillRect/>
          </a:stretch>
        </p:blipFill>
        <p:spPr>
          <a:xfrm>
            <a:off x="1237671" y="1143000"/>
            <a:ext cx="7143572" cy="5549386"/>
          </a:xfrm>
          <a:prstGeom prst="rect">
            <a:avLst/>
          </a:prstGeom>
        </p:spPr>
      </p:pic>
      <p:sp>
        <p:nvSpPr>
          <p:cNvPr id="13" name="Arrow: Down 2">
            <a:extLst>
              <a:ext uri="{FF2B5EF4-FFF2-40B4-BE49-F238E27FC236}">
                <a16:creationId xmlns:a16="http://schemas.microsoft.com/office/drawing/2014/main" id="{85F99607-FD7F-D34F-A75E-FF5ADA4FF6A1}"/>
              </a:ext>
            </a:extLst>
          </p:cNvPr>
          <p:cNvSpPr/>
          <p:nvPr/>
        </p:nvSpPr>
        <p:spPr>
          <a:xfrm rot="10800000">
            <a:off x="5062135" y="5302120"/>
            <a:ext cx="219891" cy="580768"/>
          </a:xfrm>
          <a:prstGeom prst="down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28DC1F72-BB1C-214C-871A-AA4DB40CB15F}"/>
              </a:ext>
            </a:extLst>
          </p:cNvPr>
          <p:cNvPicPr>
            <a:picLocks noChangeAspect="1"/>
          </p:cNvPicPr>
          <p:nvPr/>
        </p:nvPicPr>
        <p:blipFill>
          <a:blip r:embed="rId4"/>
          <a:stretch>
            <a:fillRect/>
          </a:stretch>
        </p:blipFill>
        <p:spPr>
          <a:xfrm>
            <a:off x="6823918" y="4735365"/>
            <a:ext cx="329213" cy="682811"/>
          </a:xfrm>
          <a:prstGeom prst="rect">
            <a:avLst/>
          </a:prstGeom>
        </p:spPr>
      </p:pic>
      <p:sp>
        <p:nvSpPr>
          <p:cNvPr id="19" name="TextBox 18">
            <a:extLst>
              <a:ext uri="{FF2B5EF4-FFF2-40B4-BE49-F238E27FC236}">
                <a16:creationId xmlns:a16="http://schemas.microsoft.com/office/drawing/2014/main" id="{437C97D7-6529-1F40-8F7E-65E48B489265}"/>
              </a:ext>
            </a:extLst>
          </p:cNvPr>
          <p:cNvSpPr txBox="1"/>
          <p:nvPr/>
        </p:nvSpPr>
        <p:spPr>
          <a:xfrm>
            <a:off x="6376938" y="5327628"/>
            <a:ext cx="1595309" cy="369332"/>
          </a:xfrm>
          <a:prstGeom prst="rect">
            <a:avLst/>
          </a:prstGeom>
          <a:noFill/>
        </p:spPr>
        <p:txBody>
          <a:bodyPr wrap="none" rtlCol="0">
            <a:spAutoFit/>
          </a:bodyPr>
          <a:lstStyle/>
          <a:p>
            <a:r>
              <a:rPr lang="en-US" b="1" dirty="0">
                <a:solidFill>
                  <a:schemeClr val="accent6"/>
                </a:solidFill>
              </a:rPr>
              <a:t>Spire May 13</a:t>
            </a:r>
            <a:endParaRPr lang="en-GB" b="1" dirty="0">
              <a:solidFill>
                <a:schemeClr val="accent6"/>
              </a:solidFill>
            </a:endParaRPr>
          </a:p>
        </p:txBody>
      </p:sp>
      <p:sp>
        <p:nvSpPr>
          <p:cNvPr id="20" name="Arrow: Right 9">
            <a:extLst>
              <a:ext uri="{FF2B5EF4-FFF2-40B4-BE49-F238E27FC236}">
                <a16:creationId xmlns:a16="http://schemas.microsoft.com/office/drawing/2014/main" id="{AE9FADDD-3ECA-334C-A006-A1C7CAADB3FA}"/>
              </a:ext>
            </a:extLst>
          </p:cNvPr>
          <p:cNvSpPr/>
          <p:nvPr/>
        </p:nvSpPr>
        <p:spPr>
          <a:xfrm>
            <a:off x="1054751" y="5454015"/>
            <a:ext cx="741406" cy="369332"/>
          </a:xfrm>
          <a:prstGeom prs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id="{8EDCBC59-C900-E449-BE80-5C4F9862B544}"/>
              </a:ext>
            </a:extLst>
          </p:cNvPr>
          <p:cNvPicPr>
            <a:picLocks noChangeAspect="1"/>
          </p:cNvPicPr>
          <p:nvPr/>
        </p:nvPicPr>
        <p:blipFill>
          <a:blip r:embed="rId5"/>
          <a:stretch>
            <a:fillRect/>
          </a:stretch>
        </p:blipFill>
        <p:spPr>
          <a:xfrm rot="10800000">
            <a:off x="8254553" y="4278535"/>
            <a:ext cx="841321" cy="487722"/>
          </a:xfrm>
          <a:prstGeom prst="rect">
            <a:avLst/>
          </a:prstGeom>
        </p:spPr>
      </p:pic>
      <p:sp>
        <p:nvSpPr>
          <p:cNvPr id="18" name="TextBox 17">
            <a:extLst>
              <a:ext uri="{FF2B5EF4-FFF2-40B4-BE49-F238E27FC236}">
                <a16:creationId xmlns:a16="http://schemas.microsoft.com/office/drawing/2014/main" id="{CBA86E27-62D3-DF4E-BAEF-D531545DA0CA}"/>
              </a:ext>
            </a:extLst>
          </p:cNvPr>
          <p:cNvSpPr txBox="1"/>
          <p:nvPr/>
        </p:nvSpPr>
        <p:spPr>
          <a:xfrm>
            <a:off x="4114823" y="5802679"/>
            <a:ext cx="2377574" cy="369332"/>
          </a:xfrm>
          <a:prstGeom prst="rect">
            <a:avLst/>
          </a:prstGeom>
          <a:noFill/>
        </p:spPr>
        <p:txBody>
          <a:bodyPr wrap="none" rtlCol="0">
            <a:spAutoFit/>
          </a:bodyPr>
          <a:lstStyle/>
          <a:p>
            <a:r>
              <a:rPr lang="en-US" b="1" dirty="0">
                <a:solidFill>
                  <a:schemeClr val="accent6"/>
                </a:solidFill>
              </a:rPr>
              <a:t>COSMIC-2 March 25</a:t>
            </a:r>
            <a:endParaRPr lang="en-GB" b="1" dirty="0">
              <a:solidFill>
                <a:schemeClr val="accent6"/>
              </a:solidFill>
            </a:endParaRPr>
          </a:p>
        </p:txBody>
      </p:sp>
      <p:sp>
        <p:nvSpPr>
          <p:cNvPr id="4" name="TextBox 3">
            <a:extLst>
              <a:ext uri="{FF2B5EF4-FFF2-40B4-BE49-F238E27FC236}">
                <a16:creationId xmlns:a16="http://schemas.microsoft.com/office/drawing/2014/main" id="{258C8DAE-4FB4-024E-B2C1-72BDA530B5D2}"/>
              </a:ext>
            </a:extLst>
          </p:cNvPr>
          <p:cNvSpPr txBox="1"/>
          <p:nvPr/>
        </p:nvSpPr>
        <p:spPr>
          <a:xfrm>
            <a:off x="142759" y="5480210"/>
            <a:ext cx="966290" cy="369332"/>
          </a:xfrm>
          <a:prstGeom prst="rect">
            <a:avLst/>
          </a:prstGeom>
          <a:noFill/>
        </p:spPr>
        <p:txBody>
          <a:bodyPr wrap="none" rtlCol="0">
            <a:spAutoFit/>
          </a:bodyPr>
          <a:lstStyle/>
          <a:p>
            <a:r>
              <a:rPr lang="en-US" dirty="0">
                <a:solidFill>
                  <a:srgbClr val="FFC000"/>
                </a:solidFill>
              </a:rPr>
              <a:t>GNSSRO</a:t>
            </a:r>
          </a:p>
        </p:txBody>
      </p:sp>
      <p:sp>
        <p:nvSpPr>
          <p:cNvPr id="23" name="Arrow: Down 2">
            <a:extLst>
              <a:ext uri="{FF2B5EF4-FFF2-40B4-BE49-F238E27FC236}">
                <a16:creationId xmlns:a16="http://schemas.microsoft.com/office/drawing/2014/main" id="{2ED4B4BF-DE11-5148-912C-FB7C288747CA}"/>
              </a:ext>
            </a:extLst>
          </p:cNvPr>
          <p:cNvSpPr/>
          <p:nvPr/>
        </p:nvSpPr>
        <p:spPr>
          <a:xfrm>
            <a:off x="4416276" y="3988151"/>
            <a:ext cx="219891" cy="580768"/>
          </a:xfrm>
          <a:prstGeom prst="downArrow">
            <a:avLst/>
          </a:prstGeom>
          <a:solidFill>
            <a:srgbClr val="00FD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B9964A30-3A6F-4A45-9AE7-30FF82712FFC}"/>
              </a:ext>
            </a:extLst>
          </p:cNvPr>
          <p:cNvSpPr txBox="1"/>
          <p:nvPr/>
        </p:nvSpPr>
        <p:spPr>
          <a:xfrm>
            <a:off x="3447380" y="3565009"/>
            <a:ext cx="2328138" cy="369332"/>
          </a:xfrm>
          <a:prstGeom prst="rect">
            <a:avLst/>
          </a:prstGeom>
          <a:noFill/>
          <a:ln>
            <a:noFill/>
          </a:ln>
        </p:spPr>
        <p:txBody>
          <a:bodyPr wrap="none" rtlCol="0">
            <a:spAutoFit/>
          </a:bodyPr>
          <a:lstStyle/>
          <a:p>
            <a:r>
              <a:rPr lang="en-US" b="1" dirty="0">
                <a:solidFill>
                  <a:srgbClr val="00FDFF"/>
                </a:solidFill>
              </a:rPr>
              <a:t>TRAVEL BAN March 11</a:t>
            </a:r>
            <a:endParaRPr lang="en-GB" b="1" dirty="0">
              <a:solidFill>
                <a:srgbClr val="00FDFF"/>
              </a:solidFill>
            </a:endParaRPr>
          </a:p>
        </p:txBody>
      </p:sp>
      <p:sp>
        <p:nvSpPr>
          <p:cNvPr id="25" name="Arrow: Right 9">
            <a:extLst>
              <a:ext uri="{FF2B5EF4-FFF2-40B4-BE49-F238E27FC236}">
                <a16:creationId xmlns:a16="http://schemas.microsoft.com/office/drawing/2014/main" id="{90EA1D61-A55E-2D45-9365-C97C034F32B6}"/>
              </a:ext>
            </a:extLst>
          </p:cNvPr>
          <p:cNvSpPr/>
          <p:nvPr/>
        </p:nvSpPr>
        <p:spPr>
          <a:xfrm>
            <a:off x="1004308" y="4068361"/>
            <a:ext cx="741406" cy="369332"/>
          </a:xfrm>
          <a:prstGeom prst="rightArrow">
            <a:avLst/>
          </a:prstGeom>
          <a:solidFill>
            <a:srgbClr val="00FD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6" name="TextBox 25">
            <a:extLst>
              <a:ext uri="{FF2B5EF4-FFF2-40B4-BE49-F238E27FC236}">
                <a16:creationId xmlns:a16="http://schemas.microsoft.com/office/drawing/2014/main" id="{965C7AD6-BF4D-6F42-BFE3-003E11AFA338}"/>
              </a:ext>
            </a:extLst>
          </p:cNvPr>
          <p:cNvSpPr txBox="1"/>
          <p:nvPr/>
        </p:nvSpPr>
        <p:spPr>
          <a:xfrm>
            <a:off x="-24419" y="4076263"/>
            <a:ext cx="1097929" cy="369332"/>
          </a:xfrm>
          <a:prstGeom prst="rect">
            <a:avLst/>
          </a:prstGeom>
          <a:noFill/>
        </p:spPr>
        <p:txBody>
          <a:bodyPr wrap="none" rtlCol="0">
            <a:spAutoFit/>
          </a:bodyPr>
          <a:lstStyle/>
          <a:p>
            <a:r>
              <a:rPr lang="en-US" dirty="0">
                <a:solidFill>
                  <a:srgbClr val="00FDFF"/>
                </a:solidFill>
              </a:rPr>
              <a:t>AIRCRAFT</a:t>
            </a:r>
          </a:p>
        </p:txBody>
      </p:sp>
      <p:sp>
        <p:nvSpPr>
          <p:cNvPr id="28" name="Arrow: Right 9">
            <a:extLst>
              <a:ext uri="{FF2B5EF4-FFF2-40B4-BE49-F238E27FC236}">
                <a16:creationId xmlns:a16="http://schemas.microsoft.com/office/drawing/2014/main" id="{E0362AD5-EE69-EE44-9DB1-ECB0EBE43BF5}"/>
              </a:ext>
            </a:extLst>
          </p:cNvPr>
          <p:cNvSpPr/>
          <p:nvPr/>
        </p:nvSpPr>
        <p:spPr>
          <a:xfrm rot="10800000">
            <a:off x="8284013" y="5388718"/>
            <a:ext cx="741406" cy="369332"/>
          </a:xfrm>
          <a:prstGeom prst="rightArrow">
            <a:avLst/>
          </a:prstGeom>
          <a:solidFill>
            <a:srgbClr val="00FD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955078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962400"/>
            <a:ext cx="3149321"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9" name="Picture 10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52400"/>
            <a:ext cx="5907796" cy="33467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0" name="Text Box 11"/>
          <p:cNvSpPr txBox="1">
            <a:spLocks noChangeArrowheads="1"/>
          </p:cNvSpPr>
          <p:nvPr/>
        </p:nvSpPr>
        <p:spPr bwMode="auto">
          <a:xfrm>
            <a:off x="457200" y="4876800"/>
            <a:ext cx="159490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1600" b="1" baseline="30000">
                <a:solidFill>
                  <a:schemeClr val="tx1"/>
                </a:solidFill>
                <a:latin typeface="Times" charset="0"/>
                <a:ea typeface="굴림" charset="0"/>
                <a:cs typeface="굴림" charset="0"/>
              </a:defRPr>
            </a:lvl1pPr>
            <a:lvl2pPr marL="742950" indent="-285750" eaLnBrk="0" hangingPunct="0">
              <a:defRPr kumimoji="1" sz="1600" b="1" baseline="30000">
                <a:solidFill>
                  <a:schemeClr val="tx1"/>
                </a:solidFill>
                <a:latin typeface="Times" charset="0"/>
                <a:ea typeface="굴림" charset="0"/>
                <a:cs typeface="굴림" charset="0"/>
              </a:defRPr>
            </a:lvl2pPr>
            <a:lvl3pPr marL="1143000" indent="-228600" eaLnBrk="0" hangingPunct="0">
              <a:defRPr kumimoji="1" sz="1600" b="1" baseline="30000">
                <a:solidFill>
                  <a:schemeClr val="tx1"/>
                </a:solidFill>
                <a:latin typeface="Times" charset="0"/>
                <a:ea typeface="굴림" charset="0"/>
                <a:cs typeface="굴림" charset="0"/>
              </a:defRPr>
            </a:lvl3pPr>
            <a:lvl4pPr marL="1600200" indent="-228600" eaLnBrk="0" hangingPunct="0">
              <a:defRPr kumimoji="1" sz="1600" b="1" baseline="30000">
                <a:solidFill>
                  <a:schemeClr val="tx1"/>
                </a:solidFill>
                <a:latin typeface="Times" charset="0"/>
                <a:ea typeface="굴림" charset="0"/>
                <a:cs typeface="굴림" charset="0"/>
              </a:defRPr>
            </a:lvl4pPr>
            <a:lvl5pPr marL="2057400" indent="-228600" eaLnBrk="0" hangingPunct="0">
              <a:defRPr kumimoji="1" sz="1600" b="1" baseline="30000">
                <a:solidFill>
                  <a:schemeClr val="tx1"/>
                </a:solidFill>
                <a:latin typeface="Times" charset="0"/>
                <a:ea typeface="굴림" charset="0"/>
                <a:cs typeface="굴림" charset="0"/>
              </a:defRPr>
            </a:lvl5pPr>
            <a:lvl6pPr marL="2514600" indent="-228600" eaLnBrk="0" fontAlgn="base" latinLnBrk="1" hangingPunct="0">
              <a:spcBef>
                <a:spcPct val="0"/>
              </a:spcBef>
              <a:spcAft>
                <a:spcPct val="0"/>
              </a:spcAft>
              <a:buFont typeface="Times" charset="0"/>
              <a:defRPr kumimoji="1" sz="1600" b="1" baseline="30000">
                <a:solidFill>
                  <a:schemeClr val="tx1"/>
                </a:solidFill>
                <a:latin typeface="Times" charset="0"/>
                <a:ea typeface="굴림" charset="0"/>
                <a:cs typeface="굴림" charset="0"/>
              </a:defRPr>
            </a:lvl6pPr>
            <a:lvl7pPr marL="2971800" indent="-228600" eaLnBrk="0" fontAlgn="base" latinLnBrk="1" hangingPunct="0">
              <a:spcBef>
                <a:spcPct val="0"/>
              </a:spcBef>
              <a:spcAft>
                <a:spcPct val="0"/>
              </a:spcAft>
              <a:buFont typeface="Times" charset="0"/>
              <a:defRPr kumimoji="1" sz="1600" b="1" baseline="30000">
                <a:solidFill>
                  <a:schemeClr val="tx1"/>
                </a:solidFill>
                <a:latin typeface="Times" charset="0"/>
                <a:ea typeface="굴림" charset="0"/>
                <a:cs typeface="굴림" charset="0"/>
              </a:defRPr>
            </a:lvl7pPr>
            <a:lvl8pPr marL="3429000" indent="-228600" eaLnBrk="0" fontAlgn="base" latinLnBrk="1" hangingPunct="0">
              <a:spcBef>
                <a:spcPct val="0"/>
              </a:spcBef>
              <a:spcAft>
                <a:spcPct val="0"/>
              </a:spcAft>
              <a:buFont typeface="Times" charset="0"/>
              <a:defRPr kumimoji="1" sz="1600" b="1" baseline="30000">
                <a:solidFill>
                  <a:schemeClr val="tx1"/>
                </a:solidFill>
                <a:latin typeface="Times" charset="0"/>
                <a:ea typeface="굴림" charset="0"/>
                <a:cs typeface="굴림" charset="0"/>
              </a:defRPr>
            </a:lvl8pPr>
            <a:lvl9pPr marL="3886200" indent="-228600" eaLnBrk="0" fontAlgn="base" latinLnBrk="1" hangingPunct="0">
              <a:spcBef>
                <a:spcPct val="0"/>
              </a:spcBef>
              <a:spcAft>
                <a:spcPct val="0"/>
              </a:spcAft>
              <a:buFont typeface="Times" charset="0"/>
              <a:defRPr kumimoji="1" sz="1600" b="1" baseline="30000">
                <a:solidFill>
                  <a:schemeClr val="tx1"/>
                </a:solidFill>
                <a:latin typeface="Times" charset="0"/>
                <a:ea typeface="굴림" charset="0"/>
                <a:cs typeface="굴림" charset="0"/>
              </a:defRPr>
            </a:lvl9pPr>
          </a:lstStyle>
          <a:p>
            <a:pPr latinLnBrk="0">
              <a:buFontTx/>
              <a:buNone/>
            </a:pPr>
            <a:r>
              <a:rPr kumimoji="0" lang="en-US" sz="2400" b="0" baseline="0">
                <a:solidFill>
                  <a:srgbClr val="000000"/>
                </a:solidFill>
                <a:latin typeface="Times New Roman" charset="0"/>
              </a:rPr>
              <a:t>model state </a:t>
            </a:r>
          </a:p>
          <a:p>
            <a:pPr latinLnBrk="0">
              <a:buFontTx/>
              <a:buNone/>
            </a:pPr>
            <a:r>
              <a:rPr kumimoji="0" lang="en-US" sz="2400" b="0" baseline="0">
                <a:solidFill>
                  <a:srgbClr val="000000"/>
                </a:solidFill>
                <a:latin typeface="Times New Roman" charset="0"/>
              </a:rPr>
              <a:t> ~10</a:t>
            </a:r>
            <a:r>
              <a:rPr kumimoji="0" lang="en-US" sz="2400" b="0">
                <a:solidFill>
                  <a:srgbClr val="000000"/>
                </a:solidFill>
                <a:latin typeface="Times New Roman" charset="0"/>
              </a:rPr>
              <a:t>7</a:t>
            </a:r>
          </a:p>
        </p:txBody>
      </p:sp>
      <p:sp>
        <p:nvSpPr>
          <p:cNvPr id="14341" name="Text Box 12"/>
          <p:cNvSpPr txBox="1">
            <a:spLocks noChangeArrowheads="1"/>
          </p:cNvSpPr>
          <p:nvPr/>
        </p:nvSpPr>
        <p:spPr bwMode="auto">
          <a:xfrm>
            <a:off x="6477000" y="1371600"/>
            <a:ext cx="174038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1600" b="1" baseline="30000">
                <a:solidFill>
                  <a:schemeClr val="tx1"/>
                </a:solidFill>
                <a:latin typeface="Times" charset="0"/>
                <a:ea typeface="굴림" charset="0"/>
                <a:cs typeface="굴림" charset="0"/>
              </a:defRPr>
            </a:lvl1pPr>
            <a:lvl2pPr marL="742950" indent="-285750" eaLnBrk="0" hangingPunct="0">
              <a:defRPr kumimoji="1" sz="1600" b="1" baseline="30000">
                <a:solidFill>
                  <a:schemeClr val="tx1"/>
                </a:solidFill>
                <a:latin typeface="Times" charset="0"/>
                <a:ea typeface="굴림" charset="0"/>
                <a:cs typeface="굴림" charset="0"/>
              </a:defRPr>
            </a:lvl2pPr>
            <a:lvl3pPr marL="1143000" indent="-228600" eaLnBrk="0" hangingPunct="0">
              <a:defRPr kumimoji="1" sz="1600" b="1" baseline="30000">
                <a:solidFill>
                  <a:schemeClr val="tx1"/>
                </a:solidFill>
                <a:latin typeface="Times" charset="0"/>
                <a:ea typeface="굴림" charset="0"/>
                <a:cs typeface="굴림" charset="0"/>
              </a:defRPr>
            </a:lvl3pPr>
            <a:lvl4pPr marL="1600200" indent="-228600" eaLnBrk="0" hangingPunct="0">
              <a:defRPr kumimoji="1" sz="1600" b="1" baseline="30000">
                <a:solidFill>
                  <a:schemeClr val="tx1"/>
                </a:solidFill>
                <a:latin typeface="Times" charset="0"/>
                <a:ea typeface="굴림" charset="0"/>
                <a:cs typeface="굴림" charset="0"/>
              </a:defRPr>
            </a:lvl4pPr>
            <a:lvl5pPr marL="2057400" indent="-228600" eaLnBrk="0" hangingPunct="0">
              <a:defRPr kumimoji="1" sz="1600" b="1" baseline="30000">
                <a:solidFill>
                  <a:schemeClr val="tx1"/>
                </a:solidFill>
                <a:latin typeface="Times" charset="0"/>
                <a:ea typeface="굴림" charset="0"/>
                <a:cs typeface="굴림" charset="0"/>
              </a:defRPr>
            </a:lvl5pPr>
            <a:lvl6pPr marL="2514600" indent="-228600" eaLnBrk="0" fontAlgn="base" latinLnBrk="1" hangingPunct="0">
              <a:spcBef>
                <a:spcPct val="0"/>
              </a:spcBef>
              <a:spcAft>
                <a:spcPct val="0"/>
              </a:spcAft>
              <a:buFont typeface="Times" charset="0"/>
              <a:defRPr kumimoji="1" sz="1600" b="1" baseline="30000">
                <a:solidFill>
                  <a:schemeClr val="tx1"/>
                </a:solidFill>
                <a:latin typeface="Times" charset="0"/>
                <a:ea typeface="굴림" charset="0"/>
                <a:cs typeface="굴림" charset="0"/>
              </a:defRPr>
            </a:lvl6pPr>
            <a:lvl7pPr marL="2971800" indent="-228600" eaLnBrk="0" fontAlgn="base" latinLnBrk="1" hangingPunct="0">
              <a:spcBef>
                <a:spcPct val="0"/>
              </a:spcBef>
              <a:spcAft>
                <a:spcPct val="0"/>
              </a:spcAft>
              <a:buFont typeface="Times" charset="0"/>
              <a:defRPr kumimoji="1" sz="1600" b="1" baseline="30000">
                <a:solidFill>
                  <a:schemeClr val="tx1"/>
                </a:solidFill>
                <a:latin typeface="Times" charset="0"/>
                <a:ea typeface="굴림" charset="0"/>
                <a:cs typeface="굴림" charset="0"/>
              </a:defRPr>
            </a:lvl7pPr>
            <a:lvl8pPr marL="3429000" indent="-228600" eaLnBrk="0" fontAlgn="base" latinLnBrk="1" hangingPunct="0">
              <a:spcBef>
                <a:spcPct val="0"/>
              </a:spcBef>
              <a:spcAft>
                <a:spcPct val="0"/>
              </a:spcAft>
              <a:buFont typeface="Times" charset="0"/>
              <a:defRPr kumimoji="1" sz="1600" b="1" baseline="30000">
                <a:solidFill>
                  <a:schemeClr val="tx1"/>
                </a:solidFill>
                <a:latin typeface="Times" charset="0"/>
                <a:ea typeface="굴림" charset="0"/>
                <a:cs typeface="굴림" charset="0"/>
              </a:defRPr>
            </a:lvl8pPr>
            <a:lvl9pPr marL="3886200" indent="-228600" eaLnBrk="0" fontAlgn="base" latinLnBrk="1" hangingPunct="0">
              <a:spcBef>
                <a:spcPct val="0"/>
              </a:spcBef>
              <a:spcAft>
                <a:spcPct val="0"/>
              </a:spcAft>
              <a:buFont typeface="Times" charset="0"/>
              <a:defRPr kumimoji="1" sz="1600" b="1" baseline="30000">
                <a:solidFill>
                  <a:schemeClr val="tx1"/>
                </a:solidFill>
                <a:latin typeface="Times" charset="0"/>
                <a:ea typeface="굴림" charset="0"/>
                <a:cs typeface="굴림" charset="0"/>
              </a:defRPr>
            </a:lvl9pPr>
          </a:lstStyle>
          <a:p>
            <a:pPr latinLnBrk="0">
              <a:buFontTx/>
              <a:buNone/>
            </a:pPr>
            <a:r>
              <a:rPr kumimoji="0" lang="en-US" sz="2400" b="0" baseline="0">
                <a:solidFill>
                  <a:srgbClr val="000000"/>
                </a:solidFill>
                <a:latin typeface="Times New Roman" charset="0"/>
              </a:rPr>
              <a:t>observations</a:t>
            </a:r>
          </a:p>
          <a:p>
            <a:pPr latinLnBrk="0">
              <a:buFontTx/>
              <a:buNone/>
            </a:pPr>
            <a:r>
              <a:rPr kumimoji="0" lang="en-US" sz="2400" b="0" baseline="0">
                <a:solidFill>
                  <a:srgbClr val="000000"/>
                </a:solidFill>
                <a:latin typeface="Times New Roman" charset="0"/>
              </a:rPr>
              <a:t> ~10</a:t>
            </a:r>
            <a:r>
              <a:rPr kumimoji="0" lang="en-US" sz="2400" b="0">
                <a:solidFill>
                  <a:srgbClr val="000000"/>
                </a:solidFill>
                <a:latin typeface="Times New Roman" charset="0"/>
              </a:rPr>
              <a:t>5</a:t>
            </a:r>
            <a:r>
              <a:rPr kumimoji="0" lang="en-US" sz="2400" b="0" baseline="0">
                <a:solidFill>
                  <a:srgbClr val="000000"/>
                </a:solidFill>
                <a:latin typeface="Times New Roman" charset="0"/>
              </a:rPr>
              <a:t>-10</a:t>
            </a:r>
            <a:r>
              <a:rPr kumimoji="0" lang="en-US" sz="2400" b="0">
                <a:solidFill>
                  <a:srgbClr val="000000"/>
                </a:solidFill>
                <a:latin typeface="Times New Roman" charset="0"/>
              </a:rPr>
              <a:t>6</a:t>
            </a:r>
          </a:p>
        </p:txBody>
      </p:sp>
    </p:spTree>
    <p:extLst>
      <p:ext uri="{BB962C8B-B14F-4D97-AF65-F5344CB8AC3E}">
        <p14:creationId xmlns:p14="http://schemas.microsoft.com/office/powerpoint/2010/main" val="2018813785"/>
      </p:ext>
    </p:extLst>
  </p:cSld>
  <p:clrMapOvr>
    <a:masterClrMapping/>
  </p:clrMapOvr>
</p:sld>
</file>

<file path=ppt/theme/theme1.xml><?xml version="1.0" encoding="utf-8"?>
<a:theme xmlns:a="http://schemas.openxmlformats.org/drawingml/2006/main"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318</TotalTime>
  <Words>4456</Words>
  <Application>Microsoft Macintosh PowerPoint</Application>
  <PresentationFormat>On-screen Show (4:3)</PresentationFormat>
  <Paragraphs>835</Paragraphs>
  <Slides>81</Slides>
  <Notes>73</Notes>
  <HiddenSlides>2</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2</vt:i4>
      </vt:variant>
      <vt:variant>
        <vt:lpstr>Slide Titles</vt:lpstr>
      </vt:variant>
      <vt:variant>
        <vt:i4>81</vt:i4>
      </vt:variant>
    </vt:vector>
  </HeadingPairs>
  <TitlesOfParts>
    <vt:vector size="93" baseType="lpstr">
      <vt:lpstr>Arial</vt:lpstr>
      <vt:lpstr>Noto Sans Symbols</vt:lpstr>
      <vt:lpstr>Times New Roman</vt:lpstr>
      <vt:lpstr>Libre Franklin</vt:lpstr>
      <vt:lpstr>Roboto Black</vt:lpstr>
      <vt:lpstr>Calibri</vt:lpstr>
      <vt:lpstr>Cambria Math</vt:lpstr>
      <vt:lpstr>Courier New</vt:lpstr>
      <vt:lpstr>5_Office Theme</vt:lpstr>
      <vt:lpstr>Office Theme</vt:lpstr>
      <vt:lpstr>AcroExch.Document.7</vt:lpstr>
      <vt:lpstr>Photo Editor Photo</vt:lpstr>
      <vt:lpstr>Introduction to Data Assimilation  François Vandenberghe Hui Shao  Hailing Zhang  Joint Center for Satellite Data Assimilation            </vt:lpstr>
      <vt:lpstr>Outline</vt:lpstr>
      <vt:lpstr>Outline</vt:lpstr>
      <vt:lpstr>What matters in Numerical Weather Prediction?</vt:lpstr>
      <vt:lpstr>Why data assimilation matters?</vt:lpstr>
      <vt:lpstr>PowerPoint Presentation</vt:lpstr>
      <vt:lpstr>The Analysis/Forecast cycle</vt:lpstr>
      <vt:lpstr>Data Assimilation</vt:lpstr>
      <vt:lpstr>PowerPoint Presentation</vt:lpstr>
      <vt:lpstr>Outline</vt:lpstr>
      <vt:lpstr>Global observing system</vt:lpstr>
      <vt:lpstr>Upper-air observations</vt:lpstr>
      <vt:lpstr>PowerPoint Presentation</vt:lpstr>
      <vt:lpstr>The satellite era:1979-present</vt:lpstr>
      <vt:lpstr>Satellite Missions since 1996</vt:lpstr>
      <vt:lpstr>Sensors Calibration</vt:lpstr>
      <vt:lpstr>Limitations of observations</vt:lpstr>
      <vt:lpstr>   Experiment Monitoring</vt:lpstr>
      <vt:lpstr>Outline</vt:lpstr>
      <vt:lpstr>Numerical Weather Prediction Models</vt:lpstr>
      <vt:lpstr>Numerical Prediction Models</vt:lpstr>
      <vt:lpstr>Limitations of model forecast</vt:lpstr>
      <vt:lpstr>Sensitivity to initial conditions</vt:lpstr>
      <vt:lpstr>Outline</vt:lpstr>
      <vt:lpstr>Data Assimilation</vt:lpstr>
      <vt:lpstr>Bayes theorem</vt:lpstr>
      <vt:lpstr>DA using Bayes Theorem</vt:lpstr>
      <vt:lpstr>Gaussian Assumption</vt:lpstr>
      <vt:lpstr>Finding the optimal X </vt:lpstr>
      <vt:lpstr>3D method: 3D-Var Cost Function</vt:lpstr>
      <vt:lpstr>Minimizing Cost Function</vt:lpstr>
      <vt:lpstr>Example: One-point Observation</vt:lpstr>
      <vt:lpstr>Example: One-point Observation (cont.)</vt:lpstr>
      <vt:lpstr>Outline</vt:lpstr>
      <vt:lpstr>Observation Term (Jo)</vt:lpstr>
      <vt:lpstr>Observation error covariance: R</vt:lpstr>
      <vt:lpstr>Background Term</vt:lpstr>
      <vt:lpstr>Single observation test using 3DVar</vt:lpstr>
      <vt:lpstr>“Hybrid” Methods</vt:lpstr>
      <vt:lpstr>What Does BEns Do?</vt:lpstr>
      <vt:lpstr>Limitation using ensemble</vt:lpstr>
      <vt:lpstr>4D variational data assimilation (4DVar)</vt:lpstr>
      <vt:lpstr>4DVar: Implicit Time Propagation of BE</vt:lpstr>
      <vt:lpstr>Hypotheses Assumed</vt:lpstr>
      <vt:lpstr>PowerPoint Presentation</vt:lpstr>
      <vt:lpstr>Improving use of observations</vt:lpstr>
      <vt:lpstr>Outline</vt:lpstr>
      <vt:lpstr>PowerPoint Presentation</vt:lpstr>
      <vt:lpstr>PowerPoint Presentation</vt:lpstr>
      <vt:lpstr>PowerPoint Presentation</vt:lpstr>
      <vt:lpstr>Outline</vt:lpstr>
      <vt:lpstr>Radio Occultation with GNSS</vt:lpstr>
      <vt:lpstr>Electromagnetic Propagation </vt:lpstr>
      <vt:lpstr>PowerPoint Presentation</vt:lpstr>
      <vt:lpstr>PowerPoint Presentation</vt:lpstr>
      <vt:lpstr>PowerPoint Presentation</vt:lpstr>
      <vt:lpstr>PowerPoint Presentation</vt:lpstr>
      <vt:lpstr>Rays and Perigee Points</vt:lpstr>
      <vt:lpstr>Atmospheric Refractivity</vt:lpstr>
      <vt:lpstr>Radio-Occultation processing/modeling</vt:lpstr>
      <vt:lpstr>PowerPoint Presentation</vt:lpstr>
      <vt:lpstr>1D operator (Abel Inversion)</vt:lpstr>
      <vt:lpstr>Bending Angle 1D Assimilation </vt:lpstr>
      <vt:lpstr>Bending Angle 2D Assimilation </vt:lpstr>
      <vt:lpstr>Ray-traycing (2D-operator)</vt:lpstr>
      <vt:lpstr>Bending Angle 2D Assimilation </vt:lpstr>
      <vt:lpstr>PowerPoint Presentation</vt:lpstr>
      <vt:lpstr>Operational GNSS RO Data Assimilation </vt:lpstr>
      <vt:lpstr>PowerPoint Presentation</vt:lpstr>
      <vt:lpstr>COSMIC-II Constellation </vt:lpstr>
      <vt:lpstr>Challenges</vt:lpstr>
      <vt:lpstr>Anomalous Propagation</vt:lpstr>
      <vt:lpstr>Multipaths propagation</vt:lpstr>
      <vt:lpstr>JEDI Unified Forward Operator (UFO) for GNSSRO</vt:lpstr>
      <vt:lpstr>PowerPoint Presentation</vt:lpstr>
      <vt:lpstr>PowerPoint Presentation</vt:lpstr>
      <vt:lpstr>Questions/Comments? </vt:lpstr>
      <vt:lpstr>Reference</vt:lpstr>
      <vt:lpstr>Airborne Radio Occultations </vt:lpstr>
      <vt:lpstr>Balloon borne radio occultations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Data Assimilation  Hui Shao Joint Center for Satellite Data Assimilation            </dc:title>
  <dc:creator>Thomas Auligné</dc:creator>
  <cp:lastModifiedBy>Francois Vandenberghe</cp:lastModifiedBy>
  <cp:revision>16</cp:revision>
  <dcterms:created xsi:type="dcterms:W3CDTF">2017-07-01T00:06:20Z</dcterms:created>
  <dcterms:modified xsi:type="dcterms:W3CDTF">2023-08-17T14:49:22Z</dcterms:modified>
</cp:coreProperties>
</file>