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60" r:id="rId3"/>
    <p:sldId id="514" r:id="rId4"/>
    <p:sldId id="3588" r:id="rId5"/>
    <p:sldId id="392" r:id="rId6"/>
    <p:sldId id="366" r:id="rId7"/>
    <p:sldId id="367" r:id="rId8"/>
    <p:sldId id="427" r:id="rId9"/>
    <p:sldId id="3593" r:id="rId10"/>
    <p:sldId id="1030" r:id="rId11"/>
    <p:sldId id="259" r:id="rId12"/>
    <p:sldId id="264" r:id="rId13"/>
    <p:sldId id="301" r:id="rId14"/>
    <p:sldId id="302" r:id="rId15"/>
    <p:sldId id="287" r:id="rId16"/>
    <p:sldId id="342" r:id="rId17"/>
    <p:sldId id="266" r:id="rId18"/>
    <p:sldId id="283" r:id="rId19"/>
    <p:sldId id="270" r:id="rId20"/>
    <p:sldId id="309" r:id="rId21"/>
    <p:sldId id="3754" r:id="rId22"/>
    <p:sldId id="981" r:id="rId23"/>
    <p:sldId id="290" r:id="rId24"/>
    <p:sldId id="667" r:id="rId25"/>
    <p:sldId id="1032" r:id="rId26"/>
    <p:sldId id="3598" r:id="rId27"/>
    <p:sldId id="291" r:id="rId28"/>
    <p:sldId id="3599" r:id="rId29"/>
    <p:sldId id="450" r:id="rId30"/>
    <p:sldId id="459" r:id="rId31"/>
    <p:sldId id="461" r:id="rId32"/>
    <p:sldId id="447" r:id="rId33"/>
    <p:sldId id="3594" r:id="rId34"/>
    <p:sldId id="315" r:id="rId35"/>
    <p:sldId id="316" r:id="rId36"/>
    <p:sldId id="31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911"/>
    <p:restoredTop sz="96327"/>
  </p:normalViewPr>
  <p:slideViewPr>
    <p:cSldViewPr snapToGrid="0">
      <p:cViewPr>
        <p:scale>
          <a:sx n="100" d="100"/>
          <a:sy n="100" d="100"/>
        </p:scale>
        <p:origin x="1984" y="44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67AB6-801D-0A4E-B547-0A8ACC395249}" type="datetimeFigureOut">
              <a:rPr lang="en-US" smtClean="0"/>
              <a:t>8/16/23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0D2E34-3A7F-F34C-9CF5-7C7520AEBB95}" type="slidenum">
              <a:rPr lang="en-US" smtClean="0"/>
              <a:t>‹#›</a:t>
            </a:fld>
            <a:endParaRPr lang="en-US"/>
          </a:p>
        </p:txBody>
      </p:sp>
    </p:spTree>
    <p:extLst>
      <p:ext uri="{BB962C8B-B14F-4D97-AF65-F5344CB8AC3E}">
        <p14:creationId xmlns:p14="http://schemas.microsoft.com/office/powerpoint/2010/main" val="914221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defTabSz="966621"/>
            <a:fld id="{471AF6E7-A70E-4990-AB84-0AEF8FC30931}" type="slidenum">
              <a:rPr lang="en-US" smtClean="0">
                <a:latin typeface="Arial" pitchFamily="34" charset="0"/>
              </a:rPr>
              <a:pPr defTabSz="966621"/>
              <a:t>2</a:t>
            </a:fld>
            <a:endParaRPr lang="en-US" dirty="0">
              <a:latin typeface="Arial" pitchFamily="34" charset="0"/>
            </a:endParaRPr>
          </a:p>
        </p:txBody>
      </p:sp>
      <p:sp>
        <p:nvSpPr>
          <p:cNvPr id="86019" name="Rectangle 2"/>
          <p:cNvSpPr>
            <a:spLocks noGrp="1" noRot="1" noChangeAspect="1" noChangeArrowheads="1" noTextEdit="1"/>
          </p:cNvSpPr>
          <p:nvPr>
            <p:ph type="sldImg"/>
          </p:nvPr>
        </p:nvSpPr>
        <p:spPr>
          <a:xfrm>
            <a:off x="473075" y="728663"/>
            <a:ext cx="6367463" cy="3582987"/>
          </a:xfrm>
          <a:ln/>
        </p:spPr>
      </p:sp>
      <p:sp>
        <p:nvSpPr>
          <p:cNvPr id="86020" name="Rectangle 3"/>
          <p:cNvSpPr>
            <a:spLocks noGrp="1" noChangeArrowheads="1"/>
          </p:cNvSpPr>
          <p:nvPr>
            <p:ph type="body" idx="1"/>
          </p:nvPr>
        </p:nvSpPr>
        <p:spPr>
          <a:xfrm>
            <a:off x="974035" y="4559587"/>
            <a:ext cx="5367130" cy="4320212"/>
          </a:xfrm>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Start by talking about the US GPS: including modernization plans and status</a:t>
            </a:r>
            <a:br>
              <a:rPr lang="en-US" sz="1200" kern="1200" dirty="0">
                <a:solidFill>
                  <a:schemeClr val="tx1"/>
                </a:solidFill>
                <a:effectLst/>
                <a:latin typeface="Arial" charset="0"/>
                <a:ea typeface="+mn-ea"/>
                <a:cs typeface="+mn-cs"/>
              </a:rPr>
            </a:b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Review some fundamentals of satellite navigation and some specific examples of how satellite navigation works based on GPS signals as an example.  </a:t>
            </a:r>
            <a:br>
              <a:rPr lang="en-US" sz="1200" kern="1200" dirty="0">
                <a:solidFill>
                  <a:schemeClr val="tx1"/>
                </a:solidFill>
                <a:effectLst/>
                <a:latin typeface="Arial" charset="0"/>
                <a:ea typeface="+mn-ea"/>
                <a:cs typeface="+mn-cs"/>
              </a:rPr>
            </a:b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Other GNSS Systems (current and planned)  - High level due to time constraints</a:t>
            </a:r>
            <a:br>
              <a:rPr lang="en-US" sz="1200" kern="1200" dirty="0">
                <a:solidFill>
                  <a:schemeClr val="tx1"/>
                </a:solidFill>
                <a:effectLst/>
                <a:latin typeface="Arial" charset="0"/>
                <a:ea typeface="+mn-ea"/>
                <a:cs typeface="+mn-cs"/>
              </a:rPr>
            </a:b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This talk provides background for some of the subsequent talks that get into the use of satellite navigation systems for precise time transfer applications...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18DFF-21A1-D443-BC96-B41FDE9AD385}" type="slidenum">
              <a:rPr lang="en-US" smtClean="0"/>
              <a:t>15</a:t>
            </a:fld>
            <a:endParaRPr lang="en-US"/>
          </a:p>
        </p:txBody>
      </p:sp>
    </p:spTree>
    <p:extLst>
      <p:ext uri="{BB962C8B-B14F-4D97-AF65-F5344CB8AC3E}">
        <p14:creationId xmlns:p14="http://schemas.microsoft.com/office/powerpoint/2010/main" val="108966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Matching phase can be viewed as an approximation to the true optical ray path: two straight lines starting at the LEO and GNSS positions, and connected by a circular arc between them (radius of c and size of …). </a:t>
            </a:r>
          </a:p>
          <a:p>
            <a:r>
              <a:rPr lang="en-US" dirty="0"/>
              <a:t>BA can be calculated by the derivative of the phase of the transformed field. </a:t>
            </a:r>
          </a:p>
        </p:txBody>
      </p:sp>
      <p:sp>
        <p:nvSpPr>
          <p:cNvPr id="4" name="Slide Number Placeholder 3"/>
          <p:cNvSpPr>
            <a:spLocks noGrp="1"/>
          </p:cNvSpPr>
          <p:nvPr>
            <p:ph type="sldNum" sz="quarter" idx="5"/>
          </p:nvPr>
        </p:nvSpPr>
        <p:spPr/>
        <p:txBody>
          <a:bodyPr/>
          <a:lstStyle/>
          <a:p>
            <a:fld id="{B765F929-E2DA-EB40-92A8-272B47C85BC7}" type="slidenum">
              <a:rPr lang="en-US" smtClean="0"/>
              <a:t>18</a:t>
            </a:fld>
            <a:endParaRPr lang="en-US"/>
          </a:p>
        </p:txBody>
      </p:sp>
    </p:spTree>
    <p:extLst>
      <p:ext uri="{BB962C8B-B14F-4D97-AF65-F5344CB8AC3E}">
        <p14:creationId xmlns:p14="http://schemas.microsoft.com/office/powerpoint/2010/main" val="787282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D3E910-4E78-4712-877E-20F0BDA9F4C9}" type="slidenum">
              <a:rPr lang="fr-FR" smtClean="0"/>
              <a:t>24</a:t>
            </a:fld>
            <a:endParaRPr lang="fr-FR"/>
          </a:p>
        </p:txBody>
      </p:sp>
    </p:spTree>
    <p:extLst>
      <p:ext uri="{BB962C8B-B14F-4D97-AF65-F5344CB8AC3E}">
        <p14:creationId xmlns:p14="http://schemas.microsoft.com/office/powerpoint/2010/main" val="327360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 measure of impact of systems by this metric. Sum of all curves equals 100%</a:t>
            </a:r>
          </a:p>
        </p:txBody>
      </p:sp>
      <p:sp>
        <p:nvSpPr>
          <p:cNvPr id="4" name="Slide Number Placeholder 3"/>
          <p:cNvSpPr>
            <a:spLocks noGrp="1"/>
          </p:cNvSpPr>
          <p:nvPr>
            <p:ph type="sldNum" sz="quarter" idx="5"/>
          </p:nvPr>
        </p:nvSpPr>
        <p:spPr/>
        <p:txBody>
          <a:bodyPr/>
          <a:lstStyle/>
          <a:p>
            <a:fld id="{5B5F8CCF-1141-F74D-BA64-9FFCEFD7A71F}" type="slidenum">
              <a:rPr lang="en-US" smtClean="0"/>
              <a:t>27</a:t>
            </a:fld>
            <a:endParaRPr lang="en-US"/>
          </a:p>
        </p:txBody>
      </p:sp>
    </p:spTree>
    <p:extLst>
      <p:ext uri="{BB962C8B-B14F-4D97-AF65-F5344CB8AC3E}">
        <p14:creationId xmlns:p14="http://schemas.microsoft.com/office/powerpoint/2010/main" val="2027209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July 16, 2019-Feb 1, 2020</a:t>
            </a:r>
          </a:p>
        </p:txBody>
      </p:sp>
      <p:sp>
        <p:nvSpPr>
          <p:cNvPr id="4" name="Slide Number Placeholder 3"/>
          <p:cNvSpPr>
            <a:spLocks noGrp="1"/>
          </p:cNvSpPr>
          <p:nvPr>
            <p:ph type="sldNum" sz="quarter" idx="5"/>
          </p:nvPr>
        </p:nvSpPr>
        <p:spPr/>
        <p:txBody>
          <a:bodyPr/>
          <a:lstStyle/>
          <a:p>
            <a:fld id="{614D14E8-A2AA-7E4E-A541-7D80CE466C25}" type="slidenum">
              <a:rPr lang="en-US" smtClean="0"/>
              <a:t>29</a:t>
            </a:fld>
            <a:endParaRPr lang="en-US"/>
          </a:p>
        </p:txBody>
      </p:sp>
    </p:spTree>
    <p:extLst>
      <p:ext uri="{BB962C8B-B14F-4D97-AF65-F5344CB8AC3E}">
        <p14:creationId xmlns:p14="http://schemas.microsoft.com/office/powerpoint/2010/main" val="3325381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9C3583-E79A-514C-B8CD-D74A2C5FFCA0}" type="slidenum">
              <a:rPr lang="en-US" smtClean="0"/>
              <a:t>32</a:t>
            </a:fld>
            <a:endParaRPr lang="en-US"/>
          </a:p>
        </p:txBody>
      </p:sp>
    </p:spTree>
    <p:extLst>
      <p:ext uri="{BB962C8B-B14F-4D97-AF65-F5344CB8AC3E}">
        <p14:creationId xmlns:p14="http://schemas.microsoft.com/office/powerpoint/2010/main" val="2142738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GPS devices are literally everywhere today.</a:t>
            </a:r>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Even if you don’t have a handheld device like this one, you probably use GPS indirectly every day through the use of cellular phone networks, ATM transactions, etc. </a:t>
            </a:r>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Also wide range of scientific applications from the precise positioning of science instruments on satellites and airplanes, definition of the terrestrial reference frame, plus agriculture.</a:t>
            </a:r>
            <a:br>
              <a:rPr lang="en-US" sz="1200" kern="1200" dirty="0">
                <a:solidFill>
                  <a:schemeClr val="tx1"/>
                </a:solidFill>
                <a:effectLst/>
                <a:latin typeface="Arial" charset="0"/>
                <a:ea typeface="+mn-ea"/>
                <a:cs typeface="+mn-cs"/>
              </a:rPr>
            </a:br>
            <a:r>
              <a:rPr lang="en-US" baseline="0" dirty="0">
                <a:latin typeface="Arial" pitchFamily="34" charset="0"/>
              </a:rPr>
              <a:t>Also critical for the US Department of Defense, but represents small fraction of the users.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market for consumer GPS devices is on the order of 10’s of Billions of dollars per year and growing </a:t>
            </a:r>
            <a:r>
              <a:rPr lang="en-US" sz="1200" kern="1200" dirty="0" err="1">
                <a:solidFill>
                  <a:schemeClr val="tx1"/>
                </a:solidFill>
                <a:effectLst/>
                <a:latin typeface="Arial" charset="0"/>
                <a:ea typeface="+mn-ea"/>
                <a:cs typeface="+mn-cs"/>
              </a:rPr>
              <a:t>rapidly.T</a:t>
            </a: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Total bill of materials to add GPS to a phone is just a few dollars. (Host based GPS, 1000x sensitivity, cheap antennas)</a:t>
            </a:r>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GPS in 300 to 500 M mobile phones </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(2010 number)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Now, imagine every receiver ever made since GPS was created 30 years ago: military and civilian, smart-bomb, boat, plane, hiking, survey, precision farming, GIS, Bluetooth-puck, personal digital assistant, and PND. In the last three years, we have put more GPS chips into mobile phones than the cumulative number of all other GPS receivers that have been built, ever! Frank van </a:t>
            </a:r>
            <a:r>
              <a:rPr lang="en-US" sz="1200" kern="1200" dirty="0" err="1">
                <a:solidFill>
                  <a:schemeClr val="tx1"/>
                </a:solidFill>
                <a:effectLst/>
                <a:latin typeface="Arial" charset="0"/>
                <a:ea typeface="+mn-ea"/>
                <a:cs typeface="+mn-cs"/>
              </a:rPr>
              <a:t>Diggelen</a:t>
            </a:r>
            <a:r>
              <a:rPr lang="en-US" sz="1200" kern="1200" dirty="0">
                <a:solidFill>
                  <a:schemeClr val="tx1"/>
                </a:solidFill>
                <a:effectLst/>
                <a:latin typeface="Arial" charset="0"/>
                <a:ea typeface="+mn-ea"/>
                <a:cs typeface="+mn-cs"/>
              </a:rPr>
              <a:t>, Dec 2009</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Global Positioning Systems (GPS) Market Worldwide is Projected to Reach US$28.9 Billion by 2015, According to New Report by Global Industry Analysts, Inc. </a:t>
            </a:r>
          </a:p>
          <a:p>
            <a:pPr eaLnBrk="1" hangingPunct="1"/>
            <a:r>
              <a:rPr lang="en-US" dirty="0">
                <a:latin typeface="Arial" pitchFamily="34" charset="0"/>
              </a:rPr>
              <a:t>(Oct 2010</a:t>
            </a:r>
            <a:r>
              <a:rPr lang="en-US" baseline="0" dirty="0">
                <a:latin typeface="Arial" pitchFamily="34" charset="0"/>
              </a:rPr>
              <a:t> Report by </a:t>
            </a:r>
            <a:r>
              <a:rPr lang="en-US" b="1" dirty="0"/>
              <a:t>Global Industry Analysts, Inc.)</a:t>
            </a:r>
            <a:endParaRPr lang="en-US" dirty="0">
              <a:latin typeface="Arial" pitchFamily="34" charset="0"/>
            </a:endParaRPr>
          </a:p>
          <a:p>
            <a:endParaRPr lang="en-US" baseline="0" dirty="0">
              <a:latin typeface="Arial" pitchFamily="34" charset="0"/>
            </a:endParaRPr>
          </a:p>
          <a:p>
            <a:endParaRPr lang="en-US" baseline="0" dirty="0">
              <a:latin typeface="Arial" pitchFamily="34" charset="0"/>
            </a:endParaRPr>
          </a:p>
          <a:p>
            <a:r>
              <a:rPr lang="en-US" baseline="0" dirty="0">
                <a:latin typeface="Arial" pitchFamily="34" charset="0"/>
              </a:rPr>
              <a:t>Current budget for GPS is </a:t>
            </a:r>
            <a:r>
              <a:rPr lang="en-US" b="1" baseline="0" dirty="0">
                <a:latin typeface="Arial" pitchFamily="34" charset="0"/>
              </a:rPr>
              <a:t>approximately</a:t>
            </a:r>
            <a:r>
              <a:rPr lang="en-US" baseline="0" dirty="0">
                <a:latin typeface="Arial" pitchFamily="34" charset="0"/>
              </a:rPr>
              <a:t> $1.4B, includes operation of the system, development, and launch of replacement satellites to maintain and improve the system.</a:t>
            </a:r>
          </a:p>
          <a:p>
            <a:r>
              <a:rPr lang="en-US" baseline="0" dirty="0">
                <a:latin typeface="Arial" pitchFamily="34" charset="0"/>
              </a:rPr>
              <a:t>2010 $1.1B</a:t>
            </a:r>
          </a:p>
          <a:p>
            <a:r>
              <a:rPr lang="en-US" baseline="0" dirty="0">
                <a:latin typeface="Arial" pitchFamily="34" charset="0"/>
              </a:rPr>
              <a:t>2009 $1.0B</a:t>
            </a:r>
          </a:p>
          <a:p>
            <a:r>
              <a:rPr lang="en-US" baseline="0" dirty="0">
                <a:latin typeface="Arial" pitchFamily="34" charset="0"/>
              </a:rPr>
              <a:t>Most of that (90% towards GPS III space and ground)</a:t>
            </a:r>
          </a:p>
          <a:p>
            <a:endParaRPr lang="en-US" baseline="0" dirty="0">
              <a:latin typeface="Arial" pitchFamily="34" charset="0"/>
            </a:endParaRPr>
          </a:p>
          <a:p>
            <a:endParaRPr lang="en-US" dirty="0">
              <a:latin typeface="Arial" pitchFamily="34" charset="0"/>
            </a:endParaRPr>
          </a:p>
        </p:txBody>
      </p:sp>
      <p:sp>
        <p:nvSpPr>
          <p:cNvPr id="87044" name="Slide Number Placeholder 3"/>
          <p:cNvSpPr>
            <a:spLocks noGrp="1"/>
          </p:cNvSpPr>
          <p:nvPr>
            <p:ph type="sldNum" sz="quarter" idx="5"/>
          </p:nvPr>
        </p:nvSpPr>
        <p:spPr>
          <a:noFill/>
        </p:spPr>
        <p:txBody>
          <a:bodyPr/>
          <a:lstStyle/>
          <a:p>
            <a:pPr defTabSz="966621"/>
            <a:fld id="{FF5F76C0-DF3C-49D0-BF2B-1A4F1E2D154B}" type="slidenum">
              <a:rPr lang="en-US" smtClean="0">
                <a:latin typeface="Arial" pitchFamily="34" charset="0"/>
              </a:rPr>
              <a:pPr defTabSz="966621"/>
              <a:t>3</a:t>
            </a:fld>
            <a:endParaRPr lang="en-US"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66621"/>
            <a:fld id="{7FEAA53C-811F-496A-BF41-6C7FB436A6D0}" type="slidenum">
              <a:rPr lang="en-US" smtClean="0">
                <a:latin typeface="Arial" pitchFamily="34" charset="0"/>
              </a:rPr>
              <a:pPr defTabSz="966621"/>
              <a:t>4</a:t>
            </a:fld>
            <a:endParaRPr lang="en-US" dirty="0">
              <a:latin typeface="Arial" pitchFamily="34" charset="0"/>
            </a:endParaRPr>
          </a:p>
        </p:txBody>
      </p:sp>
      <p:sp>
        <p:nvSpPr>
          <p:cNvPr id="89091" name="Rectangle 2"/>
          <p:cNvSpPr>
            <a:spLocks noGrp="1" noRot="1" noChangeAspect="1" noChangeArrowheads="1" noTextEdit="1"/>
          </p:cNvSpPr>
          <p:nvPr>
            <p:ph type="sldImg"/>
          </p:nvPr>
        </p:nvSpPr>
        <p:spPr>
          <a:xfrm>
            <a:off x="473075" y="728663"/>
            <a:ext cx="6367463" cy="3582987"/>
          </a:xfrm>
          <a:ln/>
        </p:spPr>
      </p:sp>
      <p:sp>
        <p:nvSpPr>
          <p:cNvPr id="89092" name="Rectangle 3"/>
          <p:cNvSpPr>
            <a:spLocks noGrp="1" noChangeArrowheads="1"/>
          </p:cNvSpPr>
          <p:nvPr>
            <p:ph type="body" idx="1"/>
          </p:nvPr>
        </p:nvSpPr>
        <p:spPr>
          <a:xfrm>
            <a:off x="974035" y="4559587"/>
            <a:ext cx="5367130" cy="4320212"/>
          </a:xfrm>
          <a:noFill/>
          <a:ln/>
        </p:spPr>
        <p:txBody>
          <a:bodyPr/>
          <a:lstStyle/>
          <a:p>
            <a:pPr eaLnBrk="1" hangingPunct="1"/>
            <a:r>
              <a:rPr lang="en-US" sz="1200" kern="1200" dirty="0">
                <a:solidFill>
                  <a:schemeClr val="tx1"/>
                </a:solidFill>
                <a:effectLst/>
                <a:latin typeface="Arial" charset="0"/>
                <a:ea typeface="+mn-ea"/>
                <a:cs typeface="+mn-cs"/>
              </a:rPr>
              <a:t>Satellite navigation systems are a topic at this seminar because precise timing is fundamental to realizing the performance we have come to expect from GPS and other systems</a:t>
            </a:r>
            <a:r>
              <a:rPr lang="en-US" dirty="0">
                <a:effectLst/>
              </a:rPr>
              <a:t> </a:t>
            </a:r>
          </a:p>
          <a:p>
            <a:pPr eaLnBrk="1" hangingPunct="1"/>
            <a:endParaRPr lang="en-US" dirty="0">
              <a:effectLst/>
              <a:latin typeface="Arial" pitchFamily="34" charset="0"/>
            </a:endParaRPr>
          </a:p>
          <a:p>
            <a:pPr lvl="0"/>
            <a:r>
              <a:rPr lang="en-US" sz="1200" kern="1200" dirty="0">
                <a:solidFill>
                  <a:schemeClr val="tx1"/>
                </a:solidFill>
                <a:effectLst/>
                <a:latin typeface="Arial" charset="0"/>
                <a:ea typeface="+mn-ea"/>
                <a:cs typeface="+mn-cs"/>
              </a:rPr>
              <a:t>Typical GPS receivers determine user position accurate to a few meters by measuring range or signal delay to several satellites …</a:t>
            </a:r>
          </a:p>
          <a:p>
            <a:r>
              <a:rPr lang="en-US" sz="1200" kern="1200" dirty="0">
                <a:solidFill>
                  <a:schemeClr val="tx1"/>
                </a:solidFill>
                <a:effectLst/>
                <a:latin typeface="Arial" charset="0"/>
                <a:ea typeface="+mn-ea"/>
                <a:cs typeface="+mn-cs"/>
              </a:rPr>
              <a:t>Direct relationship between time and measurement of range</a:t>
            </a:r>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1 meter range error = 3.3 ns</a:t>
            </a:r>
            <a:r>
              <a:rPr lang="en-US" dirty="0">
                <a:effectLst/>
              </a:rPr>
              <a:t> </a:t>
            </a:r>
            <a:endParaRPr lang="en-US" dirty="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defTabSz="966621"/>
            <a:fld id="{AA35F855-7282-411A-ACDB-1A992FCBD797}" type="slidenum">
              <a:rPr lang="en-US" smtClean="0">
                <a:latin typeface="Arial" pitchFamily="34" charset="0"/>
              </a:rPr>
              <a:pPr defTabSz="966621"/>
              <a:t>5</a:t>
            </a:fld>
            <a:endParaRPr lang="en-US" dirty="0">
              <a:latin typeface="Arial" pitchFamily="34" charset="0"/>
            </a:endParaRPr>
          </a:p>
        </p:txBody>
      </p:sp>
      <p:sp>
        <p:nvSpPr>
          <p:cNvPr id="90115" name="Rectangle 2"/>
          <p:cNvSpPr>
            <a:spLocks noGrp="1" noRot="1" noChangeAspect="1" noChangeArrowheads="1" noTextEdit="1"/>
          </p:cNvSpPr>
          <p:nvPr>
            <p:ph type="sldImg"/>
          </p:nvPr>
        </p:nvSpPr>
        <p:spPr>
          <a:xfrm>
            <a:off x="473075" y="728663"/>
            <a:ext cx="6367463" cy="3582987"/>
          </a:xfrm>
          <a:ln/>
        </p:spPr>
      </p:sp>
      <p:sp>
        <p:nvSpPr>
          <p:cNvPr id="90116" name="Rectangle 3"/>
          <p:cNvSpPr>
            <a:spLocks noGrp="1" noChangeArrowheads="1"/>
          </p:cNvSpPr>
          <p:nvPr>
            <p:ph type="body" idx="1"/>
          </p:nvPr>
        </p:nvSpPr>
        <p:spPr>
          <a:xfrm>
            <a:off x="974035" y="4559587"/>
            <a:ext cx="5367130" cy="4320212"/>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This level of performance requires an atomic frequency standard.</a:t>
            </a:r>
            <a:endParaRPr lang="en-US" dirty="0">
              <a:effectLst/>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effectLst/>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itchFamily="34" charset="0"/>
              </a:rPr>
              <a:t>One of the innovations of GPS in the 1970’s was developing atomic clock technology that was both small enough to be integrated on a satellite and launched into space, and robust enough to survive years in the harsh environment of space.</a:t>
            </a:r>
          </a:p>
          <a:p>
            <a:pPr eaLnBrk="1" hangingPunct="1"/>
            <a:endParaRPr lang="en-US" dirty="0">
              <a:latin typeface="Arial" pitchFamily="34" charset="0"/>
            </a:endParaRPr>
          </a:p>
          <a:p>
            <a:pPr eaLnBrk="1" hangingPunct="1"/>
            <a:r>
              <a:rPr lang="en-US" dirty="0">
                <a:latin typeface="Arial" pitchFamily="34" charset="0"/>
              </a:rPr>
              <a:t>GPS provides a link to the UTC time scale</a:t>
            </a:r>
          </a:p>
          <a:p>
            <a:pPr eaLnBrk="1" hangingPunct="1"/>
            <a:endParaRPr lang="en-US"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defTabSz="966621"/>
            <a:fld id="{8C641915-221D-4553-BCD7-C2EB10FDEAF1}" type="slidenum">
              <a:rPr lang="en-US" smtClean="0">
                <a:latin typeface="Arial" pitchFamily="34" charset="0"/>
              </a:rPr>
              <a:pPr defTabSz="966621"/>
              <a:t>6</a:t>
            </a:fld>
            <a:endParaRPr lang="en-US" dirty="0">
              <a:latin typeface="Arial" pitchFamily="34" charset="0"/>
            </a:endParaRPr>
          </a:p>
        </p:txBody>
      </p:sp>
      <p:sp>
        <p:nvSpPr>
          <p:cNvPr id="92163" name="Rectangle 2"/>
          <p:cNvSpPr>
            <a:spLocks noGrp="1" noRot="1" noChangeAspect="1" noChangeArrowheads="1" noTextEdit="1"/>
          </p:cNvSpPr>
          <p:nvPr>
            <p:ph type="sldImg"/>
          </p:nvPr>
        </p:nvSpPr>
        <p:spPr>
          <a:xfrm>
            <a:off x="473075" y="728663"/>
            <a:ext cx="6367463" cy="3582987"/>
          </a:xfrm>
          <a:ln/>
        </p:spPr>
      </p:sp>
      <p:sp>
        <p:nvSpPr>
          <p:cNvPr id="92164" name="Rectangle 3"/>
          <p:cNvSpPr>
            <a:spLocks noGrp="1" noChangeArrowheads="1"/>
          </p:cNvSpPr>
          <p:nvPr>
            <p:ph type="body" idx="1"/>
          </p:nvPr>
        </p:nvSpPr>
        <p:spPr>
          <a:xfrm>
            <a:off x="974035" y="4559587"/>
            <a:ext cx="5367130" cy="4320212"/>
          </a:xfrm>
          <a:noFill/>
          <a:ln/>
        </p:spPr>
        <p:txBody>
          <a:bodyPr/>
          <a:lstStyle/>
          <a:p>
            <a:pPr lvl="0"/>
            <a:r>
              <a:rPr lang="en-US" sz="1200" kern="1200" dirty="0">
                <a:solidFill>
                  <a:schemeClr val="tx1"/>
                </a:solidFill>
                <a:effectLst/>
                <a:latin typeface="Arial" charset="0"/>
                <a:ea typeface="+mn-ea"/>
                <a:cs typeface="+mn-cs"/>
              </a:rPr>
              <a:t>GPS positioning is based on trilateration: estimation of position based on measurement of distances. </a:t>
            </a:r>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Satellite (transmitter) positions are known, receiver position is unknown</a:t>
            </a:r>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The distance between the transmitter and receiver is determined by measuring the transit time of the signal from satellite to user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pPr defTabSz="966621"/>
            <a:fld id="{FCB71E7A-0DCB-4A05-862C-60BFF42FA756}" type="slidenum">
              <a:rPr lang="en-US" smtClean="0">
                <a:latin typeface="Arial" pitchFamily="34" charset="0"/>
              </a:rPr>
              <a:pPr defTabSz="966621"/>
              <a:t>7</a:t>
            </a:fld>
            <a:endParaRPr lang="en-US" dirty="0">
              <a:latin typeface="Arial" pitchFamily="34" charset="0"/>
            </a:endParaRPr>
          </a:p>
        </p:txBody>
      </p:sp>
      <p:sp>
        <p:nvSpPr>
          <p:cNvPr id="93187" name="Rectangle 2"/>
          <p:cNvSpPr>
            <a:spLocks noGrp="1" noRot="1" noChangeAspect="1" noChangeArrowheads="1" noTextEdit="1"/>
          </p:cNvSpPr>
          <p:nvPr>
            <p:ph type="sldImg"/>
          </p:nvPr>
        </p:nvSpPr>
        <p:spPr>
          <a:xfrm>
            <a:off x="473075" y="728663"/>
            <a:ext cx="6367463" cy="3582987"/>
          </a:xfrm>
          <a:ln/>
        </p:spPr>
      </p:sp>
      <p:sp>
        <p:nvSpPr>
          <p:cNvPr id="93188" name="Rectangle 3"/>
          <p:cNvSpPr>
            <a:spLocks noGrp="1" noChangeArrowheads="1"/>
          </p:cNvSpPr>
          <p:nvPr>
            <p:ph type="body" idx="1"/>
          </p:nvPr>
        </p:nvSpPr>
        <p:spPr>
          <a:xfrm>
            <a:off x="974035" y="4559587"/>
            <a:ext cx="5367130" cy="4320212"/>
          </a:xfrm>
          <a:noFill/>
          <a:ln/>
        </p:spPr>
        <p:txBody>
          <a:bodyPr/>
          <a:lstStyle/>
          <a:p>
            <a:pPr lvl="0"/>
            <a:r>
              <a:rPr lang="en-US" sz="1200" kern="1200" dirty="0">
                <a:solidFill>
                  <a:schemeClr val="tx1"/>
                </a:solidFill>
                <a:effectLst/>
                <a:latin typeface="Arial" charset="0"/>
                <a:ea typeface="+mn-ea"/>
                <a:cs typeface="+mn-cs"/>
              </a:rPr>
              <a:t>Simple two-dimensional example…</a:t>
            </a:r>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Location of a transmitter is known, measurement of the range to the transmitter determines your position on this circle.</a:t>
            </a:r>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Add a range measurement to a second transmitter constrains your location to these two points.</a:t>
            </a:r>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Third transmitter uniquely determines position.</a:t>
            </a:r>
          </a:p>
          <a:p>
            <a:pPr lvl="0"/>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Measurement of range requires…</a:t>
            </a:r>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These measurements performed measuring delay between the time ranging signal is transmitted by the satellite and received by the user receiver</a:t>
            </a:r>
          </a:p>
          <a:p>
            <a:pPr lvl="0"/>
            <a:endParaRPr lang="en-US" sz="1200" kern="1200" dirty="0">
              <a:solidFill>
                <a:schemeClr val="tx1"/>
              </a:solidFill>
              <a:effectLst/>
              <a:latin typeface="Arial"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defTabSz="966621"/>
            <a:fld id="{DE992581-8033-4F04-87CF-E2B14AB414C9}" type="slidenum">
              <a:rPr lang="en-US" smtClean="0">
                <a:latin typeface="Arial" pitchFamily="34" charset="0"/>
                <a:ea typeface="ＭＳ Ｐゴシック"/>
                <a:cs typeface="ＭＳ Ｐゴシック"/>
              </a:rPr>
              <a:pPr defTabSz="966621"/>
              <a:t>8</a:t>
            </a:fld>
            <a:endParaRPr lang="en-US" dirty="0">
              <a:latin typeface="Arial" pitchFamily="34" charset="0"/>
              <a:ea typeface="ＭＳ Ｐゴシック"/>
              <a:cs typeface="ＭＳ Ｐゴシック"/>
            </a:endParaRPr>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xfrm>
            <a:off x="974035" y="4561226"/>
            <a:ext cx="5367130" cy="4318573"/>
          </a:xfrm>
          <a:solidFill>
            <a:srgbClr val="FFFFFF"/>
          </a:solidFill>
          <a:ln>
            <a:solidFill>
              <a:srgbClr val="000000"/>
            </a:solidFill>
          </a:ln>
        </p:spPr>
        <p:txBody>
          <a:bodyPr lIns="96639" tIns="48318" rIns="96639" bIns="48318"/>
          <a:lstStyle/>
          <a:p>
            <a:pPr eaLnBrk="1" hangingPunct="1">
              <a:spcBef>
                <a:spcPct val="0"/>
              </a:spcBef>
            </a:pPr>
            <a:r>
              <a:rPr lang="en-US" dirty="0">
                <a:latin typeface="Arial" pitchFamily="34" charset="0"/>
                <a:ea typeface="ＭＳ Ｐゴシック"/>
                <a:cs typeface="ＭＳ Ｐゴシック"/>
              </a:rPr>
              <a:t> Advances in positioning, navigation, and timing always bring with them advances in exploration. That was true for the explorers of the New World with new celestial instruments and chronometers as it is for this generation of explorers with the new global navigation satellites. It is not universally recognized, but the very significant international investments in Global Navigation Satellite Systems within this decade offers an important opportunity for the remote sensing of the Earth. GPS is about to begin the launch of satellites with new signal structures- L2C and L5. Galileo will begin the deployment of a multi-frequency satellite constellation in 2009. The Russian government has recommitted to the completion of the GLONASS constellation. The next decade could see a tripling of high precision satellite sources with enhanced robust  multi-frequency signal structures. There is a developing interest in the utilization of these signals for the study of the Earth’s ionosphere, atmosphere, land and oceans using </a:t>
            </a:r>
            <a:r>
              <a:rPr lang="en-US" dirty="0" err="1">
                <a:latin typeface="Arial" pitchFamily="34" charset="0"/>
                <a:ea typeface="ＭＳ Ｐゴシック"/>
                <a:cs typeface="ＭＳ Ｐゴシック"/>
              </a:rPr>
              <a:t>bistatic</a:t>
            </a:r>
            <a:r>
              <a:rPr lang="en-US" dirty="0">
                <a:latin typeface="Arial" pitchFamily="34" charset="0"/>
                <a:ea typeface="ＭＳ Ｐゴシック"/>
                <a:cs typeface="ＭＳ Ｐゴシック"/>
              </a:rPr>
              <a:t> techniques. Utilization of this techniques provides a cost efficient and robust capability for  Earth observation.</a:t>
            </a:r>
          </a:p>
          <a:p>
            <a:pPr eaLnBrk="1" hangingPunct="1">
              <a:spcBef>
                <a:spcPct val="0"/>
              </a:spcBef>
            </a:pPr>
            <a:r>
              <a:rPr lang="en-US" dirty="0">
                <a:latin typeface="Arial" pitchFamily="34" charset="0"/>
                <a:ea typeface="ＭＳ Ｐゴシック"/>
                <a:cs typeface="ＭＳ Ｐゴシック"/>
              </a:rPr>
              <a:t>The two satellites (1A,1B) mentioned above were designed as experimental satellites; China has yet to build the remaining satellites to make </a:t>
            </a:r>
            <a:r>
              <a:rPr lang="en-US" dirty="0" err="1">
                <a:latin typeface="Arial" pitchFamily="34" charset="0"/>
                <a:ea typeface="ＭＳ Ｐゴシック"/>
                <a:cs typeface="ＭＳ Ｐゴシック"/>
              </a:rPr>
              <a:t>Beidou</a:t>
            </a:r>
            <a:r>
              <a:rPr lang="en-US" dirty="0">
                <a:latin typeface="Arial" pitchFamily="34" charset="0"/>
                <a:ea typeface="ＭＳ Ｐゴシック"/>
                <a:cs typeface="ＭＳ Ｐゴシック"/>
              </a:rPr>
              <a:t> an operational global positioning utility.</a:t>
            </a:r>
          </a:p>
          <a:p>
            <a:pPr eaLnBrk="1" hangingPunct="1">
              <a:spcBef>
                <a:spcPct val="0"/>
              </a:spcBef>
            </a:pPr>
            <a:endParaRPr lang="en-US" dirty="0">
              <a:latin typeface="Arial" pitchFamily="34" charset="0"/>
              <a:ea typeface="ＭＳ Ｐゴシック"/>
              <a:cs typeface="ＭＳ Ｐゴシック"/>
            </a:endParaRPr>
          </a:p>
          <a:p>
            <a:pPr eaLnBrk="1" hangingPunct="1">
              <a:spcBef>
                <a:spcPct val="0"/>
              </a:spcBef>
            </a:pPr>
            <a:r>
              <a:rPr lang="en-US" dirty="0">
                <a:latin typeface="Arial" pitchFamily="34" charset="0"/>
                <a:ea typeface="ＭＳ Ｐゴシック"/>
                <a:cs typeface="ＭＳ Ｐゴシック"/>
              </a:rPr>
              <a:t>The new system will be a constellation of 35 satellites, which include 5 geostationary orbit (GEO) satellites and 30 medium Earth orbit (MEO) satellites, that will offer complete coverage of the globe. There will be two levels of service provided; free service for those in China, and licensed service for the military.</a:t>
            </a:r>
          </a:p>
          <a:p>
            <a:pPr eaLnBrk="1" hangingPunct="1">
              <a:spcBef>
                <a:spcPct val="0"/>
              </a:spcBef>
            </a:pPr>
            <a:endParaRPr lang="en-US" dirty="0">
              <a:latin typeface="Arial" pitchFamily="34" charset="0"/>
              <a:ea typeface="ＭＳ Ｐゴシック"/>
              <a:cs typeface="ＭＳ Ｐゴシック"/>
            </a:endParaRPr>
          </a:p>
          <a:p>
            <a:pPr eaLnBrk="1" hangingPunct="1">
              <a:spcBef>
                <a:spcPct val="0"/>
              </a:spcBef>
            </a:pPr>
            <a:r>
              <a:rPr lang="en-US" dirty="0">
                <a:latin typeface="Arial" pitchFamily="34" charset="0"/>
                <a:ea typeface="ＭＳ Ｐゴシック"/>
                <a:cs typeface="ＭＳ Ｐゴシック"/>
              </a:rPr>
              <a:t>    * The free service will have a 10 meter location-tracking accuracy, will synchronize clocks with an accuracy of 50 ns, and measure speeds within 0.2 m/s.</a:t>
            </a:r>
          </a:p>
          <a:p>
            <a:pPr eaLnBrk="1" hangingPunct="1">
              <a:spcBef>
                <a:spcPct val="0"/>
              </a:spcBef>
            </a:pPr>
            <a:r>
              <a:rPr lang="en-US" dirty="0">
                <a:latin typeface="Arial" pitchFamily="34" charset="0"/>
                <a:ea typeface="ＭＳ Ｐゴシック"/>
                <a:cs typeface="ＭＳ Ｐゴシック"/>
              </a:rPr>
              <a:t>    * The licensed service will be more accurate than the free service, can be used for communication, and will supply information about the system status to the users.</a:t>
            </a:r>
          </a:p>
          <a:p>
            <a:pPr eaLnBrk="1" hangingPunct="1">
              <a:spcBef>
                <a:spcPct val="0"/>
              </a:spcBef>
            </a:pPr>
            <a:endParaRPr lang="en-US" dirty="0">
              <a:latin typeface="Arial" pitchFamily="34" charset="0"/>
              <a:ea typeface="ＭＳ Ｐゴシック"/>
              <a:cs typeface="ＭＳ Ｐゴシック"/>
            </a:endParaRPr>
          </a:p>
          <a:p>
            <a:pPr eaLnBrk="1" hangingPunct="1">
              <a:spcBef>
                <a:spcPct val="0"/>
              </a:spcBef>
            </a:pPr>
            <a:r>
              <a:rPr lang="en-US" dirty="0">
                <a:latin typeface="Arial" pitchFamily="34" charset="0"/>
                <a:ea typeface="ＭＳ Ｐゴシック"/>
                <a:cs typeface="ＭＳ Ｐゴシック"/>
              </a:rPr>
              <a:t>Two satellites for </a:t>
            </a:r>
            <a:r>
              <a:rPr lang="en-US" dirty="0" err="1">
                <a:latin typeface="Arial" pitchFamily="34" charset="0"/>
                <a:ea typeface="ＭＳ Ｐゴシック"/>
                <a:cs typeface="ＭＳ Ｐゴシック"/>
              </a:rPr>
              <a:t>Beidou</a:t>
            </a:r>
            <a:r>
              <a:rPr lang="en-US" dirty="0">
                <a:latin typeface="Arial" pitchFamily="34" charset="0"/>
                <a:ea typeface="ＭＳ Ｐゴシック"/>
                <a:cs typeface="ＭＳ Ｐゴシック"/>
              </a:rPr>
              <a:t> 2 have been launched in early 2007. In the next few years, China plans to continue experimentation and setup system operations.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US" sz="1200" i="1" smtClean="0">
                        <a:latin typeface="Cambria Math" panose="02040503050406030204" pitchFamily="18" charset="0"/>
                      </a:rPr>
                      <m:t>𝑃</m:t>
                    </m:r>
                  </m:oMath>
                </a14:m>
                <a:r>
                  <a:rPr lang="en-US" sz="1200" dirty="0">
                    <a:latin typeface="Verdana" panose="020B0604030504040204" pitchFamily="34" charset="0"/>
                    <a:ea typeface="Verdana" panose="020B0604030504040204" pitchFamily="34" charset="0"/>
                    <a:cs typeface="Verdana" panose="020B0604030504040204" pitchFamily="34" charset="0"/>
                  </a:rPr>
                  <a:t>: </a:t>
                </a:r>
                <a:r>
                  <a:rPr lang="en-US" sz="1200" dirty="0" err="1">
                    <a:latin typeface="Verdana" panose="020B0604030504040204" pitchFamily="34" charset="0"/>
                    <a:ea typeface="Verdana" panose="020B0604030504040204" pitchFamily="34" charset="0"/>
                    <a:cs typeface="Verdana" panose="020B0604030504040204" pitchFamily="34" charset="0"/>
                  </a:rPr>
                  <a:t>atmos</a:t>
                </a:r>
                <a:r>
                  <a:rPr lang="en-US" sz="1200" dirty="0">
                    <a:latin typeface="Verdana" panose="020B0604030504040204" pitchFamily="34" charset="0"/>
                    <a:ea typeface="Verdana" panose="020B0604030504040204" pitchFamily="34" charset="0"/>
                    <a:cs typeface="Verdana" panose="020B0604030504040204" pitchFamily="34" charset="0"/>
                  </a:rPr>
                  <a:t> pressure in mbar;</a:t>
                </a:r>
              </a:p>
              <a:p>
                <a14:m>
                  <m:oMath xmlns:m="http://schemas.openxmlformats.org/officeDocument/2006/math">
                    <m:r>
                      <a:rPr lang="en-US" sz="1200" i="1">
                        <a:latin typeface="Cambria Math" panose="02040503050406030204" pitchFamily="18" charset="0"/>
                        <a:ea typeface="Verdana" panose="020B0604030504040204" pitchFamily="34" charset="0"/>
                        <a:cs typeface="Verdana" panose="020B0604030504040204" pitchFamily="34" charset="0"/>
                      </a:rPr>
                      <m:t>𝑇</m:t>
                    </m:r>
                  </m:oMath>
                </a14:m>
                <a:r>
                  <a:rPr lang="en-US" sz="1200" dirty="0">
                    <a:latin typeface="Verdana" panose="020B0604030504040204" pitchFamily="34" charset="0"/>
                    <a:ea typeface="Verdana" panose="020B0604030504040204" pitchFamily="34" charset="0"/>
                    <a:cs typeface="Verdana" panose="020B0604030504040204" pitchFamily="34" charset="0"/>
                  </a:rPr>
                  <a:t>: </a:t>
                </a:r>
                <a:r>
                  <a:rPr lang="en-US" sz="1200" dirty="0" err="1">
                    <a:latin typeface="Verdana" panose="020B0604030504040204" pitchFamily="34" charset="0"/>
                    <a:ea typeface="Verdana" panose="020B0604030504040204" pitchFamily="34" charset="0"/>
                    <a:cs typeface="Verdana" panose="020B0604030504040204" pitchFamily="34" charset="0"/>
                  </a:rPr>
                  <a:t>atmos</a:t>
                </a:r>
                <a:r>
                  <a:rPr lang="en-US" sz="1200" dirty="0">
                    <a:latin typeface="Verdana" panose="020B0604030504040204" pitchFamily="34" charset="0"/>
                    <a:ea typeface="Verdana" panose="020B0604030504040204" pitchFamily="34" charset="0"/>
                    <a:cs typeface="Verdana" panose="020B0604030504040204" pitchFamily="34" charset="0"/>
                  </a:rPr>
                  <a:t> temperature in K;</a:t>
                </a:r>
                <a:endParaRPr lang="en-US" sz="12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p>
                <a14:m>
                  <m:oMath xmlns:m="http://schemas.openxmlformats.org/officeDocument/2006/math">
                    <m:sSub>
                      <m:sSubPr>
                        <m:ctrlPr>
                          <a:rPr lang="en-US" sz="1200" i="1">
                            <a:solidFill>
                              <a:schemeClr val="accent6">
                                <a:lumMod val="75000"/>
                              </a:schemeClr>
                            </a:solidFill>
                            <a:latin typeface="Cambria Math" panose="02040503050406030204" pitchFamily="18" charset="0"/>
                            <a:ea typeface="Verdana" panose="020B0604030504040204" pitchFamily="34" charset="0"/>
                            <a:cs typeface="Verdana" panose="020B0604030504040204" pitchFamily="34" charset="0"/>
                          </a:rPr>
                        </m:ctrlPr>
                      </m:sSubPr>
                      <m:e>
                        <m:r>
                          <a:rPr lang="en-US" sz="1200" i="1">
                            <a:solidFill>
                              <a:schemeClr val="accent6">
                                <a:lumMod val="75000"/>
                              </a:schemeClr>
                            </a:solidFill>
                            <a:latin typeface="Cambria Math" panose="02040503050406030204" pitchFamily="18" charset="0"/>
                            <a:ea typeface="Verdana" panose="020B0604030504040204" pitchFamily="34" charset="0"/>
                            <a:cs typeface="Verdana" panose="020B0604030504040204" pitchFamily="34" charset="0"/>
                          </a:rPr>
                          <m:t>𝑃</m:t>
                        </m:r>
                      </m:e>
                      <m:sub>
                        <m:r>
                          <a:rPr lang="en-US" sz="1200" i="1">
                            <a:solidFill>
                              <a:schemeClr val="accent6">
                                <a:lumMod val="75000"/>
                              </a:schemeClr>
                            </a:solidFill>
                            <a:latin typeface="Cambria Math" panose="02040503050406030204" pitchFamily="18" charset="0"/>
                            <a:ea typeface="Verdana" panose="020B0604030504040204" pitchFamily="34" charset="0"/>
                            <a:cs typeface="Verdana" panose="020B0604030504040204" pitchFamily="34" charset="0"/>
                          </a:rPr>
                          <m:t>𝑤</m:t>
                        </m:r>
                      </m:sub>
                    </m:sSub>
                  </m:oMath>
                </a14:m>
                <a:r>
                  <a:rPr lang="en-US" sz="1200" dirty="0">
                    <a:latin typeface="Verdana" panose="020B0604030504040204" pitchFamily="34" charset="0"/>
                    <a:ea typeface="Verdana" panose="020B0604030504040204" pitchFamily="34" charset="0"/>
                    <a:cs typeface="Verdana" panose="020B0604030504040204" pitchFamily="34" charset="0"/>
                  </a:rPr>
                  <a:t>: water vapor partial pressure in mbar;</a:t>
                </a:r>
              </a:p>
              <a:p>
                <a14:m>
                  <m:oMath xmlns:m="http://schemas.openxmlformats.org/officeDocument/2006/math">
                    <m:sSub>
                      <m:sSubPr>
                        <m:ctrlPr>
                          <a:rPr lang="en-US" sz="1200" i="1">
                            <a:solidFill>
                              <a:schemeClr val="accent2">
                                <a:lumMod val="75000"/>
                              </a:schemeClr>
                            </a:solidFill>
                            <a:latin typeface="Cambria Math" panose="02040503050406030204" pitchFamily="18" charset="0"/>
                            <a:ea typeface="Verdana" panose="020B0604030504040204" pitchFamily="34" charset="0"/>
                            <a:cs typeface="Verdana" panose="020B0604030504040204" pitchFamily="34" charset="0"/>
                          </a:rPr>
                        </m:ctrlPr>
                      </m:sSubPr>
                      <m:e>
                        <m:r>
                          <a:rPr lang="en-US" sz="1200" i="1">
                            <a:solidFill>
                              <a:schemeClr val="accent2">
                                <a:lumMod val="75000"/>
                              </a:schemeClr>
                            </a:solidFill>
                            <a:latin typeface="Cambria Math" panose="02040503050406030204" pitchFamily="18" charset="0"/>
                            <a:ea typeface="Verdana" panose="020B0604030504040204" pitchFamily="34" charset="0"/>
                            <a:cs typeface="Verdana" panose="020B0604030504040204" pitchFamily="34" charset="0"/>
                          </a:rPr>
                          <m:t>𝑛</m:t>
                        </m:r>
                      </m:e>
                      <m:sub>
                        <m:r>
                          <a:rPr lang="en-US" sz="1200" i="1">
                            <a:solidFill>
                              <a:schemeClr val="accent2">
                                <a:lumMod val="75000"/>
                              </a:schemeClr>
                            </a:solidFill>
                            <a:latin typeface="Cambria Math" panose="02040503050406030204" pitchFamily="18" charset="0"/>
                            <a:ea typeface="Verdana" panose="020B0604030504040204" pitchFamily="34" charset="0"/>
                            <a:cs typeface="Verdana" panose="020B0604030504040204" pitchFamily="34" charset="0"/>
                          </a:rPr>
                          <m:t>𝑒</m:t>
                        </m:r>
                      </m:sub>
                    </m:sSub>
                  </m:oMath>
                </a14:m>
                <a:r>
                  <a:rPr lang="en-US" sz="1200" dirty="0">
                    <a:latin typeface="Verdana" panose="020B0604030504040204" pitchFamily="34" charset="0"/>
                    <a:ea typeface="Verdana" panose="020B0604030504040204" pitchFamily="34" charset="0"/>
                    <a:cs typeface="Verdana" panose="020B0604030504040204" pitchFamily="34" charset="0"/>
                  </a:rPr>
                  <a:t>: electron number density per m</a:t>
                </a:r>
                <a:r>
                  <a:rPr lang="en-US" sz="1200" baseline="30000" dirty="0">
                    <a:latin typeface="Verdana" panose="020B0604030504040204" pitchFamily="34" charset="0"/>
                    <a:ea typeface="Verdana" panose="020B0604030504040204" pitchFamily="34" charset="0"/>
                    <a:cs typeface="Verdana" panose="020B0604030504040204" pitchFamily="34" charset="0"/>
                  </a:rPr>
                  <a:t>3</a:t>
                </a:r>
                <a:r>
                  <a:rPr lang="en-US" sz="1200" dirty="0">
                    <a:latin typeface="Verdana" panose="020B0604030504040204" pitchFamily="34" charset="0"/>
                    <a:ea typeface="Verdana" panose="020B0604030504040204" pitchFamily="34" charset="0"/>
                    <a:cs typeface="Verdana" panose="020B0604030504040204" pitchFamily="34" charset="0"/>
                  </a:rPr>
                  <a:t>;</a:t>
                </a:r>
              </a:p>
              <a:p>
                <a14:m>
                  <m:oMath xmlns:m="http://schemas.openxmlformats.org/officeDocument/2006/math">
                    <m:r>
                      <a:rPr lang="en-US" sz="1200" i="1">
                        <a:latin typeface="Cambria Math" panose="02040503050406030204" pitchFamily="18" charset="0"/>
                        <a:ea typeface="Verdana" panose="020B0604030504040204" pitchFamily="34" charset="0"/>
                        <a:cs typeface="Verdana" panose="020B0604030504040204" pitchFamily="34" charset="0"/>
                      </a:rPr>
                      <m:t>𝑓</m:t>
                    </m:r>
                  </m:oMath>
                </a14:m>
                <a:r>
                  <a:rPr lang="en-US" sz="1200" dirty="0">
                    <a:latin typeface="Verdana" panose="020B0604030504040204" pitchFamily="34" charset="0"/>
                    <a:ea typeface="Verdana" panose="020B0604030504040204" pitchFamily="34" charset="0"/>
                    <a:cs typeface="Verdana" panose="020B0604030504040204" pitchFamily="34" charset="0"/>
                  </a:rPr>
                  <a:t>: transmitter frequency in Hz. </a:t>
                </a:r>
              </a:p>
              <a:p>
                <a:endParaRPr lang="en-US" dirty="0"/>
              </a:p>
            </p:txBody>
          </p:sp>
        </mc:Choice>
        <mc:Fallback xmlns="">
          <p:sp>
            <p:nvSpPr>
              <p:cNvPr id="3" name="Notes Placeholder 2"/>
              <p:cNvSpPr>
                <a:spLocks noGrp="1"/>
              </p:cNvSpPr>
              <p:nvPr>
                <p:ph type="body" idx="1"/>
              </p:nvPr>
            </p:nvSpPr>
            <p:spPr/>
            <p:txBody>
              <a:bodyPr/>
              <a:lstStyle/>
              <a:p>
                <a:r>
                  <a:rPr lang="en-US" sz="1200" i="0">
                    <a:latin typeface="Cambria Math" panose="02040503050406030204" pitchFamily="18" charset="0"/>
                  </a:rPr>
                  <a:t>𝑃</a:t>
                </a:r>
                <a:r>
                  <a:rPr lang="en-US" sz="1200" dirty="0">
                    <a:latin typeface="Verdana" panose="020B0604030504040204" pitchFamily="34" charset="0"/>
                    <a:ea typeface="Verdana" panose="020B0604030504040204" pitchFamily="34" charset="0"/>
                    <a:cs typeface="Verdana" panose="020B0604030504040204" pitchFamily="34" charset="0"/>
                  </a:rPr>
                  <a:t>: </a:t>
                </a:r>
                <a:r>
                  <a:rPr lang="en-US" sz="1200" dirty="0" err="1">
                    <a:latin typeface="Verdana" panose="020B0604030504040204" pitchFamily="34" charset="0"/>
                    <a:ea typeface="Verdana" panose="020B0604030504040204" pitchFamily="34" charset="0"/>
                    <a:cs typeface="Verdana" panose="020B0604030504040204" pitchFamily="34" charset="0"/>
                  </a:rPr>
                  <a:t>atmos</a:t>
                </a:r>
                <a:r>
                  <a:rPr lang="en-US" sz="1200" dirty="0">
                    <a:latin typeface="Verdana" panose="020B0604030504040204" pitchFamily="34" charset="0"/>
                    <a:ea typeface="Verdana" panose="020B0604030504040204" pitchFamily="34" charset="0"/>
                    <a:cs typeface="Verdana" panose="020B0604030504040204" pitchFamily="34" charset="0"/>
                  </a:rPr>
                  <a:t> pressure in mbar;</a:t>
                </a:r>
              </a:p>
              <a:p>
                <a:r>
                  <a:rPr lang="en-US" sz="1200" i="0">
                    <a:latin typeface="Cambria Math" panose="02040503050406030204" pitchFamily="18" charset="0"/>
                    <a:ea typeface="Verdana" panose="020B0604030504040204" pitchFamily="34" charset="0"/>
                    <a:cs typeface="Verdana" panose="020B0604030504040204" pitchFamily="34" charset="0"/>
                  </a:rPr>
                  <a:t>𝑇</a:t>
                </a:r>
                <a:r>
                  <a:rPr lang="en-US" sz="1200" dirty="0">
                    <a:latin typeface="Verdana" panose="020B0604030504040204" pitchFamily="34" charset="0"/>
                    <a:ea typeface="Verdana" panose="020B0604030504040204" pitchFamily="34" charset="0"/>
                    <a:cs typeface="Verdana" panose="020B0604030504040204" pitchFamily="34" charset="0"/>
                  </a:rPr>
                  <a:t>: </a:t>
                </a:r>
                <a:r>
                  <a:rPr lang="en-US" sz="1200" dirty="0" err="1">
                    <a:latin typeface="Verdana" panose="020B0604030504040204" pitchFamily="34" charset="0"/>
                    <a:ea typeface="Verdana" panose="020B0604030504040204" pitchFamily="34" charset="0"/>
                    <a:cs typeface="Verdana" panose="020B0604030504040204" pitchFamily="34" charset="0"/>
                  </a:rPr>
                  <a:t>atmos</a:t>
                </a:r>
                <a:r>
                  <a:rPr lang="en-US" sz="1200" dirty="0">
                    <a:latin typeface="Verdana" panose="020B0604030504040204" pitchFamily="34" charset="0"/>
                    <a:ea typeface="Verdana" panose="020B0604030504040204" pitchFamily="34" charset="0"/>
                    <a:cs typeface="Verdana" panose="020B0604030504040204" pitchFamily="34" charset="0"/>
                  </a:rPr>
                  <a:t> temperature in K;</a:t>
                </a:r>
                <a:endParaRPr lang="en-US" sz="12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US" sz="1200" i="0">
                    <a:solidFill>
                      <a:schemeClr val="accent6">
                        <a:lumMod val="75000"/>
                      </a:schemeClr>
                    </a:solidFill>
                    <a:latin typeface="Cambria Math" panose="02040503050406030204" pitchFamily="18" charset="0"/>
                    <a:ea typeface="Verdana" panose="020B0604030504040204" pitchFamily="34" charset="0"/>
                    <a:cs typeface="Verdana" panose="020B0604030504040204" pitchFamily="34" charset="0"/>
                  </a:rPr>
                  <a:t>𝑃_𝑤</a:t>
                </a:r>
                <a:r>
                  <a:rPr lang="en-US" sz="1200" dirty="0">
                    <a:latin typeface="Verdana" panose="020B0604030504040204" pitchFamily="34" charset="0"/>
                    <a:ea typeface="Verdana" panose="020B0604030504040204" pitchFamily="34" charset="0"/>
                    <a:cs typeface="Verdana" panose="020B0604030504040204" pitchFamily="34" charset="0"/>
                  </a:rPr>
                  <a:t>: water vapor partial pressure in mbar;</a:t>
                </a:r>
              </a:p>
              <a:p>
                <a:r>
                  <a:rPr lang="en-US" sz="1200" i="0">
                    <a:solidFill>
                      <a:schemeClr val="accent2">
                        <a:lumMod val="75000"/>
                      </a:schemeClr>
                    </a:solidFill>
                    <a:latin typeface="Cambria Math" panose="02040503050406030204" pitchFamily="18" charset="0"/>
                    <a:ea typeface="Verdana" panose="020B0604030504040204" pitchFamily="34" charset="0"/>
                    <a:cs typeface="Verdana" panose="020B0604030504040204" pitchFamily="34" charset="0"/>
                  </a:rPr>
                  <a:t>𝑛_𝑒</a:t>
                </a:r>
                <a:r>
                  <a:rPr lang="en-US" sz="1200" dirty="0">
                    <a:latin typeface="Verdana" panose="020B0604030504040204" pitchFamily="34" charset="0"/>
                    <a:ea typeface="Verdana" panose="020B0604030504040204" pitchFamily="34" charset="0"/>
                    <a:cs typeface="Verdana" panose="020B0604030504040204" pitchFamily="34" charset="0"/>
                  </a:rPr>
                  <a:t>: electron number density per m</a:t>
                </a:r>
                <a:r>
                  <a:rPr lang="en-US" sz="1200" baseline="30000" dirty="0">
                    <a:latin typeface="Verdana" panose="020B0604030504040204" pitchFamily="34" charset="0"/>
                    <a:ea typeface="Verdana" panose="020B0604030504040204" pitchFamily="34" charset="0"/>
                    <a:cs typeface="Verdana" panose="020B0604030504040204" pitchFamily="34" charset="0"/>
                  </a:rPr>
                  <a:t>3</a:t>
                </a:r>
                <a:r>
                  <a:rPr lang="en-US" sz="1200" dirty="0">
                    <a:latin typeface="Verdana" panose="020B0604030504040204" pitchFamily="34" charset="0"/>
                    <a:ea typeface="Verdana" panose="020B0604030504040204" pitchFamily="34" charset="0"/>
                    <a:cs typeface="Verdana" panose="020B0604030504040204" pitchFamily="34" charset="0"/>
                  </a:rPr>
                  <a:t>;</a:t>
                </a:r>
              </a:p>
              <a:p>
                <a:r>
                  <a:rPr lang="en-US" sz="1200" i="0">
                    <a:latin typeface="Cambria Math" panose="02040503050406030204" pitchFamily="18" charset="0"/>
                    <a:ea typeface="Verdana" panose="020B0604030504040204" pitchFamily="34" charset="0"/>
                    <a:cs typeface="Verdana" panose="020B0604030504040204" pitchFamily="34" charset="0"/>
                  </a:rPr>
                  <a:t>𝑓</a:t>
                </a:r>
                <a:r>
                  <a:rPr lang="en-US" sz="1200" dirty="0">
                    <a:latin typeface="Verdana" panose="020B0604030504040204" pitchFamily="34" charset="0"/>
                    <a:ea typeface="Verdana" panose="020B0604030504040204" pitchFamily="34" charset="0"/>
                    <a:cs typeface="Verdana" panose="020B0604030504040204" pitchFamily="34" charset="0"/>
                  </a:rPr>
                  <a:t>: transmitter frequency in Hz. </a:t>
                </a:r>
              </a:p>
              <a:p>
                <a:endParaRPr lang="en-US" dirty="0"/>
              </a:p>
            </p:txBody>
          </p:sp>
        </mc:Fallback>
      </mc:AlternateContent>
      <p:sp>
        <p:nvSpPr>
          <p:cNvPr id="4" name="Slide Number Placeholder 3"/>
          <p:cNvSpPr>
            <a:spLocks noGrp="1"/>
          </p:cNvSpPr>
          <p:nvPr>
            <p:ph type="sldNum" sz="quarter" idx="5"/>
          </p:nvPr>
        </p:nvSpPr>
        <p:spPr/>
        <p:txBody>
          <a:bodyPr/>
          <a:lstStyle/>
          <a:p>
            <a:fld id="{26918DFF-21A1-D443-BC96-B41FDE9AD385}" type="slidenum">
              <a:rPr lang="en-US" smtClean="0"/>
              <a:t>12</a:t>
            </a:fld>
            <a:endParaRPr lang="en-US"/>
          </a:p>
        </p:txBody>
      </p:sp>
    </p:spTree>
    <p:extLst>
      <p:ext uri="{BB962C8B-B14F-4D97-AF65-F5344CB8AC3E}">
        <p14:creationId xmlns:p14="http://schemas.microsoft.com/office/powerpoint/2010/main" val="411865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Abel transform, similar to Fourier transform, is a mathematical operation used to convert data from one coordinate system to another. However Abel transform finds particular use in the analysis of functions exhibiting spherical or axial symmetry.</a:t>
            </a:r>
          </a:p>
        </p:txBody>
      </p:sp>
      <p:sp>
        <p:nvSpPr>
          <p:cNvPr id="4" name="Slide Number Placeholder 3"/>
          <p:cNvSpPr>
            <a:spLocks noGrp="1"/>
          </p:cNvSpPr>
          <p:nvPr>
            <p:ph type="sldNum" sz="quarter" idx="5"/>
          </p:nvPr>
        </p:nvSpPr>
        <p:spPr/>
        <p:txBody>
          <a:bodyPr/>
          <a:lstStyle/>
          <a:p>
            <a:fld id="{26918DFF-21A1-D443-BC96-B41FDE9AD385}" type="slidenum">
              <a:rPr lang="en-US" smtClean="0"/>
              <a:t>14</a:t>
            </a:fld>
            <a:endParaRPr lang="en-US"/>
          </a:p>
        </p:txBody>
      </p:sp>
    </p:spTree>
    <p:extLst>
      <p:ext uri="{BB962C8B-B14F-4D97-AF65-F5344CB8AC3E}">
        <p14:creationId xmlns:p14="http://schemas.microsoft.com/office/powerpoint/2010/main" val="3586259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4C728-F4E7-5269-A73B-D20617D3B6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ECF78C-D557-A960-EA2B-B11ED15465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EE9E69-935D-1B4C-B441-C957E2BBF3F1}"/>
              </a:ext>
            </a:extLst>
          </p:cNvPr>
          <p:cNvSpPr>
            <a:spLocks noGrp="1"/>
          </p:cNvSpPr>
          <p:nvPr>
            <p:ph type="dt" sz="half" idx="10"/>
          </p:nvPr>
        </p:nvSpPr>
        <p:spPr/>
        <p:txBody>
          <a:bodyPr/>
          <a:lstStyle/>
          <a:p>
            <a:fld id="{010223E6-AC3A-E648-8C42-218024DBBE5F}" type="datetimeFigureOut">
              <a:rPr lang="en-US" smtClean="0"/>
              <a:t>8/16/23</a:t>
            </a:fld>
            <a:endParaRPr lang="en-US"/>
          </a:p>
        </p:txBody>
      </p:sp>
      <p:sp>
        <p:nvSpPr>
          <p:cNvPr id="5" name="Footer Placeholder 4">
            <a:extLst>
              <a:ext uri="{FF2B5EF4-FFF2-40B4-BE49-F238E27FC236}">
                <a16:creationId xmlns:a16="http://schemas.microsoft.com/office/drawing/2014/main" id="{6DFBA11A-6E38-5162-0F62-72B1D02D5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DC520-3549-8A63-4187-72C9FA82B371}"/>
              </a:ext>
            </a:extLst>
          </p:cNvPr>
          <p:cNvSpPr>
            <a:spLocks noGrp="1"/>
          </p:cNvSpPr>
          <p:nvPr>
            <p:ph type="sldNum" sz="quarter" idx="12"/>
          </p:nvPr>
        </p:nvSpPr>
        <p:spPr/>
        <p:txBody>
          <a:bodyPr/>
          <a:lstStyle/>
          <a:p>
            <a:fld id="{D677E504-4F94-8A44-83C5-B7FFC0D6216A}" type="slidenum">
              <a:rPr lang="en-US" smtClean="0"/>
              <a:t>‹#›</a:t>
            </a:fld>
            <a:endParaRPr lang="en-US"/>
          </a:p>
        </p:txBody>
      </p:sp>
    </p:spTree>
    <p:extLst>
      <p:ext uri="{BB962C8B-B14F-4D97-AF65-F5344CB8AC3E}">
        <p14:creationId xmlns:p14="http://schemas.microsoft.com/office/powerpoint/2010/main" val="156670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0144-24D7-265A-0650-DB1F2330FE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85402-96F2-C713-8AD0-E3CA3B2463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6342E-3307-2AD6-5249-4C532E3F1CE6}"/>
              </a:ext>
            </a:extLst>
          </p:cNvPr>
          <p:cNvSpPr>
            <a:spLocks noGrp="1"/>
          </p:cNvSpPr>
          <p:nvPr>
            <p:ph type="dt" sz="half" idx="10"/>
          </p:nvPr>
        </p:nvSpPr>
        <p:spPr/>
        <p:txBody>
          <a:bodyPr/>
          <a:lstStyle/>
          <a:p>
            <a:fld id="{010223E6-AC3A-E648-8C42-218024DBBE5F}" type="datetimeFigureOut">
              <a:rPr lang="en-US" smtClean="0"/>
              <a:t>8/16/23</a:t>
            </a:fld>
            <a:endParaRPr lang="en-US"/>
          </a:p>
        </p:txBody>
      </p:sp>
      <p:sp>
        <p:nvSpPr>
          <p:cNvPr id="5" name="Footer Placeholder 4">
            <a:extLst>
              <a:ext uri="{FF2B5EF4-FFF2-40B4-BE49-F238E27FC236}">
                <a16:creationId xmlns:a16="http://schemas.microsoft.com/office/drawing/2014/main" id="{0668E0E5-6037-41BB-1DF4-61E3E472D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F4A5F-AB61-A041-7371-39B29B0695C7}"/>
              </a:ext>
            </a:extLst>
          </p:cNvPr>
          <p:cNvSpPr>
            <a:spLocks noGrp="1"/>
          </p:cNvSpPr>
          <p:nvPr>
            <p:ph type="sldNum" sz="quarter" idx="12"/>
          </p:nvPr>
        </p:nvSpPr>
        <p:spPr/>
        <p:txBody>
          <a:bodyPr/>
          <a:lstStyle/>
          <a:p>
            <a:fld id="{D677E504-4F94-8A44-83C5-B7FFC0D6216A}" type="slidenum">
              <a:rPr lang="en-US" smtClean="0"/>
              <a:t>‹#›</a:t>
            </a:fld>
            <a:endParaRPr lang="en-US"/>
          </a:p>
        </p:txBody>
      </p:sp>
    </p:spTree>
    <p:extLst>
      <p:ext uri="{BB962C8B-B14F-4D97-AF65-F5344CB8AC3E}">
        <p14:creationId xmlns:p14="http://schemas.microsoft.com/office/powerpoint/2010/main" val="221201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2BB8B-2958-DD4C-DE08-77DA595EA8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D4519-3D1A-7054-F3F7-FD20055D76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BB886-DB59-B254-5CAF-9CE3E6AAEEAD}"/>
              </a:ext>
            </a:extLst>
          </p:cNvPr>
          <p:cNvSpPr>
            <a:spLocks noGrp="1"/>
          </p:cNvSpPr>
          <p:nvPr>
            <p:ph type="dt" sz="half" idx="10"/>
          </p:nvPr>
        </p:nvSpPr>
        <p:spPr/>
        <p:txBody>
          <a:bodyPr/>
          <a:lstStyle/>
          <a:p>
            <a:fld id="{010223E6-AC3A-E648-8C42-218024DBBE5F}" type="datetimeFigureOut">
              <a:rPr lang="en-US" smtClean="0"/>
              <a:t>8/16/23</a:t>
            </a:fld>
            <a:endParaRPr lang="en-US"/>
          </a:p>
        </p:txBody>
      </p:sp>
      <p:sp>
        <p:nvSpPr>
          <p:cNvPr id="5" name="Footer Placeholder 4">
            <a:extLst>
              <a:ext uri="{FF2B5EF4-FFF2-40B4-BE49-F238E27FC236}">
                <a16:creationId xmlns:a16="http://schemas.microsoft.com/office/drawing/2014/main" id="{1E87A393-9560-49A9-EDC5-357EB92E2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855E0-3C1C-2949-198E-9F39EB787B9A}"/>
              </a:ext>
            </a:extLst>
          </p:cNvPr>
          <p:cNvSpPr>
            <a:spLocks noGrp="1"/>
          </p:cNvSpPr>
          <p:nvPr>
            <p:ph type="sldNum" sz="quarter" idx="12"/>
          </p:nvPr>
        </p:nvSpPr>
        <p:spPr/>
        <p:txBody>
          <a:bodyPr/>
          <a:lstStyle/>
          <a:p>
            <a:fld id="{D677E504-4F94-8A44-83C5-B7FFC0D6216A}" type="slidenum">
              <a:rPr lang="en-US" smtClean="0"/>
              <a:t>‹#›</a:t>
            </a:fld>
            <a:endParaRPr lang="en-US"/>
          </a:p>
        </p:txBody>
      </p:sp>
    </p:spTree>
    <p:extLst>
      <p:ext uri="{BB962C8B-B14F-4D97-AF65-F5344CB8AC3E}">
        <p14:creationId xmlns:p14="http://schemas.microsoft.com/office/powerpoint/2010/main" val="394278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2727F-6840-B717-1411-6DF03E69F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0C4E17-D442-4FBA-77A0-6363688B9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36C19-DC08-A293-B3E9-E315ECEDC7A5}"/>
              </a:ext>
            </a:extLst>
          </p:cNvPr>
          <p:cNvSpPr>
            <a:spLocks noGrp="1"/>
          </p:cNvSpPr>
          <p:nvPr>
            <p:ph type="dt" sz="half" idx="10"/>
          </p:nvPr>
        </p:nvSpPr>
        <p:spPr/>
        <p:txBody>
          <a:bodyPr/>
          <a:lstStyle/>
          <a:p>
            <a:fld id="{010223E6-AC3A-E648-8C42-218024DBBE5F}" type="datetimeFigureOut">
              <a:rPr lang="en-US" smtClean="0"/>
              <a:t>8/16/23</a:t>
            </a:fld>
            <a:endParaRPr lang="en-US"/>
          </a:p>
        </p:txBody>
      </p:sp>
      <p:sp>
        <p:nvSpPr>
          <p:cNvPr id="5" name="Footer Placeholder 4">
            <a:extLst>
              <a:ext uri="{FF2B5EF4-FFF2-40B4-BE49-F238E27FC236}">
                <a16:creationId xmlns:a16="http://schemas.microsoft.com/office/drawing/2014/main" id="{E128A659-565D-201D-B67D-A3E229001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E605C-32D0-A1D6-904C-5DA74BEFA374}"/>
              </a:ext>
            </a:extLst>
          </p:cNvPr>
          <p:cNvSpPr>
            <a:spLocks noGrp="1"/>
          </p:cNvSpPr>
          <p:nvPr>
            <p:ph type="sldNum" sz="quarter" idx="12"/>
          </p:nvPr>
        </p:nvSpPr>
        <p:spPr/>
        <p:txBody>
          <a:bodyPr/>
          <a:lstStyle/>
          <a:p>
            <a:fld id="{D677E504-4F94-8A44-83C5-B7FFC0D6216A}" type="slidenum">
              <a:rPr lang="en-US" smtClean="0"/>
              <a:t>‹#›</a:t>
            </a:fld>
            <a:endParaRPr lang="en-US"/>
          </a:p>
        </p:txBody>
      </p:sp>
    </p:spTree>
    <p:extLst>
      <p:ext uri="{BB962C8B-B14F-4D97-AF65-F5344CB8AC3E}">
        <p14:creationId xmlns:p14="http://schemas.microsoft.com/office/powerpoint/2010/main" val="368805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3BB65-9D88-8BF3-C1DB-18EBD9A685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796DF0-9080-8ED3-C42C-0F2A32AF59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70F2C-D8FD-1E2B-BB21-686421DD63A4}"/>
              </a:ext>
            </a:extLst>
          </p:cNvPr>
          <p:cNvSpPr>
            <a:spLocks noGrp="1"/>
          </p:cNvSpPr>
          <p:nvPr>
            <p:ph type="dt" sz="half" idx="10"/>
          </p:nvPr>
        </p:nvSpPr>
        <p:spPr/>
        <p:txBody>
          <a:bodyPr/>
          <a:lstStyle/>
          <a:p>
            <a:fld id="{010223E6-AC3A-E648-8C42-218024DBBE5F}" type="datetimeFigureOut">
              <a:rPr lang="en-US" smtClean="0"/>
              <a:t>8/16/23</a:t>
            </a:fld>
            <a:endParaRPr lang="en-US"/>
          </a:p>
        </p:txBody>
      </p:sp>
      <p:sp>
        <p:nvSpPr>
          <p:cNvPr id="5" name="Footer Placeholder 4">
            <a:extLst>
              <a:ext uri="{FF2B5EF4-FFF2-40B4-BE49-F238E27FC236}">
                <a16:creationId xmlns:a16="http://schemas.microsoft.com/office/drawing/2014/main" id="{DA2E525A-3E24-8B10-A313-B0607BAAF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405F5-1233-3791-416B-67BC508E118C}"/>
              </a:ext>
            </a:extLst>
          </p:cNvPr>
          <p:cNvSpPr>
            <a:spLocks noGrp="1"/>
          </p:cNvSpPr>
          <p:nvPr>
            <p:ph type="sldNum" sz="quarter" idx="12"/>
          </p:nvPr>
        </p:nvSpPr>
        <p:spPr/>
        <p:txBody>
          <a:bodyPr/>
          <a:lstStyle/>
          <a:p>
            <a:fld id="{D677E504-4F94-8A44-83C5-B7FFC0D6216A}" type="slidenum">
              <a:rPr lang="en-US" smtClean="0"/>
              <a:t>‹#›</a:t>
            </a:fld>
            <a:endParaRPr lang="en-US"/>
          </a:p>
        </p:txBody>
      </p:sp>
    </p:spTree>
    <p:extLst>
      <p:ext uri="{BB962C8B-B14F-4D97-AF65-F5344CB8AC3E}">
        <p14:creationId xmlns:p14="http://schemas.microsoft.com/office/powerpoint/2010/main" val="454207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74B0-3DB5-D05A-9F98-A02D8846E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E53AF0-F6AE-3CDB-1741-B9C19627CE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19A878-2AEC-8011-35F6-458FD4C6DF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2AA469-51AB-A3B1-6EB9-B2EAE86AFDBF}"/>
              </a:ext>
            </a:extLst>
          </p:cNvPr>
          <p:cNvSpPr>
            <a:spLocks noGrp="1"/>
          </p:cNvSpPr>
          <p:nvPr>
            <p:ph type="dt" sz="half" idx="10"/>
          </p:nvPr>
        </p:nvSpPr>
        <p:spPr/>
        <p:txBody>
          <a:bodyPr/>
          <a:lstStyle/>
          <a:p>
            <a:fld id="{010223E6-AC3A-E648-8C42-218024DBBE5F}" type="datetimeFigureOut">
              <a:rPr lang="en-US" smtClean="0"/>
              <a:t>8/16/23</a:t>
            </a:fld>
            <a:endParaRPr lang="en-US"/>
          </a:p>
        </p:txBody>
      </p:sp>
      <p:sp>
        <p:nvSpPr>
          <p:cNvPr id="6" name="Footer Placeholder 5">
            <a:extLst>
              <a:ext uri="{FF2B5EF4-FFF2-40B4-BE49-F238E27FC236}">
                <a16:creationId xmlns:a16="http://schemas.microsoft.com/office/drawing/2014/main" id="{754DAD35-CA41-F807-5849-CAA896A68C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44B0E2-999E-5425-6488-BC8DE6EADFAC}"/>
              </a:ext>
            </a:extLst>
          </p:cNvPr>
          <p:cNvSpPr>
            <a:spLocks noGrp="1"/>
          </p:cNvSpPr>
          <p:nvPr>
            <p:ph type="sldNum" sz="quarter" idx="12"/>
          </p:nvPr>
        </p:nvSpPr>
        <p:spPr/>
        <p:txBody>
          <a:bodyPr/>
          <a:lstStyle/>
          <a:p>
            <a:fld id="{D677E504-4F94-8A44-83C5-B7FFC0D6216A}" type="slidenum">
              <a:rPr lang="en-US" smtClean="0"/>
              <a:t>‹#›</a:t>
            </a:fld>
            <a:endParaRPr lang="en-US"/>
          </a:p>
        </p:txBody>
      </p:sp>
    </p:spTree>
    <p:extLst>
      <p:ext uri="{BB962C8B-B14F-4D97-AF65-F5344CB8AC3E}">
        <p14:creationId xmlns:p14="http://schemas.microsoft.com/office/powerpoint/2010/main" val="213937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FA63-4550-F33D-E6F1-61701708BE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F10A1B-A5D3-0E22-3FA3-AAB68C6B05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1FF00-A5A0-FE45-9A74-24C2D16067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00E21-223D-F134-E6BB-E28414CC1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CAB9C4-AA7E-1F4E-45B0-8505AC40A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B82E66-EFFE-D413-D8E7-0DC18BFFBD34}"/>
              </a:ext>
            </a:extLst>
          </p:cNvPr>
          <p:cNvSpPr>
            <a:spLocks noGrp="1"/>
          </p:cNvSpPr>
          <p:nvPr>
            <p:ph type="dt" sz="half" idx="10"/>
          </p:nvPr>
        </p:nvSpPr>
        <p:spPr/>
        <p:txBody>
          <a:bodyPr/>
          <a:lstStyle/>
          <a:p>
            <a:fld id="{010223E6-AC3A-E648-8C42-218024DBBE5F}" type="datetimeFigureOut">
              <a:rPr lang="en-US" smtClean="0"/>
              <a:t>8/16/23</a:t>
            </a:fld>
            <a:endParaRPr lang="en-US"/>
          </a:p>
        </p:txBody>
      </p:sp>
      <p:sp>
        <p:nvSpPr>
          <p:cNvPr id="8" name="Footer Placeholder 7">
            <a:extLst>
              <a:ext uri="{FF2B5EF4-FFF2-40B4-BE49-F238E27FC236}">
                <a16:creationId xmlns:a16="http://schemas.microsoft.com/office/drawing/2014/main" id="{C4F34AF6-3377-FC63-5624-A822B9304F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E6CBAD-4B25-ABD8-53BD-C7AC82C48A3C}"/>
              </a:ext>
            </a:extLst>
          </p:cNvPr>
          <p:cNvSpPr>
            <a:spLocks noGrp="1"/>
          </p:cNvSpPr>
          <p:nvPr>
            <p:ph type="sldNum" sz="quarter" idx="12"/>
          </p:nvPr>
        </p:nvSpPr>
        <p:spPr/>
        <p:txBody>
          <a:bodyPr/>
          <a:lstStyle/>
          <a:p>
            <a:fld id="{D677E504-4F94-8A44-83C5-B7FFC0D6216A}" type="slidenum">
              <a:rPr lang="en-US" smtClean="0"/>
              <a:t>‹#›</a:t>
            </a:fld>
            <a:endParaRPr lang="en-US"/>
          </a:p>
        </p:txBody>
      </p:sp>
    </p:spTree>
    <p:extLst>
      <p:ext uri="{BB962C8B-B14F-4D97-AF65-F5344CB8AC3E}">
        <p14:creationId xmlns:p14="http://schemas.microsoft.com/office/powerpoint/2010/main" val="2439535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59AE-7E89-57F9-97C1-2F8482B36C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A807CF-3727-88F1-BA3E-561F56F654F2}"/>
              </a:ext>
            </a:extLst>
          </p:cNvPr>
          <p:cNvSpPr>
            <a:spLocks noGrp="1"/>
          </p:cNvSpPr>
          <p:nvPr>
            <p:ph type="dt" sz="half" idx="10"/>
          </p:nvPr>
        </p:nvSpPr>
        <p:spPr/>
        <p:txBody>
          <a:bodyPr/>
          <a:lstStyle/>
          <a:p>
            <a:fld id="{010223E6-AC3A-E648-8C42-218024DBBE5F}" type="datetimeFigureOut">
              <a:rPr lang="en-US" smtClean="0"/>
              <a:t>8/16/23</a:t>
            </a:fld>
            <a:endParaRPr lang="en-US"/>
          </a:p>
        </p:txBody>
      </p:sp>
      <p:sp>
        <p:nvSpPr>
          <p:cNvPr id="4" name="Footer Placeholder 3">
            <a:extLst>
              <a:ext uri="{FF2B5EF4-FFF2-40B4-BE49-F238E27FC236}">
                <a16:creationId xmlns:a16="http://schemas.microsoft.com/office/drawing/2014/main" id="{AF588F4D-3F4E-47B1-C608-6EDAE9FAB3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581211-545E-B08D-62CB-EC8ECC81742F}"/>
              </a:ext>
            </a:extLst>
          </p:cNvPr>
          <p:cNvSpPr>
            <a:spLocks noGrp="1"/>
          </p:cNvSpPr>
          <p:nvPr>
            <p:ph type="sldNum" sz="quarter" idx="12"/>
          </p:nvPr>
        </p:nvSpPr>
        <p:spPr/>
        <p:txBody>
          <a:bodyPr/>
          <a:lstStyle/>
          <a:p>
            <a:fld id="{D677E504-4F94-8A44-83C5-B7FFC0D6216A}" type="slidenum">
              <a:rPr lang="en-US" smtClean="0"/>
              <a:t>‹#›</a:t>
            </a:fld>
            <a:endParaRPr lang="en-US"/>
          </a:p>
        </p:txBody>
      </p:sp>
    </p:spTree>
    <p:extLst>
      <p:ext uri="{BB962C8B-B14F-4D97-AF65-F5344CB8AC3E}">
        <p14:creationId xmlns:p14="http://schemas.microsoft.com/office/powerpoint/2010/main" val="144130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4DF840-6C05-5FAB-1411-59B9CD648596}"/>
              </a:ext>
            </a:extLst>
          </p:cNvPr>
          <p:cNvSpPr>
            <a:spLocks noGrp="1"/>
          </p:cNvSpPr>
          <p:nvPr>
            <p:ph type="dt" sz="half" idx="10"/>
          </p:nvPr>
        </p:nvSpPr>
        <p:spPr/>
        <p:txBody>
          <a:bodyPr/>
          <a:lstStyle/>
          <a:p>
            <a:fld id="{010223E6-AC3A-E648-8C42-218024DBBE5F}" type="datetimeFigureOut">
              <a:rPr lang="en-US" smtClean="0"/>
              <a:t>8/16/23</a:t>
            </a:fld>
            <a:endParaRPr lang="en-US"/>
          </a:p>
        </p:txBody>
      </p:sp>
      <p:sp>
        <p:nvSpPr>
          <p:cNvPr id="3" name="Footer Placeholder 2">
            <a:extLst>
              <a:ext uri="{FF2B5EF4-FFF2-40B4-BE49-F238E27FC236}">
                <a16:creationId xmlns:a16="http://schemas.microsoft.com/office/drawing/2014/main" id="{506A2E59-2AAA-660A-E595-D418C40660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42DE98-8FF7-EB14-6A18-2FB45D0DB3FE}"/>
              </a:ext>
            </a:extLst>
          </p:cNvPr>
          <p:cNvSpPr>
            <a:spLocks noGrp="1"/>
          </p:cNvSpPr>
          <p:nvPr>
            <p:ph type="sldNum" sz="quarter" idx="12"/>
          </p:nvPr>
        </p:nvSpPr>
        <p:spPr/>
        <p:txBody>
          <a:bodyPr/>
          <a:lstStyle/>
          <a:p>
            <a:fld id="{D677E504-4F94-8A44-83C5-B7FFC0D6216A}" type="slidenum">
              <a:rPr lang="en-US" smtClean="0"/>
              <a:t>‹#›</a:t>
            </a:fld>
            <a:endParaRPr lang="en-US"/>
          </a:p>
        </p:txBody>
      </p:sp>
    </p:spTree>
    <p:extLst>
      <p:ext uri="{BB962C8B-B14F-4D97-AF65-F5344CB8AC3E}">
        <p14:creationId xmlns:p14="http://schemas.microsoft.com/office/powerpoint/2010/main" val="360886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EDC8E-2A73-1F3F-F8B5-7A7E7D36EE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2E3976-42F6-5E41-762F-BA0E32B119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73A697-51F7-01FF-36C2-B3F5ADE15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E2EE6-4481-31D3-7E3F-372E46E92785}"/>
              </a:ext>
            </a:extLst>
          </p:cNvPr>
          <p:cNvSpPr>
            <a:spLocks noGrp="1"/>
          </p:cNvSpPr>
          <p:nvPr>
            <p:ph type="dt" sz="half" idx="10"/>
          </p:nvPr>
        </p:nvSpPr>
        <p:spPr/>
        <p:txBody>
          <a:bodyPr/>
          <a:lstStyle/>
          <a:p>
            <a:fld id="{010223E6-AC3A-E648-8C42-218024DBBE5F}" type="datetimeFigureOut">
              <a:rPr lang="en-US" smtClean="0"/>
              <a:t>8/16/23</a:t>
            </a:fld>
            <a:endParaRPr lang="en-US"/>
          </a:p>
        </p:txBody>
      </p:sp>
      <p:sp>
        <p:nvSpPr>
          <p:cNvPr id="6" name="Footer Placeholder 5">
            <a:extLst>
              <a:ext uri="{FF2B5EF4-FFF2-40B4-BE49-F238E27FC236}">
                <a16:creationId xmlns:a16="http://schemas.microsoft.com/office/drawing/2014/main" id="{18E4787D-7572-6348-BDE2-EB31728797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FE996-1522-D203-9A95-7B4D52DFD374}"/>
              </a:ext>
            </a:extLst>
          </p:cNvPr>
          <p:cNvSpPr>
            <a:spLocks noGrp="1"/>
          </p:cNvSpPr>
          <p:nvPr>
            <p:ph type="sldNum" sz="quarter" idx="12"/>
          </p:nvPr>
        </p:nvSpPr>
        <p:spPr/>
        <p:txBody>
          <a:bodyPr/>
          <a:lstStyle/>
          <a:p>
            <a:fld id="{D677E504-4F94-8A44-83C5-B7FFC0D6216A}" type="slidenum">
              <a:rPr lang="en-US" smtClean="0"/>
              <a:t>‹#›</a:t>
            </a:fld>
            <a:endParaRPr lang="en-US"/>
          </a:p>
        </p:txBody>
      </p:sp>
    </p:spTree>
    <p:extLst>
      <p:ext uri="{BB962C8B-B14F-4D97-AF65-F5344CB8AC3E}">
        <p14:creationId xmlns:p14="http://schemas.microsoft.com/office/powerpoint/2010/main" val="2518415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1E2A-A7FF-0BF5-E2A0-394BA356B0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895B8D-9013-324D-2989-4131CDE52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457ACA-4E20-D715-43BA-AF75F61FE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48D585-EDC4-24DF-96F8-CE0578FD193E}"/>
              </a:ext>
            </a:extLst>
          </p:cNvPr>
          <p:cNvSpPr>
            <a:spLocks noGrp="1"/>
          </p:cNvSpPr>
          <p:nvPr>
            <p:ph type="dt" sz="half" idx="10"/>
          </p:nvPr>
        </p:nvSpPr>
        <p:spPr/>
        <p:txBody>
          <a:bodyPr/>
          <a:lstStyle/>
          <a:p>
            <a:fld id="{010223E6-AC3A-E648-8C42-218024DBBE5F}" type="datetimeFigureOut">
              <a:rPr lang="en-US" smtClean="0"/>
              <a:t>8/16/23</a:t>
            </a:fld>
            <a:endParaRPr lang="en-US"/>
          </a:p>
        </p:txBody>
      </p:sp>
      <p:sp>
        <p:nvSpPr>
          <p:cNvPr id="6" name="Footer Placeholder 5">
            <a:extLst>
              <a:ext uri="{FF2B5EF4-FFF2-40B4-BE49-F238E27FC236}">
                <a16:creationId xmlns:a16="http://schemas.microsoft.com/office/drawing/2014/main" id="{55E82DB2-A61F-E84D-7DB7-5C2921E5E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C6B046-8132-455A-C3DF-14963204D26B}"/>
              </a:ext>
            </a:extLst>
          </p:cNvPr>
          <p:cNvSpPr>
            <a:spLocks noGrp="1"/>
          </p:cNvSpPr>
          <p:nvPr>
            <p:ph type="sldNum" sz="quarter" idx="12"/>
          </p:nvPr>
        </p:nvSpPr>
        <p:spPr/>
        <p:txBody>
          <a:bodyPr/>
          <a:lstStyle/>
          <a:p>
            <a:fld id="{D677E504-4F94-8A44-83C5-B7FFC0D6216A}" type="slidenum">
              <a:rPr lang="en-US" smtClean="0"/>
              <a:t>‹#›</a:t>
            </a:fld>
            <a:endParaRPr lang="en-US"/>
          </a:p>
        </p:txBody>
      </p:sp>
    </p:spTree>
    <p:extLst>
      <p:ext uri="{BB962C8B-B14F-4D97-AF65-F5344CB8AC3E}">
        <p14:creationId xmlns:p14="http://schemas.microsoft.com/office/powerpoint/2010/main" val="4060956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E9CBC2-5A27-9B98-E3B5-4135CD045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833695-093F-BA14-5854-69CCBA94AD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BC92E-1B42-3FB8-A1D6-16314A8251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223E6-AC3A-E648-8C42-218024DBBE5F}" type="datetimeFigureOut">
              <a:rPr lang="en-US" smtClean="0"/>
              <a:t>8/16/23</a:t>
            </a:fld>
            <a:endParaRPr lang="en-US"/>
          </a:p>
        </p:txBody>
      </p:sp>
      <p:sp>
        <p:nvSpPr>
          <p:cNvPr id="5" name="Footer Placeholder 4">
            <a:extLst>
              <a:ext uri="{FF2B5EF4-FFF2-40B4-BE49-F238E27FC236}">
                <a16:creationId xmlns:a16="http://schemas.microsoft.com/office/drawing/2014/main" id="{6AEE539E-CD99-2232-B2F2-C418B5A7F8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A632A5-C4F4-52B0-2A11-17A109635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77E504-4F94-8A44-83C5-B7FFC0D6216A}" type="slidenum">
              <a:rPr lang="en-US" smtClean="0"/>
              <a:t>‹#›</a:t>
            </a:fld>
            <a:endParaRPr lang="en-US"/>
          </a:p>
        </p:txBody>
      </p:sp>
    </p:spTree>
    <p:extLst>
      <p:ext uri="{BB962C8B-B14F-4D97-AF65-F5344CB8AC3E}">
        <p14:creationId xmlns:p14="http://schemas.microsoft.com/office/powerpoint/2010/main" val="1312620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doi.org/10.1126/science.149.3689.1243" TargetMode="External"/><Relationship Id="rId4" Type="http://schemas.openxmlformats.org/officeDocument/2006/relationships/hyperlink" Target="By%20Bhamer,%20updated%20to%20SVG%20by%20tiZom%20-%20English%20Wikipedia,%20Public%20Domain,%20https:/commons.wikimedia.org/w/index.php?curid=217874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1.pn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00.png"/><Relationship Id="rId1" Type="http://schemas.openxmlformats.org/officeDocument/2006/relationships/slideLayout" Target="../slideLayouts/slideLayout2.xml"/><Relationship Id="rId11" Type="http://schemas.openxmlformats.org/officeDocument/2006/relationships/image" Target="../media/image180.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hyperlink" Target="http://www.google.com/product_url?q=http://www.backcountry.com/store/GRM0072/Garmin-Forerunner-305-GPS.html?CMP_ID=SH_FRO001&amp;CMP_SKU=GRM0072&amp;mv_pc=r126&amp;fr=AL91StwgpNEnyWzUTYcB9mIcw-8DB01ID_CMmgkm10eljq14GsR98lunGLlgP3Xp_RvOoSUp2_YHvIv7BVtWQcHzlY4WwOOxKH0W4OjGqE6PsKGwjvVL6dMPEW2hOw3eNz42Cuxw1pPCQKwgabPdvZl3Exk4f5pZczxo0ly2Dj4wpuWfqjYyqW65JGte9q6gI6qZ-Mxbjf6DAAAAAAAAAAA&amp;gl=us&amp;hl=en&amp;sa=image" TargetMode="Externa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oleObject" Target="../embeddings/oleObject1.bin"/><Relationship Id="rId1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A8E0-D1C6-C601-1D42-8C73A4A407D4}"/>
              </a:ext>
            </a:extLst>
          </p:cNvPr>
          <p:cNvSpPr>
            <a:spLocks noGrp="1"/>
          </p:cNvSpPr>
          <p:nvPr>
            <p:ph type="ctrTitle"/>
          </p:nvPr>
        </p:nvSpPr>
        <p:spPr>
          <a:xfrm>
            <a:off x="1192696" y="1122363"/>
            <a:ext cx="9475304" cy="2387600"/>
          </a:xfrm>
        </p:spPr>
        <p:txBody>
          <a:bodyPr>
            <a:normAutofit fontScale="90000"/>
          </a:bodyPr>
          <a:lstStyle/>
          <a:p>
            <a:r>
              <a:rPr lang="en-US" dirty="0"/>
              <a:t>A Brief Summary of Radio Occultation with Global Navigation Satellite Systems (GNSS-RO)</a:t>
            </a:r>
          </a:p>
        </p:txBody>
      </p:sp>
      <p:sp>
        <p:nvSpPr>
          <p:cNvPr id="3" name="Subtitle 2">
            <a:extLst>
              <a:ext uri="{FF2B5EF4-FFF2-40B4-BE49-F238E27FC236}">
                <a16:creationId xmlns:a16="http://schemas.microsoft.com/office/drawing/2014/main" id="{43358746-0C35-C0E7-30E3-BC3DCC508AC9}"/>
              </a:ext>
            </a:extLst>
          </p:cNvPr>
          <p:cNvSpPr>
            <a:spLocks noGrp="1"/>
          </p:cNvSpPr>
          <p:nvPr>
            <p:ph type="subTitle" idx="1"/>
          </p:nvPr>
        </p:nvSpPr>
        <p:spPr/>
        <p:txBody>
          <a:bodyPr/>
          <a:lstStyle/>
          <a:p>
            <a:r>
              <a:rPr lang="en-US" dirty="0"/>
              <a:t>John Braun</a:t>
            </a:r>
          </a:p>
          <a:p>
            <a:r>
              <a:rPr lang="en-US" dirty="0"/>
              <a:t>Acknowledgments Specifically  to</a:t>
            </a:r>
            <a:br>
              <a:rPr lang="en-US" dirty="0"/>
            </a:br>
            <a:r>
              <a:rPr lang="en-US" dirty="0"/>
              <a:t>Jan Weiss, Zhen Zeng, Sergey </a:t>
            </a:r>
            <a:r>
              <a:rPr lang="en-US" dirty="0" err="1"/>
              <a:t>Sokolovskiy</a:t>
            </a:r>
            <a:r>
              <a:rPr lang="en-US" dirty="0"/>
              <a:t>, Rick </a:t>
            </a:r>
            <a:r>
              <a:rPr lang="en-US" dirty="0" err="1"/>
              <a:t>Anthes</a:t>
            </a:r>
            <a:r>
              <a:rPr lang="en-US" dirty="0"/>
              <a:t>, </a:t>
            </a:r>
          </a:p>
        </p:txBody>
      </p:sp>
    </p:spTree>
    <p:extLst>
      <p:ext uri="{BB962C8B-B14F-4D97-AF65-F5344CB8AC3E}">
        <p14:creationId xmlns:p14="http://schemas.microsoft.com/office/powerpoint/2010/main" val="2043521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F801-7A34-1B21-E9A0-A7500D7B8039}"/>
              </a:ext>
            </a:extLst>
          </p:cNvPr>
          <p:cNvSpPr>
            <a:spLocks noGrp="1"/>
          </p:cNvSpPr>
          <p:nvPr>
            <p:ph type="title"/>
          </p:nvPr>
        </p:nvSpPr>
        <p:spPr>
          <a:xfrm>
            <a:off x="904460" y="-72217"/>
            <a:ext cx="10515600" cy="809675"/>
          </a:xfrm>
        </p:spPr>
        <p:txBody>
          <a:bodyPr>
            <a:normAutofit/>
          </a:bodyPr>
          <a:lstStyle/>
          <a:p>
            <a:r>
              <a:rPr lang="en-US" dirty="0"/>
              <a:t>Introduction to Radio Occultation</a:t>
            </a:r>
          </a:p>
        </p:txBody>
      </p:sp>
      <p:sp>
        <p:nvSpPr>
          <p:cNvPr id="4" name="Slide Number Placeholder 3">
            <a:extLst>
              <a:ext uri="{FF2B5EF4-FFF2-40B4-BE49-F238E27FC236}">
                <a16:creationId xmlns:a16="http://schemas.microsoft.com/office/drawing/2014/main" id="{CAE75E8E-8272-7512-6DAA-523CB0FBB914}"/>
              </a:ext>
            </a:extLst>
          </p:cNvPr>
          <p:cNvSpPr>
            <a:spLocks noGrp="1"/>
          </p:cNvSpPr>
          <p:nvPr>
            <p:ph type="sldNum" sz="quarter" idx="12"/>
          </p:nvPr>
        </p:nvSpPr>
        <p:spPr/>
        <p:txBody>
          <a:bodyPr/>
          <a:lstStyle/>
          <a:p>
            <a:fld id="{F102DE46-E4D8-9F47-9B54-05DAAC36151A}" type="slidenum">
              <a:rPr lang="en-US" smtClean="0"/>
              <a:t>10</a:t>
            </a:fld>
            <a:endParaRPr lang="en-US" dirty="0"/>
          </a:p>
        </p:txBody>
      </p:sp>
      <p:pic>
        <p:nvPicPr>
          <p:cNvPr id="5" name="Picture 4">
            <a:extLst>
              <a:ext uri="{FF2B5EF4-FFF2-40B4-BE49-F238E27FC236}">
                <a16:creationId xmlns:a16="http://schemas.microsoft.com/office/drawing/2014/main" id="{83FBB3AE-47A7-C39C-002F-A65A705AFBF0}"/>
              </a:ext>
            </a:extLst>
          </p:cNvPr>
          <p:cNvPicPr>
            <a:picLocks noChangeAspect="1"/>
          </p:cNvPicPr>
          <p:nvPr/>
        </p:nvPicPr>
        <p:blipFill>
          <a:blip r:embed="rId2"/>
          <a:stretch>
            <a:fillRect/>
          </a:stretch>
        </p:blipFill>
        <p:spPr>
          <a:xfrm>
            <a:off x="0" y="2472585"/>
            <a:ext cx="7498691" cy="4243319"/>
          </a:xfrm>
          <a:prstGeom prst="rect">
            <a:avLst/>
          </a:prstGeom>
        </p:spPr>
      </p:pic>
      <p:pic>
        <p:nvPicPr>
          <p:cNvPr id="8" name="Picture 4">
            <a:extLst>
              <a:ext uri="{FF2B5EF4-FFF2-40B4-BE49-F238E27FC236}">
                <a16:creationId xmlns:a16="http://schemas.microsoft.com/office/drawing/2014/main" id="{0ABF3C57-0CF6-599F-B9CF-DD27FE217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751" y="2282715"/>
            <a:ext cx="4620463" cy="4567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9355BD2-66D2-E717-2DB2-0F4FCB1FC306}"/>
              </a:ext>
            </a:extLst>
          </p:cNvPr>
          <p:cNvSpPr txBox="1"/>
          <p:nvPr/>
        </p:nvSpPr>
        <p:spPr>
          <a:xfrm>
            <a:off x="8146994" y="6526034"/>
            <a:ext cx="1824713" cy="338554"/>
          </a:xfrm>
          <a:prstGeom prst="rect">
            <a:avLst/>
          </a:prstGeom>
          <a:noFill/>
        </p:spPr>
        <p:txBody>
          <a:bodyPr wrap="square" rtlCol="0">
            <a:spAutoFit/>
          </a:bodyPr>
          <a:lstStyle/>
          <a:p>
            <a:r>
              <a:rPr lang="en-US" sz="1600" dirty="0"/>
              <a:t>[ From </a:t>
            </a:r>
            <a:r>
              <a:rPr lang="en-US" sz="1600" dirty="0">
                <a:hlinkClick r:id="rId4"/>
              </a:rPr>
              <a:t>Wikipedia</a:t>
            </a:r>
            <a:r>
              <a:rPr lang="en-US" sz="1600" dirty="0"/>
              <a:t> ]</a:t>
            </a:r>
          </a:p>
        </p:txBody>
      </p:sp>
      <p:sp>
        <p:nvSpPr>
          <p:cNvPr id="10" name="Content Placeholder 2">
            <a:extLst>
              <a:ext uri="{FF2B5EF4-FFF2-40B4-BE49-F238E27FC236}">
                <a16:creationId xmlns:a16="http://schemas.microsoft.com/office/drawing/2014/main" id="{3CECDB37-4714-F446-06C4-0F7B7D26287F}"/>
              </a:ext>
            </a:extLst>
          </p:cNvPr>
          <p:cNvSpPr>
            <a:spLocks noGrp="1"/>
          </p:cNvSpPr>
          <p:nvPr>
            <p:ph idx="1"/>
          </p:nvPr>
        </p:nvSpPr>
        <p:spPr>
          <a:xfrm>
            <a:off x="125339" y="667514"/>
            <a:ext cx="11759013" cy="1736703"/>
          </a:xfrm>
        </p:spPr>
        <p:txBody>
          <a:bodyPr>
            <a:normAutofit fontScale="85000" lnSpcReduction="10000"/>
          </a:bodyPr>
          <a:lstStyle/>
          <a:p>
            <a:r>
              <a:rPr lang="en-US" dirty="0"/>
              <a:t>Radio occultation (RO) technique looks at bending of radio waves traversing an atmosphere</a:t>
            </a:r>
          </a:p>
          <a:p>
            <a:pPr lvl="1"/>
            <a:r>
              <a:rPr lang="en-US" dirty="0"/>
              <a:t>First applied to planetary atmospheres by teams at JPL and Stanford University with Mariner IV spacecraft (</a:t>
            </a:r>
            <a:r>
              <a:rPr lang="en-US" dirty="0">
                <a:hlinkClick r:id="rId5"/>
              </a:rPr>
              <a:t>Kliore et al., 1965</a:t>
            </a:r>
            <a:r>
              <a:rPr lang="en-US" dirty="0"/>
              <a:t>)</a:t>
            </a:r>
          </a:p>
          <a:p>
            <a:r>
              <a:rPr lang="en-US" dirty="0"/>
              <a:t>COSMIC, NASA, NSF first demonstrated technique on Earth with GPS/MET mission in 1995</a:t>
            </a:r>
          </a:p>
          <a:p>
            <a:pPr lvl="1"/>
            <a:r>
              <a:rPr lang="en-US" dirty="0"/>
              <a:t>Utilizing open Global Navigation Satellite System (GNSS) signals</a:t>
            </a:r>
          </a:p>
        </p:txBody>
      </p:sp>
    </p:spTree>
    <p:extLst>
      <p:ext uri="{BB962C8B-B14F-4D97-AF65-F5344CB8AC3E}">
        <p14:creationId xmlns:p14="http://schemas.microsoft.com/office/powerpoint/2010/main" val="480435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A58F-D4FA-7381-4C97-B10759BC5477}"/>
              </a:ext>
            </a:extLst>
          </p:cNvPr>
          <p:cNvSpPr>
            <a:spLocks noGrp="1"/>
          </p:cNvSpPr>
          <p:nvPr>
            <p:ph type="title"/>
          </p:nvPr>
        </p:nvSpPr>
        <p:spPr>
          <a:xfrm>
            <a:off x="2152650" y="67923"/>
            <a:ext cx="7886700" cy="933001"/>
          </a:xfrm>
        </p:spPr>
        <p:txBody>
          <a:bodyPr>
            <a:norm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Radio Occultation Measurements</a:t>
            </a:r>
          </a:p>
        </p:txBody>
      </p:sp>
      <p:pic>
        <p:nvPicPr>
          <p:cNvPr id="6" name="Picture 5">
            <a:extLst>
              <a:ext uri="{FF2B5EF4-FFF2-40B4-BE49-F238E27FC236}">
                <a16:creationId xmlns:a16="http://schemas.microsoft.com/office/drawing/2014/main" id="{DEC783DC-64C8-9467-8077-BA4E094AD090}"/>
              </a:ext>
            </a:extLst>
          </p:cNvPr>
          <p:cNvPicPr>
            <a:picLocks noChangeAspect="1"/>
          </p:cNvPicPr>
          <p:nvPr/>
        </p:nvPicPr>
        <p:blipFill>
          <a:blip r:embed="rId2"/>
          <a:stretch>
            <a:fillRect/>
          </a:stretch>
        </p:blipFill>
        <p:spPr>
          <a:xfrm>
            <a:off x="2045412" y="3796182"/>
            <a:ext cx="7772400" cy="283282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3A571AF-55EC-BF04-4CB2-B7E335A28843}"/>
                  </a:ext>
                </a:extLst>
              </p:cNvPr>
              <p:cNvSpPr txBox="1"/>
              <p:nvPr/>
            </p:nvSpPr>
            <p:spPr>
              <a:xfrm>
                <a:off x="1308847" y="1054338"/>
                <a:ext cx="9556377" cy="2369559"/>
              </a:xfrm>
              <a:prstGeom prst="rect">
                <a:avLst/>
              </a:prstGeom>
              <a:noFill/>
            </p:spPr>
            <p:txBody>
              <a:bodyPr wrap="square" rtlCol="0">
                <a:spAutoFit/>
              </a:bodyPr>
              <a:lstStyle/>
              <a:p>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Total path delay can be modeled as:</a:t>
                </a:r>
              </a:p>
              <a:p>
                <a:pPr/>
                <a14:m>
                  <m:oMathPara xmlns:m="http://schemas.openxmlformats.org/officeDocument/2006/math">
                    <m:oMathParaPr>
                      <m:jc m:val="centerGroup"/>
                    </m:oMathParaPr>
                    <m:oMath xmlns:m="http://schemas.openxmlformats.org/officeDocument/2006/math">
                      <m:r>
                        <a:rPr lang="en-US"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𝐿</m:t>
                      </m:r>
                      <m:r>
                        <a:rPr lang="en-US"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m:t>
                      </m:r>
                      <m:f>
                        <m:fPr>
                          <m:ctrlPr>
                            <a:rPr lang="en-US"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ctrlPr>
                        </m:fPr>
                        <m:num>
                          <m:r>
                            <a:rPr lang="en-US"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𝑐</m:t>
                          </m:r>
                        </m:num>
                        <m:den>
                          <m:r>
                            <a:rPr lang="en-US"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𝑓</m:t>
                          </m:r>
                        </m:den>
                      </m:f>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𝜙</m:t>
                      </m:r>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m:t>
                      </m:r>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𝑟</m:t>
                      </m:r>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m:t>
                      </m:r>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𝛾</m:t>
                      </m:r>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m:t>
                      </m:r>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𝑐</m:t>
                      </m:r>
                      <m:sSub>
                        <m:sSubPr>
                          <m:ctrlP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ctrlPr>
                        </m:sSubPr>
                        <m:e>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𝐶</m:t>
                          </m:r>
                        </m:e>
                        <m:sub>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𝑟</m:t>
                          </m:r>
                        </m:sub>
                      </m:sSub>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m:t>
                      </m:r>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𝑐</m:t>
                      </m:r>
                      <m:sSup>
                        <m:sSupPr>
                          <m:ctrlP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ctrlPr>
                        </m:sSupPr>
                        <m:e>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𝐶</m:t>
                          </m:r>
                        </m:e>
                        <m:sup>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𝑡</m:t>
                          </m:r>
                        </m:sup>
                      </m:sSup>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m:t>
                      </m:r>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𝜀</m:t>
                      </m:r>
                    </m:oMath>
                  </m:oMathPara>
                </a14:m>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14:m>
                  <m:oMath xmlns:m="http://schemas.openxmlformats.org/officeDocument/2006/math">
                    <m:r>
                      <a:rPr lang="en-US" sz="1600"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𝑐</m:t>
                    </m:r>
                  </m:oMath>
                </a14:m>
                <a:r>
                  <a:rPr lang="en-US" sz="16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 speed of light in vacuum;</a:t>
                </a:r>
              </a:p>
              <a:p>
                <a14:m>
                  <m:oMath xmlns:m="http://schemas.openxmlformats.org/officeDocument/2006/math">
                    <m:r>
                      <a:rPr lang="en-US" sz="1600"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𝑓</m:t>
                    </m:r>
                  </m:oMath>
                </a14:m>
                <a:r>
                  <a:rPr lang="en-US" sz="16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 carrier frequency in Hz;</a:t>
                </a:r>
              </a:p>
              <a:p>
                <a14:m>
                  <m:oMath xmlns:m="http://schemas.openxmlformats.org/officeDocument/2006/math">
                    <m:r>
                      <a:rPr lang="en-US" sz="1600"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𝜙</m:t>
                    </m:r>
                  </m:oMath>
                </a14:m>
                <a:r>
                  <a:rPr lang="en-US" sz="16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 measured phase in cycles;</a:t>
                </a:r>
              </a:p>
              <a:p>
                <a14:m>
                  <m:oMath xmlns:m="http://schemas.openxmlformats.org/officeDocument/2006/math">
                    <m:r>
                      <a:rPr lang="en-US" sz="1600"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𝑟</m:t>
                    </m:r>
                  </m:oMath>
                </a14:m>
                <a:r>
                  <a:rPr lang="en-US" sz="16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 vacuum path length between the receiver and transmitter;</a:t>
                </a:r>
              </a:p>
              <a:p>
                <a14:m>
                  <m:oMath xmlns:m="http://schemas.openxmlformats.org/officeDocument/2006/math">
                    <m:sSub>
                      <m:sSubPr>
                        <m:ctrlPr>
                          <a:rPr lang="en-US" sz="1600"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ctrlPr>
                      </m:sSubPr>
                      <m:e>
                        <m:r>
                          <a:rPr lang="en-US" sz="1600"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𝐶</m:t>
                        </m:r>
                      </m:e>
                      <m:sub>
                        <m:r>
                          <a:rPr lang="en-US" sz="1600"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𝑟</m:t>
                        </m:r>
                      </m:sub>
                    </m:sSub>
                    <m:sSup>
                      <m:sSupPr>
                        <m:ctrlPr>
                          <a:rPr lang="en-US" sz="1600"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ctrlPr>
                      </m:sSupPr>
                      <m:e>
                        <m:r>
                          <a:rPr lang="en-US" sz="1600"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 </m:t>
                        </m:r>
                        <m:r>
                          <a:rPr lang="en-US" sz="1600"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𝐶</m:t>
                        </m:r>
                      </m:e>
                      <m:sup>
                        <m:r>
                          <a:rPr lang="en-US" sz="1600"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𝑡</m:t>
                        </m:r>
                      </m:sup>
                    </m:sSup>
                  </m:oMath>
                </a14:m>
                <a:r>
                  <a:rPr lang="en-US" sz="16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 clock errors for the receiver and transmitter;</a:t>
                </a:r>
              </a:p>
              <a:p>
                <a14:m>
                  <m:oMath xmlns:m="http://schemas.openxmlformats.org/officeDocument/2006/math">
                    <m:r>
                      <a:rPr lang="en-US" sz="1600"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𝜀</m:t>
                    </m:r>
                  </m:oMath>
                </a14:m>
                <a:r>
                  <a:rPr lang="en-US" sz="16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 measurement noise (e.g. thermal noise, local multipath, …)</a:t>
                </a:r>
              </a:p>
            </p:txBody>
          </p:sp>
        </mc:Choice>
        <mc:Fallback xmlns="">
          <p:sp>
            <p:nvSpPr>
              <p:cNvPr id="7" name="TextBox 6">
                <a:extLst>
                  <a:ext uri="{FF2B5EF4-FFF2-40B4-BE49-F238E27FC236}">
                    <a16:creationId xmlns:a16="http://schemas.microsoft.com/office/drawing/2014/main" id="{B3A571AF-55EC-BF04-4CB2-B7E335A28843}"/>
                  </a:ext>
                </a:extLst>
              </p:cNvPr>
              <p:cNvSpPr txBox="1">
                <a:spLocks noRot="1" noChangeAspect="1" noMove="1" noResize="1" noEditPoints="1" noAdjustHandles="1" noChangeArrowheads="1" noChangeShapeType="1" noTextEdit="1"/>
              </p:cNvSpPr>
              <p:nvPr/>
            </p:nvSpPr>
            <p:spPr>
              <a:xfrm>
                <a:off x="1308847" y="1054338"/>
                <a:ext cx="9556377" cy="2369559"/>
              </a:xfrm>
              <a:prstGeom prst="rect">
                <a:avLst/>
              </a:prstGeom>
              <a:blipFill>
                <a:blip r:embed="rId3"/>
                <a:stretch>
                  <a:fillRect l="-664" t="-1604" b="-2139"/>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F3115199-4B88-63D2-BAF8-4552266CCA81}"/>
              </a:ext>
            </a:extLst>
          </p:cNvPr>
          <p:cNvSpPr/>
          <p:nvPr/>
        </p:nvSpPr>
        <p:spPr>
          <a:xfrm>
            <a:off x="5889743" y="1477065"/>
            <a:ext cx="215757" cy="3184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B8D77C-B68E-CB17-3405-B5EB9B4AD432}"/>
              </a:ext>
            </a:extLst>
          </p:cNvPr>
          <p:cNvSpPr txBox="1"/>
          <p:nvPr/>
        </p:nvSpPr>
        <p:spPr>
          <a:xfrm>
            <a:off x="3282490" y="3534163"/>
            <a:ext cx="5328110" cy="369332"/>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cs typeface="Verdana" panose="020B0604030504040204" pitchFamily="34" charset="0"/>
              </a:rPr>
              <a:t>Time delay and ray path bending due to … </a:t>
            </a:r>
          </a:p>
        </p:txBody>
      </p:sp>
      <p:grpSp>
        <p:nvGrpSpPr>
          <p:cNvPr id="15" name="Group 14">
            <a:extLst>
              <a:ext uri="{FF2B5EF4-FFF2-40B4-BE49-F238E27FC236}">
                <a16:creationId xmlns:a16="http://schemas.microsoft.com/office/drawing/2014/main" id="{3CA7EBA9-6DE3-6354-C2CA-24A18AE59A42}"/>
              </a:ext>
            </a:extLst>
          </p:cNvPr>
          <p:cNvGrpSpPr/>
          <p:nvPr/>
        </p:nvGrpSpPr>
        <p:grpSpPr>
          <a:xfrm>
            <a:off x="5858920" y="1826385"/>
            <a:ext cx="4161033" cy="450792"/>
            <a:chOff x="4551451" y="1849350"/>
            <a:chExt cx="4161033" cy="450792"/>
          </a:xfrm>
        </p:grpSpPr>
        <p:sp>
          <p:nvSpPr>
            <p:cNvPr id="10" name="TextBox 9">
              <a:extLst>
                <a:ext uri="{FF2B5EF4-FFF2-40B4-BE49-F238E27FC236}">
                  <a16:creationId xmlns:a16="http://schemas.microsoft.com/office/drawing/2014/main" id="{47842BA0-E392-D841-CEE7-39F7AC296377}"/>
                </a:ext>
              </a:extLst>
            </p:cNvPr>
            <p:cNvSpPr txBox="1"/>
            <p:nvPr/>
          </p:nvSpPr>
          <p:spPr>
            <a:xfrm>
              <a:off x="4551451" y="1961588"/>
              <a:ext cx="4161033" cy="338554"/>
            </a:xfrm>
            <a:prstGeom prst="rect">
              <a:avLst/>
            </a:prstGeom>
            <a:noFill/>
          </p:spPr>
          <p:txBody>
            <a:bodyPr wrap="square" rtlCol="0">
              <a:spAutoFit/>
            </a:bodyPr>
            <a:lstStyle/>
            <a:p>
              <a:r>
                <a:rPr lang="en-US" sz="1600" dirty="0">
                  <a:solidFill>
                    <a:schemeClr val="accent2"/>
                  </a:solidFill>
                  <a:latin typeface="Verdana" panose="020B0604030504040204" pitchFamily="34" charset="0"/>
                  <a:ea typeface="Verdana" panose="020B0604030504040204" pitchFamily="34" charset="0"/>
                  <a:cs typeface="Verdana" panose="020B0604030504040204" pitchFamily="34" charset="0"/>
                </a:rPr>
                <a:t>excess delay due to the Earth’s </a:t>
              </a:r>
              <a:r>
                <a:rPr lang="en-US" sz="1600" dirty="0" err="1">
                  <a:solidFill>
                    <a:schemeClr val="accent2"/>
                  </a:solidFill>
                  <a:latin typeface="Verdana" panose="020B0604030504040204" pitchFamily="34" charset="0"/>
                  <a:ea typeface="Verdana" panose="020B0604030504040204" pitchFamily="34" charset="0"/>
                  <a:cs typeface="Verdana" panose="020B0604030504040204" pitchFamily="34" charset="0"/>
                </a:rPr>
                <a:t>atmos</a:t>
              </a:r>
              <a:endParaRPr lang="en-US" sz="16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Arrow Connector 11">
              <a:extLst>
                <a:ext uri="{FF2B5EF4-FFF2-40B4-BE49-F238E27FC236}">
                  <a16:creationId xmlns:a16="http://schemas.microsoft.com/office/drawing/2014/main" id="{2D0E52BF-94FE-C334-52DE-A88C21F09CEE}"/>
                </a:ext>
              </a:extLst>
            </p:cNvPr>
            <p:cNvCxnSpPr>
              <a:cxnSpLocks/>
            </p:cNvCxnSpPr>
            <p:nvPr/>
          </p:nvCxnSpPr>
          <p:spPr>
            <a:xfrm>
              <a:off x="4798031" y="1849350"/>
              <a:ext cx="92468" cy="184933"/>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p:sp>
        <p:nvSpPr>
          <p:cNvPr id="3" name="Date Placeholder 2">
            <a:extLst>
              <a:ext uri="{FF2B5EF4-FFF2-40B4-BE49-F238E27FC236}">
                <a16:creationId xmlns:a16="http://schemas.microsoft.com/office/drawing/2014/main" id="{7568C27A-DE52-B290-D8A6-8EDBC49D2E28}"/>
              </a:ext>
            </a:extLst>
          </p:cNvPr>
          <p:cNvSpPr>
            <a:spLocks noGrp="1"/>
          </p:cNvSpPr>
          <p:nvPr>
            <p:ph type="dt" sz="half" idx="10"/>
          </p:nvPr>
        </p:nvSpPr>
        <p:spPr/>
        <p:txBody>
          <a:bodyPr/>
          <a:lstStyle/>
          <a:p>
            <a:fld id="{FA483398-0361-BC4B-96A4-9824FA70BF90}" type="datetime1">
              <a:rPr lang="en-US" smtClean="0"/>
              <a:t>8/16/23</a:t>
            </a:fld>
            <a:endParaRPr lang="en-US"/>
          </a:p>
        </p:txBody>
      </p:sp>
      <p:sp>
        <p:nvSpPr>
          <p:cNvPr id="4" name="Footer Placeholder 3">
            <a:extLst>
              <a:ext uri="{FF2B5EF4-FFF2-40B4-BE49-F238E27FC236}">
                <a16:creationId xmlns:a16="http://schemas.microsoft.com/office/drawing/2014/main" id="{A21C384B-8D13-A090-87DB-26118EB10738}"/>
              </a:ext>
            </a:extLst>
          </p:cNvPr>
          <p:cNvSpPr>
            <a:spLocks noGrp="1"/>
          </p:cNvSpPr>
          <p:nvPr>
            <p:ph type="ftr" sz="quarter" idx="11"/>
          </p:nvPr>
        </p:nvSpPr>
        <p:spPr/>
        <p:txBody>
          <a:bodyPr/>
          <a:lstStyle/>
          <a:p>
            <a:r>
              <a:rPr lang="en-US"/>
              <a:t>GNSS Remote Sensing Colloquium</a:t>
            </a:r>
          </a:p>
        </p:txBody>
      </p:sp>
      <p:sp>
        <p:nvSpPr>
          <p:cNvPr id="11" name="Slide Number Placeholder 10">
            <a:extLst>
              <a:ext uri="{FF2B5EF4-FFF2-40B4-BE49-F238E27FC236}">
                <a16:creationId xmlns:a16="http://schemas.microsoft.com/office/drawing/2014/main" id="{B1A6A57B-58E0-C047-C19D-790EDF98068D}"/>
              </a:ext>
            </a:extLst>
          </p:cNvPr>
          <p:cNvSpPr>
            <a:spLocks noGrp="1"/>
          </p:cNvSpPr>
          <p:nvPr>
            <p:ph type="sldNum" sz="quarter" idx="12"/>
          </p:nvPr>
        </p:nvSpPr>
        <p:spPr/>
        <p:txBody>
          <a:bodyPr/>
          <a:lstStyle/>
          <a:p>
            <a:fld id="{A818566E-0AB8-8244-B671-D10519B1E153}" type="slidenum">
              <a:rPr lang="en-US" smtClean="0"/>
              <a:t>11</a:t>
            </a:fld>
            <a:endParaRPr lang="en-US"/>
          </a:p>
        </p:txBody>
      </p:sp>
    </p:spTree>
    <p:extLst>
      <p:ext uri="{BB962C8B-B14F-4D97-AF65-F5344CB8AC3E}">
        <p14:creationId xmlns:p14="http://schemas.microsoft.com/office/powerpoint/2010/main" val="332974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78E461F-4825-7E98-8BEB-148EF22360F2}"/>
                  </a:ext>
                </a:extLst>
              </p:cNvPr>
              <p:cNvSpPr>
                <a:spLocks noGrp="1"/>
              </p:cNvSpPr>
              <p:nvPr>
                <p:ph idx="1"/>
              </p:nvPr>
            </p:nvSpPr>
            <p:spPr>
              <a:xfrm>
                <a:off x="1004047" y="3671441"/>
                <a:ext cx="10004611" cy="1943926"/>
              </a:xfrm>
            </p:spPr>
            <p:txBody>
              <a:bodyPr>
                <a:norm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Snell’s law of refraction</a:t>
                </a:r>
                <a:r>
                  <a:rPr lang="en-US" sz="1800" dirty="0">
                    <a:latin typeface="Verdana" panose="020B0604030504040204" pitchFamily="34" charset="0"/>
                    <a:ea typeface="Verdana" panose="020B0604030504040204" pitchFamily="34" charset="0"/>
                    <a:cs typeface="Verdana" panose="020B0604030504040204" pitchFamily="34" charset="0"/>
                  </a:rPr>
                  <a:t>: a fundamental principle that describes the behavior of EM wave as it passes through a boundary between two different media.</a:t>
                </a:r>
              </a:p>
              <a:p>
                <a:endParaRPr lang="en-US" sz="18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800"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sSub>
                      <m:sSubPr>
                        <m:ctrlPr>
                          <a:rPr lang="en-US" sz="1800" i="1">
                            <a:latin typeface="Cambria Math" panose="02040503050406030204" pitchFamily="18" charset="0"/>
                            <a:ea typeface="Verdana" panose="020B0604030504040204" pitchFamily="34" charset="0"/>
                            <a:cs typeface="Verdana" panose="020B0604030504040204" pitchFamily="34" charset="0"/>
                          </a:rPr>
                        </m:ctrlPr>
                      </m:sSubPr>
                      <m:e>
                        <m:r>
                          <a:rPr lang="en-US" sz="1800" i="1">
                            <a:latin typeface="Cambria Math" panose="02040503050406030204" pitchFamily="18" charset="0"/>
                            <a:ea typeface="Verdana" panose="020B0604030504040204" pitchFamily="34" charset="0"/>
                            <a:cs typeface="Verdana" panose="020B0604030504040204" pitchFamily="34" charset="0"/>
                          </a:rPr>
                          <m:t>𝑛</m:t>
                        </m:r>
                      </m:e>
                      <m:sub>
                        <m:r>
                          <a:rPr lang="en-US" sz="1800" i="1">
                            <a:latin typeface="Cambria Math" panose="02040503050406030204" pitchFamily="18" charset="0"/>
                            <a:ea typeface="Verdana" panose="020B0604030504040204" pitchFamily="34" charset="0"/>
                            <a:cs typeface="Verdana" panose="020B0604030504040204" pitchFamily="34" charset="0"/>
                          </a:rPr>
                          <m:t>1</m:t>
                        </m:r>
                      </m:sub>
                    </m:sSub>
                    <m:func>
                      <m:funcPr>
                        <m:ctrlPr>
                          <a:rPr lang="en-US" sz="1800" i="1">
                            <a:latin typeface="Cambria Math" panose="02040503050406030204" pitchFamily="18" charset="0"/>
                            <a:ea typeface="Verdana" panose="020B0604030504040204" pitchFamily="34" charset="0"/>
                            <a:cs typeface="Verdana" panose="020B0604030504040204" pitchFamily="34" charset="0"/>
                          </a:rPr>
                        </m:ctrlPr>
                      </m:funcPr>
                      <m:fName>
                        <m:r>
                          <m:rPr>
                            <m:sty m:val="p"/>
                          </m:rPr>
                          <a:rPr lang="en-US" sz="1800">
                            <a:latin typeface="Cambria Math" panose="02040503050406030204" pitchFamily="18" charset="0"/>
                            <a:ea typeface="Verdana" panose="020B0604030504040204" pitchFamily="34" charset="0"/>
                            <a:cs typeface="Verdana" panose="020B0604030504040204" pitchFamily="34" charset="0"/>
                          </a:rPr>
                          <m:t>sin</m:t>
                        </m:r>
                      </m:fName>
                      <m:e>
                        <m:d>
                          <m:dPr>
                            <m:ctrlPr>
                              <a:rPr lang="en-US" sz="1800" i="1">
                                <a:latin typeface="Cambria Math" panose="02040503050406030204" pitchFamily="18" charset="0"/>
                                <a:ea typeface="Verdana" panose="020B0604030504040204" pitchFamily="34" charset="0"/>
                                <a:cs typeface="Verdana" panose="020B0604030504040204" pitchFamily="34" charset="0"/>
                              </a:rPr>
                            </m:ctrlPr>
                          </m:dPr>
                          <m:e>
                            <m:sSub>
                              <m:sSubPr>
                                <m:ctrlPr>
                                  <a:rPr lang="en-US" sz="1800" i="1">
                                    <a:latin typeface="Cambria Math" panose="02040503050406030204" pitchFamily="18" charset="0"/>
                                    <a:ea typeface="Verdana" panose="020B0604030504040204" pitchFamily="34" charset="0"/>
                                    <a:cs typeface="Verdana" panose="020B0604030504040204" pitchFamily="34" charset="0"/>
                                  </a:rPr>
                                </m:ctrlPr>
                              </m:sSubPr>
                              <m:e>
                                <m:r>
                                  <a:rPr lang="en-US" sz="1800" i="1">
                                    <a:latin typeface="Cambria Math" panose="02040503050406030204" pitchFamily="18" charset="0"/>
                                    <a:ea typeface="Verdana" panose="020B0604030504040204" pitchFamily="34" charset="0"/>
                                    <a:cs typeface="Verdana" panose="020B0604030504040204" pitchFamily="34" charset="0"/>
                                  </a:rPr>
                                  <m:t>𝑖</m:t>
                                </m:r>
                              </m:e>
                              <m:sub>
                                <m:r>
                                  <a:rPr lang="en-US" sz="1800" i="1">
                                    <a:latin typeface="Cambria Math" panose="02040503050406030204" pitchFamily="18" charset="0"/>
                                    <a:ea typeface="Verdana" panose="020B0604030504040204" pitchFamily="34" charset="0"/>
                                    <a:cs typeface="Verdana" panose="020B0604030504040204" pitchFamily="34" charset="0"/>
                                  </a:rPr>
                                  <m:t>1</m:t>
                                </m:r>
                              </m:sub>
                            </m:sSub>
                          </m:e>
                        </m:d>
                      </m:e>
                    </m:func>
                    <m:r>
                      <a:rPr lang="en-US" sz="1800" i="1">
                        <a:latin typeface="Cambria Math" panose="02040503050406030204" pitchFamily="18" charset="0"/>
                        <a:ea typeface="Verdana" panose="020B0604030504040204" pitchFamily="34" charset="0"/>
                        <a:cs typeface="Verdana" panose="020B0604030504040204" pitchFamily="34" charset="0"/>
                      </a:rPr>
                      <m:t>=</m:t>
                    </m:r>
                    <m:sSub>
                      <m:sSubPr>
                        <m:ctrlPr>
                          <a:rPr lang="en-US" sz="1800" i="1">
                            <a:latin typeface="Cambria Math" panose="02040503050406030204" pitchFamily="18" charset="0"/>
                            <a:ea typeface="Verdana" panose="020B0604030504040204" pitchFamily="34" charset="0"/>
                            <a:cs typeface="Verdana" panose="020B0604030504040204" pitchFamily="34" charset="0"/>
                          </a:rPr>
                        </m:ctrlPr>
                      </m:sSubPr>
                      <m:e>
                        <m:r>
                          <a:rPr lang="en-US" sz="1800" i="1">
                            <a:latin typeface="Cambria Math" panose="02040503050406030204" pitchFamily="18" charset="0"/>
                            <a:ea typeface="Verdana" panose="020B0604030504040204" pitchFamily="34" charset="0"/>
                            <a:cs typeface="Verdana" panose="020B0604030504040204" pitchFamily="34" charset="0"/>
                          </a:rPr>
                          <m:t>𝑛</m:t>
                        </m:r>
                      </m:e>
                      <m:sub>
                        <m:r>
                          <a:rPr lang="en-US" sz="1800" i="1">
                            <a:latin typeface="Cambria Math" panose="02040503050406030204" pitchFamily="18" charset="0"/>
                            <a:ea typeface="Verdana" panose="020B0604030504040204" pitchFamily="34" charset="0"/>
                            <a:cs typeface="Verdana" panose="020B0604030504040204" pitchFamily="34" charset="0"/>
                          </a:rPr>
                          <m:t>2</m:t>
                        </m:r>
                      </m:sub>
                    </m:sSub>
                    <m:func>
                      <m:funcPr>
                        <m:ctrlPr>
                          <a:rPr lang="en-US" sz="1800" i="1">
                            <a:latin typeface="Cambria Math" panose="02040503050406030204" pitchFamily="18" charset="0"/>
                            <a:ea typeface="Verdana" panose="020B0604030504040204" pitchFamily="34" charset="0"/>
                            <a:cs typeface="Verdana" panose="020B0604030504040204" pitchFamily="34" charset="0"/>
                          </a:rPr>
                        </m:ctrlPr>
                      </m:funcPr>
                      <m:fName>
                        <m:r>
                          <m:rPr>
                            <m:sty m:val="p"/>
                          </m:rPr>
                          <a:rPr lang="en-US" sz="1800">
                            <a:latin typeface="Cambria Math" panose="02040503050406030204" pitchFamily="18" charset="0"/>
                            <a:ea typeface="Verdana" panose="020B0604030504040204" pitchFamily="34" charset="0"/>
                            <a:cs typeface="Verdana" panose="020B0604030504040204" pitchFamily="34" charset="0"/>
                          </a:rPr>
                          <m:t>sin</m:t>
                        </m:r>
                      </m:fName>
                      <m:e>
                        <m:d>
                          <m:dPr>
                            <m:ctrlPr>
                              <a:rPr lang="en-US" sz="1800" i="1">
                                <a:latin typeface="Cambria Math" panose="02040503050406030204" pitchFamily="18" charset="0"/>
                                <a:ea typeface="Verdana" panose="020B0604030504040204" pitchFamily="34" charset="0"/>
                                <a:cs typeface="Verdana" panose="020B0604030504040204" pitchFamily="34" charset="0"/>
                              </a:rPr>
                            </m:ctrlPr>
                          </m:dPr>
                          <m:e>
                            <m:sSub>
                              <m:sSubPr>
                                <m:ctrlPr>
                                  <a:rPr lang="en-US" sz="1800" i="1">
                                    <a:latin typeface="Cambria Math" panose="02040503050406030204" pitchFamily="18" charset="0"/>
                                    <a:ea typeface="Verdana" panose="020B0604030504040204" pitchFamily="34" charset="0"/>
                                    <a:cs typeface="Verdana" panose="020B0604030504040204" pitchFamily="34" charset="0"/>
                                  </a:rPr>
                                </m:ctrlPr>
                              </m:sSubPr>
                              <m:e>
                                <m:r>
                                  <a:rPr lang="en-US" sz="1800" i="1">
                                    <a:latin typeface="Cambria Math" panose="02040503050406030204" pitchFamily="18" charset="0"/>
                                    <a:ea typeface="Verdana" panose="020B0604030504040204" pitchFamily="34" charset="0"/>
                                    <a:cs typeface="Verdana" panose="020B0604030504040204" pitchFamily="34" charset="0"/>
                                  </a:rPr>
                                  <m:t>𝑖</m:t>
                                </m:r>
                              </m:e>
                              <m:sub>
                                <m:r>
                                  <a:rPr lang="en-US" sz="1800" i="1">
                                    <a:latin typeface="Cambria Math" panose="02040503050406030204" pitchFamily="18" charset="0"/>
                                    <a:ea typeface="Verdana" panose="020B0604030504040204" pitchFamily="34" charset="0"/>
                                    <a:cs typeface="Verdana" panose="020B0604030504040204" pitchFamily="34" charset="0"/>
                                  </a:rPr>
                                  <m:t>2</m:t>
                                </m:r>
                              </m:sub>
                            </m:sSub>
                          </m:e>
                        </m:d>
                      </m:e>
                    </m:func>
                    <m:r>
                      <a:rPr lang="en-US" sz="1800" i="1">
                        <a:latin typeface="Cambria Math" panose="02040503050406030204" pitchFamily="18" charset="0"/>
                        <a:ea typeface="Verdana" panose="020B0604030504040204" pitchFamily="34" charset="0"/>
                        <a:cs typeface="Verdana" panose="020B0604030504040204" pitchFamily="34" charset="0"/>
                      </a:rPr>
                      <m:t>=</m:t>
                    </m:r>
                    <m:r>
                      <a:rPr lang="en-US" sz="1800" i="1">
                        <a:latin typeface="Cambria Math" panose="02040503050406030204" pitchFamily="18" charset="0"/>
                        <a:ea typeface="Verdana" panose="020B0604030504040204" pitchFamily="34" charset="0"/>
                        <a:cs typeface="Verdana" panose="020B0604030504040204" pitchFamily="34" charset="0"/>
                      </a:rPr>
                      <m:t>𝑐𝑜𝑛𝑠𝑡</m:t>
                    </m:r>
                  </m:oMath>
                </a14:m>
                <a:endParaRPr lang="en-US" sz="18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2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3" name="Content Placeholder 2">
                <a:extLst>
                  <a:ext uri="{FF2B5EF4-FFF2-40B4-BE49-F238E27FC236}">
                    <a16:creationId xmlns:a16="http://schemas.microsoft.com/office/drawing/2014/main" id="{678E461F-4825-7E98-8BEB-148EF22360F2}"/>
                  </a:ext>
                </a:extLst>
              </p:cNvPr>
              <p:cNvSpPr>
                <a:spLocks noGrp="1" noRot="1" noChangeAspect="1" noMove="1" noResize="1" noEditPoints="1" noAdjustHandles="1" noChangeArrowheads="1" noChangeShapeType="1" noTextEdit="1"/>
              </p:cNvSpPr>
              <p:nvPr>
                <p:ph idx="1"/>
              </p:nvPr>
            </p:nvSpPr>
            <p:spPr>
              <a:xfrm>
                <a:off x="1004047" y="3671441"/>
                <a:ext cx="10004611" cy="1943926"/>
              </a:xfrm>
              <a:blipFill>
                <a:blip r:embed="rId3"/>
                <a:stretch>
                  <a:fillRect l="-508" t="-1935" r="-254"/>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D52202B6-2228-F3CE-BE96-F329C28C2910}"/>
              </a:ext>
            </a:extLst>
          </p:cNvPr>
          <p:cNvSpPr txBox="1">
            <a:spLocks/>
          </p:cNvSpPr>
          <p:nvPr/>
        </p:nvSpPr>
        <p:spPr>
          <a:xfrm>
            <a:off x="2152650" y="32065"/>
            <a:ext cx="7886700" cy="1114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dirty="0">
                <a:latin typeface="Verdana" panose="020B0604030504040204" pitchFamily="34" charset="0"/>
                <a:ea typeface="Verdana" panose="020B0604030504040204" pitchFamily="34" charset="0"/>
                <a:cs typeface="Verdana" panose="020B0604030504040204" pitchFamily="34" charset="0"/>
              </a:rPr>
              <a:t>Basic</a:t>
            </a:r>
            <a:r>
              <a:rPr lang="zh-CN" altLang="en-US" sz="2800" dirty="0">
                <a:latin typeface="Verdana" panose="020B0604030504040204" pitchFamily="34" charset="0"/>
                <a:ea typeface="Verdana" panose="020B0604030504040204" pitchFamily="34" charset="0"/>
                <a:cs typeface="Verdana" panose="020B0604030504040204" pitchFamily="34" charset="0"/>
              </a:rPr>
              <a:t> </a:t>
            </a:r>
            <a:r>
              <a:rPr lang="en-US" altLang="zh-CN" sz="2800" dirty="0">
                <a:latin typeface="Verdana" panose="020B0604030504040204" pitchFamily="34" charset="0"/>
                <a:ea typeface="Verdana" panose="020B0604030504040204" pitchFamily="34" charset="0"/>
                <a:cs typeface="Verdana" panose="020B0604030504040204" pitchFamily="34" charset="0"/>
              </a:rPr>
              <a:t>Physics</a:t>
            </a:r>
            <a:r>
              <a:rPr lang="zh-CN" altLang="en-US" sz="2800" dirty="0">
                <a:latin typeface="Verdana" panose="020B0604030504040204" pitchFamily="34" charset="0"/>
                <a:ea typeface="Verdana" panose="020B0604030504040204" pitchFamily="34" charset="0"/>
                <a:cs typeface="Verdana" panose="020B0604030504040204" pitchFamily="34" charset="0"/>
              </a:rPr>
              <a:t> </a:t>
            </a:r>
            <a:r>
              <a:rPr lang="en-US" altLang="zh-CN" sz="2800" dirty="0">
                <a:latin typeface="Verdana" panose="020B0604030504040204" pitchFamily="34" charset="0"/>
                <a:ea typeface="Verdana" panose="020B0604030504040204" pitchFamily="34" charset="0"/>
                <a:cs typeface="Verdana" panose="020B0604030504040204" pitchFamily="34" charset="0"/>
              </a:rPr>
              <a:t>of</a:t>
            </a:r>
            <a:r>
              <a:rPr lang="zh-CN" altLang="en-US" sz="2800" dirty="0">
                <a:latin typeface="Verdana" panose="020B0604030504040204" pitchFamily="34" charset="0"/>
                <a:ea typeface="Verdana" panose="020B0604030504040204" pitchFamily="34" charset="0"/>
                <a:cs typeface="Verdana" panose="020B0604030504040204" pitchFamily="34" charset="0"/>
              </a:rPr>
              <a:t> </a:t>
            </a:r>
            <a:r>
              <a:rPr lang="en-US" altLang="zh-CN" sz="2800" dirty="0">
                <a:latin typeface="Verdana" panose="020B0604030504040204" pitchFamily="34" charset="0"/>
                <a:ea typeface="Verdana" panose="020B0604030504040204" pitchFamily="34" charset="0"/>
                <a:cs typeface="Verdana" panose="020B0604030504040204" pitchFamily="34" charset="0"/>
              </a:rPr>
              <a:t>RO</a:t>
            </a:r>
            <a:r>
              <a:rPr lang="zh-CN" altLang="en-US" sz="2800" dirty="0">
                <a:latin typeface="Verdana" panose="020B0604030504040204" pitchFamily="34" charset="0"/>
                <a:ea typeface="Verdana" panose="020B0604030504040204" pitchFamily="34" charset="0"/>
                <a:cs typeface="Verdana" panose="020B0604030504040204" pitchFamily="34" charset="0"/>
              </a:rPr>
              <a:t> </a:t>
            </a:r>
            <a:r>
              <a:rPr lang="en-US" altLang="zh-CN" sz="2800" dirty="0">
                <a:latin typeface="Verdana" panose="020B0604030504040204" pitchFamily="34" charset="0"/>
                <a:ea typeface="Verdana" panose="020B0604030504040204" pitchFamily="34" charset="0"/>
                <a:cs typeface="Verdana" panose="020B0604030504040204" pitchFamily="34" charset="0"/>
              </a:rPr>
              <a:t>Measurements</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grpSp>
        <p:nvGrpSpPr>
          <p:cNvPr id="25" name="Group 24">
            <a:extLst>
              <a:ext uri="{FF2B5EF4-FFF2-40B4-BE49-F238E27FC236}">
                <a16:creationId xmlns:a16="http://schemas.microsoft.com/office/drawing/2014/main" id="{2B34DB12-94A4-5F7D-B615-0189C345CB71}"/>
              </a:ext>
            </a:extLst>
          </p:cNvPr>
          <p:cNvGrpSpPr/>
          <p:nvPr/>
        </p:nvGrpSpPr>
        <p:grpSpPr>
          <a:xfrm>
            <a:off x="6963646" y="4369095"/>
            <a:ext cx="2303813" cy="1554479"/>
            <a:chOff x="5688281" y="3752603"/>
            <a:chExt cx="2303813" cy="1413163"/>
          </a:xfrm>
        </p:grpSpPr>
        <p:cxnSp>
          <p:nvCxnSpPr>
            <p:cNvPr id="7" name="Straight Connector 6">
              <a:extLst>
                <a:ext uri="{FF2B5EF4-FFF2-40B4-BE49-F238E27FC236}">
                  <a16:creationId xmlns:a16="http://schemas.microsoft.com/office/drawing/2014/main" id="{EF8E5C20-2A8E-4D55-FA72-DC9B8FA7A4C3}"/>
                </a:ext>
              </a:extLst>
            </p:cNvPr>
            <p:cNvCxnSpPr>
              <a:cxnSpLocks/>
            </p:cNvCxnSpPr>
            <p:nvPr/>
          </p:nvCxnSpPr>
          <p:spPr>
            <a:xfrm>
              <a:off x="5688281" y="4381995"/>
              <a:ext cx="2303813" cy="0"/>
            </a:xfrm>
            <a:prstGeom prst="line">
              <a:avLst/>
            </a:prstGeom>
            <a:ln w="317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3B1E96-E33E-86C1-E2F7-686121868B1F}"/>
                </a:ext>
              </a:extLst>
            </p:cNvPr>
            <p:cNvCxnSpPr/>
            <p:nvPr/>
          </p:nvCxnSpPr>
          <p:spPr>
            <a:xfrm>
              <a:off x="6840187" y="3752603"/>
              <a:ext cx="0" cy="1413163"/>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9C31985-E9B1-5866-FCDA-82A195CAF117}"/>
                </a:ext>
              </a:extLst>
            </p:cNvPr>
            <p:cNvCxnSpPr>
              <a:cxnSpLocks/>
            </p:cNvCxnSpPr>
            <p:nvPr/>
          </p:nvCxnSpPr>
          <p:spPr>
            <a:xfrm>
              <a:off x="5974397" y="3782890"/>
              <a:ext cx="865790" cy="59910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97DDE46-8707-D061-C412-84A90CE4AB4C}"/>
                </a:ext>
              </a:extLst>
            </p:cNvPr>
            <p:cNvCxnSpPr>
              <a:cxnSpLocks/>
            </p:cNvCxnSpPr>
            <p:nvPr/>
          </p:nvCxnSpPr>
          <p:spPr>
            <a:xfrm>
              <a:off x="6840187" y="4381995"/>
              <a:ext cx="605642" cy="78377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789224D-E2CD-9D37-0142-7A579F81DB63}"/>
                    </a:ext>
                  </a:extLst>
                </p:cNvPr>
                <p:cNvSpPr txBox="1"/>
                <p:nvPr/>
              </p:nvSpPr>
              <p:spPr>
                <a:xfrm>
                  <a:off x="7445829" y="3871356"/>
                  <a:ext cx="5462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chemeClr val="accent1">
                                    <a:lumMod val="75000"/>
                                  </a:schemeClr>
                                </a:solidFill>
                                <a:latin typeface="Cambria Math" panose="02040503050406030204" pitchFamily="18" charset="0"/>
                              </a:rPr>
                            </m:ctrlPr>
                          </m:sSubPr>
                          <m:e>
                            <m:r>
                              <a:rPr lang="en-US" i="1">
                                <a:solidFill>
                                  <a:schemeClr val="accent1">
                                    <a:lumMod val="75000"/>
                                  </a:schemeClr>
                                </a:solidFill>
                                <a:latin typeface="Cambria Math" panose="02040503050406030204" pitchFamily="18" charset="0"/>
                              </a:rPr>
                              <m:t>𝑛</m:t>
                            </m:r>
                          </m:e>
                          <m:sub>
                            <m:r>
                              <a:rPr lang="en-US" i="1">
                                <a:solidFill>
                                  <a:schemeClr val="accent1">
                                    <a:lumMod val="75000"/>
                                  </a:schemeClr>
                                </a:solidFill>
                                <a:latin typeface="Cambria Math" panose="02040503050406030204" pitchFamily="18" charset="0"/>
                              </a:rPr>
                              <m:t>1</m:t>
                            </m:r>
                          </m:sub>
                        </m:sSub>
                      </m:oMath>
                    </m:oMathPara>
                  </a14:m>
                  <a:endParaRPr lang="en-US" dirty="0">
                    <a:solidFill>
                      <a:schemeClr val="accent1">
                        <a:lumMod val="75000"/>
                      </a:schemeClr>
                    </a:solidFill>
                  </a:endParaRPr>
                </a:p>
              </p:txBody>
            </p:sp>
          </mc:Choice>
          <mc:Fallback xmlns="">
            <p:sp>
              <p:nvSpPr>
                <p:cNvPr id="17" name="TextBox 16">
                  <a:extLst>
                    <a:ext uri="{FF2B5EF4-FFF2-40B4-BE49-F238E27FC236}">
                      <a16:creationId xmlns:a16="http://schemas.microsoft.com/office/drawing/2014/main" id="{A789224D-E2CD-9D37-0142-7A579F81DB63}"/>
                    </a:ext>
                  </a:extLst>
                </p:cNvPr>
                <p:cNvSpPr txBox="1">
                  <a:spLocks noRot="1" noChangeAspect="1" noMove="1" noResize="1" noEditPoints="1" noAdjustHandles="1" noChangeArrowheads="1" noChangeShapeType="1" noTextEdit="1"/>
                </p:cNvSpPr>
                <p:nvPr/>
              </p:nvSpPr>
              <p:spPr>
                <a:xfrm>
                  <a:off x="7445829" y="3871356"/>
                  <a:ext cx="546265"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B38C571-DCFD-6319-4209-BAFD0D456B13}"/>
                    </a:ext>
                  </a:extLst>
                </p:cNvPr>
                <p:cNvSpPr txBox="1"/>
                <p:nvPr/>
              </p:nvSpPr>
              <p:spPr>
                <a:xfrm>
                  <a:off x="7445828" y="4611769"/>
                  <a:ext cx="5462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chemeClr val="accent1">
                                    <a:lumMod val="75000"/>
                                  </a:schemeClr>
                                </a:solidFill>
                                <a:latin typeface="Cambria Math" panose="02040503050406030204" pitchFamily="18" charset="0"/>
                              </a:rPr>
                            </m:ctrlPr>
                          </m:sSubPr>
                          <m:e>
                            <m:r>
                              <a:rPr lang="en-US" i="1">
                                <a:solidFill>
                                  <a:schemeClr val="accent1">
                                    <a:lumMod val="75000"/>
                                  </a:schemeClr>
                                </a:solidFill>
                                <a:latin typeface="Cambria Math" panose="02040503050406030204" pitchFamily="18" charset="0"/>
                              </a:rPr>
                              <m:t>𝑛</m:t>
                            </m:r>
                          </m:e>
                          <m:sub>
                            <m:r>
                              <a:rPr lang="en-US" i="1">
                                <a:solidFill>
                                  <a:schemeClr val="accent1">
                                    <a:lumMod val="75000"/>
                                  </a:schemeClr>
                                </a:solidFill>
                                <a:latin typeface="Cambria Math" panose="02040503050406030204" pitchFamily="18" charset="0"/>
                              </a:rPr>
                              <m:t>2</m:t>
                            </m:r>
                          </m:sub>
                        </m:sSub>
                      </m:oMath>
                    </m:oMathPara>
                  </a14:m>
                  <a:endParaRPr lang="en-US" dirty="0">
                    <a:solidFill>
                      <a:schemeClr val="accent1">
                        <a:lumMod val="75000"/>
                      </a:schemeClr>
                    </a:solidFill>
                  </a:endParaRPr>
                </a:p>
              </p:txBody>
            </p:sp>
          </mc:Choice>
          <mc:Fallback xmlns="">
            <p:sp>
              <p:nvSpPr>
                <p:cNvPr id="18" name="TextBox 17">
                  <a:extLst>
                    <a:ext uri="{FF2B5EF4-FFF2-40B4-BE49-F238E27FC236}">
                      <a16:creationId xmlns:a16="http://schemas.microsoft.com/office/drawing/2014/main" id="{3B38C571-DCFD-6319-4209-BAFD0D456B13}"/>
                    </a:ext>
                  </a:extLst>
                </p:cNvPr>
                <p:cNvSpPr txBox="1">
                  <a:spLocks noRot="1" noChangeAspect="1" noMove="1" noResize="1" noEditPoints="1" noAdjustHandles="1" noChangeArrowheads="1" noChangeShapeType="1" noTextEdit="1"/>
                </p:cNvSpPr>
                <p:nvPr/>
              </p:nvSpPr>
              <p:spPr>
                <a:xfrm>
                  <a:off x="7445828" y="4611769"/>
                  <a:ext cx="546265"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0FDC5AF-2148-C4B6-92EE-B4A169638543}"/>
                    </a:ext>
                  </a:extLst>
                </p:cNvPr>
                <p:cNvSpPr txBox="1"/>
                <p:nvPr/>
              </p:nvSpPr>
              <p:spPr>
                <a:xfrm>
                  <a:off x="6376308" y="3782890"/>
                  <a:ext cx="5462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chemeClr val="accent1">
                                    <a:lumMod val="75000"/>
                                  </a:schemeClr>
                                </a:solidFill>
                                <a:latin typeface="Cambria Math" panose="02040503050406030204" pitchFamily="18" charset="0"/>
                              </a:rPr>
                            </m:ctrlPr>
                          </m:sSubPr>
                          <m:e>
                            <m:r>
                              <a:rPr lang="en-US" i="1">
                                <a:solidFill>
                                  <a:schemeClr val="accent1">
                                    <a:lumMod val="75000"/>
                                  </a:schemeClr>
                                </a:solidFill>
                                <a:latin typeface="Cambria Math" panose="02040503050406030204" pitchFamily="18" charset="0"/>
                                <a:ea typeface="Cambria Math" panose="02040503050406030204" pitchFamily="18" charset="0"/>
                              </a:rPr>
                              <m:t>𝑖</m:t>
                            </m:r>
                          </m:e>
                          <m:sub>
                            <m:r>
                              <a:rPr lang="en-US" i="1">
                                <a:solidFill>
                                  <a:schemeClr val="accent1">
                                    <a:lumMod val="75000"/>
                                  </a:schemeClr>
                                </a:solidFill>
                                <a:latin typeface="Cambria Math" panose="02040503050406030204" pitchFamily="18" charset="0"/>
                              </a:rPr>
                              <m:t>1</m:t>
                            </m:r>
                          </m:sub>
                        </m:sSub>
                      </m:oMath>
                    </m:oMathPara>
                  </a14:m>
                  <a:endParaRPr lang="en-US" dirty="0">
                    <a:solidFill>
                      <a:schemeClr val="accent1">
                        <a:lumMod val="75000"/>
                      </a:schemeClr>
                    </a:solidFill>
                  </a:endParaRPr>
                </a:p>
              </p:txBody>
            </p:sp>
          </mc:Choice>
          <mc:Fallback xmlns="">
            <p:sp>
              <p:nvSpPr>
                <p:cNvPr id="19" name="TextBox 18">
                  <a:extLst>
                    <a:ext uri="{FF2B5EF4-FFF2-40B4-BE49-F238E27FC236}">
                      <a16:creationId xmlns:a16="http://schemas.microsoft.com/office/drawing/2014/main" id="{D0FDC5AF-2148-C4B6-92EE-B4A169638543}"/>
                    </a:ext>
                  </a:extLst>
                </p:cNvPr>
                <p:cNvSpPr txBox="1">
                  <a:spLocks noRot="1" noChangeAspect="1" noMove="1" noResize="1" noEditPoints="1" noAdjustHandles="1" noChangeArrowheads="1" noChangeShapeType="1" noTextEdit="1"/>
                </p:cNvSpPr>
                <p:nvPr/>
              </p:nvSpPr>
              <p:spPr>
                <a:xfrm>
                  <a:off x="6376308" y="3782890"/>
                  <a:ext cx="546265"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D2D2B3B-43D1-7F08-AD74-6FD912B2A50A}"/>
                    </a:ext>
                  </a:extLst>
                </p:cNvPr>
                <p:cNvSpPr txBox="1"/>
                <p:nvPr/>
              </p:nvSpPr>
              <p:spPr>
                <a:xfrm>
                  <a:off x="6732565" y="4601091"/>
                  <a:ext cx="5462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chemeClr val="accent1">
                                    <a:lumMod val="75000"/>
                                  </a:schemeClr>
                                </a:solidFill>
                                <a:latin typeface="Cambria Math" panose="02040503050406030204" pitchFamily="18" charset="0"/>
                              </a:rPr>
                            </m:ctrlPr>
                          </m:sSubPr>
                          <m:e>
                            <m:r>
                              <a:rPr lang="en-US" i="1">
                                <a:solidFill>
                                  <a:schemeClr val="accent1">
                                    <a:lumMod val="75000"/>
                                  </a:schemeClr>
                                </a:solidFill>
                                <a:latin typeface="Cambria Math" panose="02040503050406030204" pitchFamily="18" charset="0"/>
                                <a:ea typeface="Cambria Math" panose="02040503050406030204" pitchFamily="18" charset="0"/>
                              </a:rPr>
                              <m:t>𝑖</m:t>
                            </m:r>
                          </m:e>
                          <m:sub>
                            <m:r>
                              <a:rPr lang="en-US" i="1">
                                <a:solidFill>
                                  <a:schemeClr val="accent1">
                                    <a:lumMod val="75000"/>
                                  </a:schemeClr>
                                </a:solidFill>
                                <a:latin typeface="Cambria Math" panose="02040503050406030204" pitchFamily="18" charset="0"/>
                              </a:rPr>
                              <m:t>2</m:t>
                            </m:r>
                          </m:sub>
                        </m:sSub>
                      </m:oMath>
                    </m:oMathPara>
                  </a14:m>
                  <a:endParaRPr lang="en-US" dirty="0">
                    <a:solidFill>
                      <a:schemeClr val="accent1">
                        <a:lumMod val="75000"/>
                      </a:schemeClr>
                    </a:solidFill>
                  </a:endParaRPr>
                </a:p>
              </p:txBody>
            </p:sp>
          </mc:Choice>
          <mc:Fallback xmlns="">
            <p:sp>
              <p:nvSpPr>
                <p:cNvPr id="20" name="TextBox 19">
                  <a:extLst>
                    <a:ext uri="{FF2B5EF4-FFF2-40B4-BE49-F238E27FC236}">
                      <a16:creationId xmlns:a16="http://schemas.microsoft.com/office/drawing/2014/main" id="{DD2D2B3B-43D1-7F08-AD74-6FD912B2A50A}"/>
                    </a:ext>
                  </a:extLst>
                </p:cNvPr>
                <p:cNvSpPr txBox="1">
                  <a:spLocks noRot="1" noChangeAspect="1" noMove="1" noResize="1" noEditPoints="1" noAdjustHandles="1" noChangeArrowheads="1" noChangeShapeType="1" noTextEdit="1"/>
                </p:cNvSpPr>
                <p:nvPr/>
              </p:nvSpPr>
              <p:spPr>
                <a:xfrm>
                  <a:off x="6732565" y="4601091"/>
                  <a:ext cx="546265" cy="369332"/>
                </a:xfrm>
                <a:prstGeom prst="rect">
                  <a:avLst/>
                </a:prstGeom>
                <a:blipFill>
                  <a:blip r:embed="rId7"/>
                  <a:stretch>
                    <a:fillRect/>
                  </a:stretch>
                </a:blipFill>
              </p:spPr>
              <p:txBody>
                <a:bodyPr/>
                <a:lstStyle/>
                <a:p>
                  <a:r>
                    <a:rPr lang="en-US">
                      <a:noFill/>
                    </a:rPr>
                    <a:t> </a:t>
                  </a:r>
                </a:p>
              </p:txBody>
            </p:sp>
          </mc:Fallback>
        </mc:AlternateContent>
        <p:sp>
          <p:nvSpPr>
            <p:cNvPr id="23" name="Arc 22">
              <a:extLst>
                <a:ext uri="{FF2B5EF4-FFF2-40B4-BE49-F238E27FC236}">
                  <a16:creationId xmlns:a16="http://schemas.microsoft.com/office/drawing/2014/main" id="{BAC7294A-3AB7-4F14-E24E-E6031B853BFB}"/>
                </a:ext>
              </a:extLst>
            </p:cNvPr>
            <p:cNvSpPr/>
            <p:nvPr/>
          </p:nvSpPr>
          <p:spPr>
            <a:xfrm>
              <a:off x="6568166" y="4286663"/>
              <a:ext cx="486147" cy="330716"/>
            </a:xfrm>
            <a:prstGeom prst="arc">
              <a:avLst>
                <a:gd name="adj1" fmla="val 1960154"/>
                <a:gd name="adj2" fmla="val 4663797"/>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A5345D15-6D5C-8796-AE5B-870EE3DBD214}"/>
                </a:ext>
              </a:extLst>
            </p:cNvPr>
            <p:cNvSpPr/>
            <p:nvPr/>
          </p:nvSpPr>
          <p:spPr>
            <a:xfrm>
              <a:off x="6639416" y="4143349"/>
              <a:ext cx="414897" cy="399577"/>
            </a:xfrm>
            <a:prstGeom prst="arc">
              <a:avLst>
                <a:gd name="adj1" fmla="val 12219735"/>
                <a:gd name="adj2" fmla="val 16075553"/>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TextBox 26">
            <a:extLst>
              <a:ext uri="{FF2B5EF4-FFF2-40B4-BE49-F238E27FC236}">
                <a16:creationId xmlns:a16="http://schemas.microsoft.com/office/drawing/2014/main" id="{8D782C72-6173-81E7-87B6-D7626A55DAE0}"/>
              </a:ext>
            </a:extLst>
          </p:cNvPr>
          <p:cNvSpPr txBox="1"/>
          <p:nvPr/>
        </p:nvSpPr>
        <p:spPr>
          <a:xfrm>
            <a:off x="9292200" y="4561608"/>
            <a:ext cx="1263743" cy="643253"/>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Horizontal layered </a:t>
            </a:r>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53CB1E27-023F-59DA-CA33-C14C221D4E61}"/>
                  </a:ext>
                </a:extLst>
              </p:cNvPr>
              <p:cNvSpPr txBox="1"/>
              <p:nvPr/>
            </p:nvSpPr>
            <p:spPr>
              <a:xfrm>
                <a:off x="1004047" y="982073"/>
                <a:ext cx="10004611" cy="2765116"/>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Verdana" panose="020B0604030504040204" pitchFamily="34" charset="0"/>
                    <a:ea typeface="Verdana" panose="020B0604030504040204" pitchFamily="34" charset="0"/>
                    <a:cs typeface="Verdana" panose="020B0604030504040204" pitchFamily="34" charset="0"/>
                  </a:rPr>
                  <a:t>Refractive index</a:t>
                </a:r>
                <a:r>
                  <a:rPr lang="en-US" dirty="0">
                    <a:latin typeface="Verdana" panose="020B0604030504040204" pitchFamily="34" charset="0"/>
                    <a:ea typeface="Verdana" panose="020B0604030504040204" pitchFamily="34" charset="0"/>
                    <a:cs typeface="Verdana" panose="020B0604030504040204" pitchFamily="34" charset="0"/>
                  </a:rPr>
                  <a:t>: the ratio of the speed of an EM wave in a vacuum (c) to the speed of EM wave through a medium (</a:t>
                </a:r>
                <a:r>
                  <a:rPr lang="en-US" i="1" dirty="0">
                    <a:latin typeface="Verdana" panose="020B0604030504040204" pitchFamily="34" charset="0"/>
                    <a:ea typeface="Verdana" panose="020B0604030504040204" pitchFamily="34" charset="0"/>
                    <a:cs typeface="Verdana" panose="020B0604030504040204" pitchFamily="34" charset="0"/>
                  </a:rPr>
                  <a:t>v</a:t>
                </a:r>
                <a:r>
                  <a:rPr lang="en-US" dirty="0">
                    <a:latin typeface="Verdana" panose="020B0604030504040204" pitchFamily="34" charset="0"/>
                    <a:ea typeface="Verdana" panose="020B0604030504040204" pitchFamily="34" charset="0"/>
                    <a:cs typeface="Verdana" panose="020B0604030504040204" pitchFamily="34" charset="0"/>
                  </a:rPr>
                  <a:t>).</a:t>
                </a:r>
              </a:p>
              <a:p>
                <a:endParaRPr lang="en-US" dirty="0">
                  <a:latin typeface="Verdana" panose="020B0604030504040204" pitchFamily="34" charset="0"/>
                  <a:ea typeface="Verdana" panose="020B0604030504040204" pitchFamily="34" charset="0"/>
                  <a:cs typeface="Verdana" panose="020B0604030504040204" pitchFamily="34"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Verdana" panose="020B0604030504040204" pitchFamily="34" charset="0"/>
                          <a:cs typeface="Verdana" panose="020B0604030504040204" pitchFamily="34" charset="0"/>
                        </a:rPr>
                        <m:t>𝑛</m:t>
                      </m:r>
                      <m:r>
                        <a:rPr lang="en-US" i="1">
                          <a:latin typeface="Cambria Math" panose="02040503050406030204" pitchFamily="18" charset="0"/>
                          <a:ea typeface="Verdana" panose="020B0604030504040204" pitchFamily="34" charset="0"/>
                          <a:cs typeface="Verdana" panose="020B0604030504040204" pitchFamily="34" charset="0"/>
                        </a:rPr>
                        <m:t>= </m:t>
                      </m:r>
                      <m:f>
                        <m:fPr>
                          <m:ctrlPr>
                            <a:rPr lang="en-US" i="1">
                              <a:latin typeface="Cambria Math" panose="02040503050406030204" pitchFamily="18" charset="0"/>
                              <a:ea typeface="Verdana" panose="020B0604030504040204" pitchFamily="34" charset="0"/>
                              <a:cs typeface="Verdana" panose="020B0604030504040204" pitchFamily="34" charset="0"/>
                            </a:rPr>
                          </m:ctrlPr>
                        </m:fPr>
                        <m:num>
                          <m:r>
                            <a:rPr lang="en-US" i="1">
                              <a:latin typeface="Cambria Math" panose="02040503050406030204" pitchFamily="18" charset="0"/>
                              <a:ea typeface="Verdana" panose="020B0604030504040204" pitchFamily="34" charset="0"/>
                              <a:cs typeface="Verdana" panose="020B0604030504040204" pitchFamily="34" charset="0"/>
                            </a:rPr>
                            <m:t>𝑐</m:t>
                          </m:r>
                        </m:num>
                        <m:den>
                          <m:r>
                            <a:rPr lang="en-US" i="1">
                              <a:latin typeface="Cambria Math" panose="02040503050406030204" pitchFamily="18" charset="0"/>
                              <a:ea typeface="Verdana" panose="020B0604030504040204" pitchFamily="34" charset="0"/>
                              <a:cs typeface="Verdana" panose="020B0604030504040204" pitchFamily="34" charset="0"/>
                            </a:rPr>
                            <m:t>𝑣</m:t>
                          </m:r>
                        </m:den>
                      </m:f>
                    </m:oMath>
                  </m:oMathPara>
                </a14:m>
                <a:endParaRPr lang="en-US" b="1"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b="1"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Atmospheric refractivity</a:t>
                </a:r>
                <a:r>
                  <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t>
                </a:r>
              </a:p>
              <a:p>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a14:m>
                  <m:oMathPara xmlns:m="http://schemas.openxmlformats.org/officeDocument/2006/math">
                    <m:oMathParaPr>
                      <m:jc m:val="centerGroup"/>
                    </m:oMathParaPr>
                    <m:oMath xmlns:m="http://schemas.openxmlformats.org/officeDocument/2006/math">
                      <m:r>
                        <a:rPr lang="en-US"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𝑁</m:t>
                      </m:r>
                      <m:r>
                        <a:rPr lang="en-US"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m:t>
                      </m:r>
                      <m:d>
                        <m:dPr>
                          <m:ctrlPr>
                            <a:rPr lang="en-US"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ctrlPr>
                        </m:dPr>
                        <m:e>
                          <m:r>
                            <a:rPr lang="en-US"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𝑛</m:t>
                          </m:r>
                          <m:r>
                            <a:rPr lang="en-US" i="1">
                              <a:solidFill>
                                <a:schemeClr val="tx1">
                                  <a:lumMod val="85000"/>
                                  <a:lumOff val="15000"/>
                                </a:schemeClr>
                              </a:solidFill>
                              <a:latin typeface="Cambria Math" panose="02040503050406030204" pitchFamily="18" charset="0"/>
                              <a:ea typeface="Verdana" panose="020B0604030504040204" pitchFamily="34" charset="0"/>
                              <a:cs typeface="Verdana" panose="020B0604030504040204" pitchFamily="34" charset="0"/>
                            </a:rPr>
                            <m:t>−1</m:t>
                          </m:r>
                        </m:e>
                      </m:d>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m:t>
                      </m:r>
                      <m:sSup>
                        <m:sSupPr>
                          <m:ctrlP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ctrlPr>
                        </m:sSupPr>
                        <m:e>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10</m:t>
                          </m:r>
                        </m:e>
                        <m:sup>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6</m:t>
                          </m:r>
                        </m:sup>
                      </m:sSup>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 77.6</m:t>
                      </m:r>
                      <m:f>
                        <m:fPr>
                          <m:ctrlP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ctrlPr>
                        </m:fPr>
                        <m:num>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𝑃</m:t>
                          </m:r>
                        </m:num>
                        <m:den>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𝑇</m:t>
                          </m:r>
                        </m:den>
                      </m:f>
                      <m:r>
                        <a:rPr lang="en-US" i="1">
                          <a:solidFill>
                            <a:schemeClr val="tx1">
                              <a:lumMod val="85000"/>
                              <a:lumOff val="15000"/>
                            </a:schemeClr>
                          </a:solidFill>
                          <a:latin typeface="Cambria Math" panose="02040503050406030204" pitchFamily="18" charset="0"/>
                          <a:ea typeface="Cambria Math" panose="02040503050406030204" pitchFamily="18" charset="0"/>
                          <a:cs typeface="Verdana" panose="020B0604030504040204" pitchFamily="34" charset="0"/>
                        </a:rPr>
                        <m:t> + </m:t>
                      </m:r>
                      <m:r>
                        <a:rPr lang="en-US" i="1">
                          <a:solidFill>
                            <a:schemeClr val="accent6">
                              <a:lumMod val="75000"/>
                            </a:schemeClr>
                          </a:solidFill>
                          <a:latin typeface="Cambria Math" panose="02040503050406030204" pitchFamily="18" charset="0"/>
                          <a:ea typeface="Cambria Math" panose="02040503050406030204" pitchFamily="18" charset="0"/>
                          <a:cs typeface="Verdana" panose="020B0604030504040204" pitchFamily="34" charset="0"/>
                        </a:rPr>
                        <m:t>3.73×</m:t>
                      </m:r>
                      <m:sSup>
                        <m:sSupPr>
                          <m:ctrlPr>
                            <a:rPr lang="en-US" i="1">
                              <a:solidFill>
                                <a:schemeClr val="accent6">
                                  <a:lumMod val="75000"/>
                                </a:schemeClr>
                              </a:solidFill>
                              <a:latin typeface="Cambria Math" panose="02040503050406030204" pitchFamily="18" charset="0"/>
                              <a:ea typeface="Cambria Math" panose="02040503050406030204" pitchFamily="18" charset="0"/>
                              <a:cs typeface="Verdana" panose="020B0604030504040204" pitchFamily="34" charset="0"/>
                            </a:rPr>
                          </m:ctrlPr>
                        </m:sSupPr>
                        <m:e>
                          <m:r>
                            <a:rPr lang="en-US" i="1">
                              <a:solidFill>
                                <a:schemeClr val="accent6">
                                  <a:lumMod val="75000"/>
                                </a:schemeClr>
                              </a:solidFill>
                              <a:latin typeface="Cambria Math" panose="02040503050406030204" pitchFamily="18" charset="0"/>
                              <a:ea typeface="Cambria Math" panose="02040503050406030204" pitchFamily="18" charset="0"/>
                              <a:cs typeface="Verdana" panose="020B0604030504040204" pitchFamily="34" charset="0"/>
                            </a:rPr>
                            <m:t>10</m:t>
                          </m:r>
                        </m:e>
                        <m:sup>
                          <m:r>
                            <a:rPr lang="en-US" i="1">
                              <a:solidFill>
                                <a:schemeClr val="accent6">
                                  <a:lumMod val="75000"/>
                                </a:schemeClr>
                              </a:solidFill>
                              <a:latin typeface="Cambria Math" panose="02040503050406030204" pitchFamily="18" charset="0"/>
                              <a:ea typeface="Cambria Math" panose="02040503050406030204" pitchFamily="18" charset="0"/>
                              <a:cs typeface="Verdana" panose="020B0604030504040204" pitchFamily="34" charset="0"/>
                            </a:rPr>
                            <m:t>5</m:t>
                          </m:r>
                        </m:sup>
                      </m:sSup>
                      <m:f>
                        <m:fPr>
                          <m:ctrlPr>
                            <a:rPr lang="en-US" i="1">
                              <a:solidFill>
                                <a:schemeClr val="accent6">
                                  <a:lumMod val="75000"/>
                                </a:schemeClr>
                              </a:solidFill>
                              <a:latin typeface="Cambria Math" panose="02040503050406030204" pitchFamily="18" charset="0"/>
                              <a:ea typeface="Cambria Math" panose="02040503050406030204" pitchFamily="18" charset="0"/>
                              <a:cs typeface="Verdana" panose="020B0604030504040204" pitchFamily="34" charset="0"/>
                            </a:rPr>
                          </m:ctrlPr>
                        </m:fPr>
                        <m:num>
                          <m:sSub>
                            <m:sSubPr>
                              <m:ctrlPr>
                                <a:rPr lang="en-US" i="1">
                                  <a:solidFill>
                                    <a:schemeClr val="accent6">
                                      <a:lumMod val="75000"/>
                                    </a:schemeClr>
                                  </a:solidFill>
                                  <a:latin typeface="Cambria Math" panose="02040503050406030204" pitchFamily="18" charset="0"/>
                                  <a:ea typeface="Cambria Math" panose="02040503050406030204" pitchFamily="18" charset="0"/>
                                  <a:cs typeface="Verdana" panose="020B0604030504040204" pitchFamily="34" charset="0"/>
                                </a:rPr>
                              </m:ctrlPr>
                            </m:sSubPr>
                            <m:e>
                              <m:r>
                                <a:rPr lang="en-US" i="1">
                                  <a:solidFill>
                                    <a:schemeClr val="accent6">
                                      <a:lumMod val="75000"/>
                                    </a:schemeClr>
                                  </a:solidFill>
                                  <a:latin typeface="Cambria Math" panose="02040503050406030204" pitchFamily="18" charset="0"/>
                                  <a:ea typeface="Cambria Math" panose="02040503050406030204" pitchFamily="18" charset="0"/>
                                  <a:cs typeface="Verdana" panose="020B0604030504040204" pitchFamily="34" charset="0"/>
                                </a:rPr>
                                <m:t>𝑃</m:t>
                              </m:r>
                            </m:e>
                            <m:sub>
                              <m:r>
                                <a:rPr lang="en-US" i="1">
                                  <a:solidFill>
                                    <a:schemeClr val="accent6">
                                      <a:lumMod val="75000"/>
                                    </a:schemeClr>
                                  </a:solidFill>
                                  <a:latin typeface="Cambria Math" panose="02040503050406030204" pitchFamily="18" charset="0"/>
                                  <a:ea typeface="Cambria Math" panose="02040503050406030204" pitchFamily="18" charset="0"/>
                                  <a:cs typeface="Verdana" panose="020B0604030504040204" pitchFamily="34" charset="0"/>
                                </a:rPr>
                                <m:t>𝑤</m:t>
                              </m:r>
                            </m:sub>
                          </m:sSub>
                        </m:num>
                        <m:den>
                          <m:sSup>
                            <m:sSupPr>
                              <m:ctrlPr>
                                <a:rPr lang="en-US" i="1">
                                  <a:solidFill>
                                    <a:schemeClr val="accent6">
                                      <a:lumMod val="75000"/>
                                    </a:schemeClr>
                                  </a:solidFill>
                                  <a:latin typeface="Cambria Math" panose="02040503050406030204" pitchFamily="18" charset="0"/>
                                  <a:ea typeface="Cambria Math" panose="02040503050406030204" pitchFamily="18" charset="0"/>
                                  <a:cs typeface="Verdana" panose="020B0604030504040204" pitchFamily="34" charset="0"/>
                                </a:rPr>
                              </m:ctrlPr>
                            </m:sSupPr>
                            <m:e>
                              <m:r>
                                <a:rPr lang="en-US" i="1">
                                  <a:solidFill>
                                    <a:schemeClr val="accent6">
                                      <a:lumMod val="75000"/>
                                    </a:schemeClr>
                                  </a:solidFill>
                                  <a:latin typeface="Cambria Math" panose="02040503050406030204" pitchFamily="18" charset="0"/>
                                  <a:ea typeface="Cambria Math" panose="02040503050406030204" pitchFamily="18" charset="0"/>
                                  <a:cs typeface="Verdana" panose="020B0604030504040204" pitchFamily="34" charset="0"/>
                                </a:rPr>
                                <m:t>𝑇</m:t>
                              </m:r>
                            </m:e>
                            <m:sup>
                              <m:r>
                                <a:rPr lang="en-US" i="1">
                                  <a:solidFill>
                                    <a:schemeClr val="accent6">
                                      <a:lumMod val="75000"/>
                                    </a:schemeClr>
                                  </a:solidFill>
                                  <a:latin typeface="Cambria Math" panose="02040503050406030204" pitchFamily="18" charset="0"/>
                                  <a:ea typeface="Cambria Math" panose="02040503050406030204" pitchFamily="18" charset="0"/>
                                  <a:cs typeface="Verdana" panose="020B0604030504040204" pitchFamily="34" charset="0"/>
                                </a:rPr>
                                <m:t>2</m:t>
                              </m:r>
                            </m:sup>
                          </m:sSup>
                        </m:den>
                      </m:f>
                      <m:r>
                        <a:rPr lang="en-US" i="1">
                          <a:solidFill>
                            <a:schemeClr val="accent6">
                              <a:lumMod val="75000"/>
                            </a:schemeClr>
                          </a:solidFill>
                          <a:latin typeface="Cambria Math" panose="02040503050406030204" pitchFamily="18" charset="0"/>
                          <a:ea typeface="Cambria Math" panose="02040503050406030204" pitchFamily="18" charset="0"/>
                          <a:cs typeface="Verdana" panose="020B0604030504040204" pitchFamily="34" charset="0"/>
                        </a:rPr>
                        <m:t> −</m:t>
                      </m:r>
                      <m:r>
                        <a:rPr lang="en-US" i="1">
                          <a:latin typeface="Cambria Math" panose="02040503050406030204" pitchFamily="18" charset="0"/>
                          <a:ea typeface="Cambria Math" panose="02040503050406030204" pitchFamily="18" charset="0"/>
                          <a:cs typeface="Verdana" panose="020B0604030504040204" pitchFamily="34" charset="0"/>
                        </a:rPr>
                        <m:t> </m:t>
                      </m:r>
                      <m:r>
                        <a:rPr lang="en-US" i="1">
                          <a:solidFill>
                            <a:schemeClr val="accent2">
                              <a:lumMod val="75000"/>
                            </a:schemeClr>
                          </a:solidFill>
                          <a:latin typeface="Cambria Math" panose="02040503050406030204" pitchFamily="18" charset="0"/>
                          <a:ea typeface="Cambria Math" panose="02040503050406030204" pitchFamily="18" charset="0"/>
                          <a:cs typeface="Verdana" panose="020B0604030504040204" pitchFamily="34" charset="0"/>
                        </a:rPr>
                        <m:t>40.3×</m:t>
                      </m:r>
                      <m:sSup>
                        <m:sSupPr>
                          <m:ctrlPr>
                            <a:rPr lang="en-US" i="1">
                              <a:solidFill>
                                <a:schemeClr val="accent2">
                                  <a:lumMod val="75000"/>
                                </a:schemeClr>
                              </a:solidFill>
                              <a:latin typeface="Cambria Math" panose="02040503050406030204" pitchFamily="18" charset="0"/>
                              <a:ea typeface="Cambria Math" panose="02040503050406030204" pitchFamily="18" charset="0"/>
                              <a:cs typeface="Verdana" panose="020B0604030504040204" pitchFamily="34" charset="0"/>
                            </a:rPr>
                          </m:ctrlPr>
                        </m:sSupPr>
                        <m:e>
                          <m:r>
                            <a:rPr lang="en-US" i="1">
                              <a:solidFill>
                                <a:schemeClr val="accent2">
                                  <a:lumMod val="75000"/>
                                </a:schemeClr>
                              </a:solidFill>
                              <a:latin typeface="Cambria Math" panose="02040503050406030204" pitchFamily="18" charset="0"/>
                              <a:ea typeface="Cambria Math" panose="02040503050406030204" pitchFamily="18" charset="0"/>
                              <a:cs typeface="Verdana" panose="020B0604030504040204" pitchFamily="34" charset="0"/>
                            </a:rPr>
                            <m:t>10</m:t>
                          </m:r>
                        </m:e>
                        <m:sup>
                          <m:r>
                            <a:rPr lang="en-US" i="1">
                              <a:solidFill>
                                <a:schemeClr val="accent2">
                                  <a:lumMod val="75000"/>
                                </a:schemeClr>
                              </a:solidFill>
                              <a:latin typeface="Cambria Math" panose="02040503050406030204" pitchFamily="18" charset="0"/>
                              <a:ea typeface="Cambria Math" panose="02040503050406030204" pitchFamily="18" charset="0"/>
                              <a:cs typeface="Verdana" panose="020B0604030504040204" pitchFamily="34" charset="0"/>
                            </a:rPr>
                            <m:t>6</m:t>
                          </m:r>
                        </m:sup>
                      </m:sSup>
                      <m:f>
                        <m:fPr>
                          <m:ctrlPr>
                            <a:rPr lang="en-US" i="1">
                              <a:solidFill>
                                <a:schemeClr val="accent2">
                                  <a:lumMod val="75000"/>
                                </a:schemeClr>
                              </a:solidFill>
                              <a:latin typeface="Cambria Math" panose="02040503050406030204" pitchFamily="18" charset="0"/>
                              <a:ea typeface="Cambria Math" panose="02040503050406030204" pitchFamily="18" charset="0"/>
                              <a:cs typeface="Verdana" panose="020B0604030504040204" pitchFamily="34" charset="0"/>
                            </a:rPr>
                          </m:ctrlPr>
                        </m:fPr>
                        <m:num>
                          <m:sSub>
                            <m:sSubPr>
                              <m:ctrlPr>
                                <a:rPr lang="en-US" i="1">
                                  <a:solidFill>
                                    <a:schemeClr val="accent2">
                                      <a:lumMod val="75000"/>
                                    </a:schemeClr>
                                  </a:solidFill>
                                  <a:latin typeface="Cambria Math" panose="02040503050406030204" pitchFamily="18" charset="0"/>
                                  <a:ea typeface="Cambria Math" panose="02040503050406030204" pitchFamily="18" charset="0"/>
                                  <a:cs typeface="Verdana" panose="020B0604030504040204" pitchFamily="34" charset="0"/>
                                </a:rPr>
                              </m:ctrlPr>
                            </m:sSubPr>
                            <m:e>
                              <m:r>
                                <a:rPr lang="en-US" i="1">
                                  <a:solidFill>
                                    <a:schemeClr val="accent2">
                                      <a:lumMod val="75000"/>
                                    </a:schemeClr>
                                  </a:solidFill>
                                  <a:latin typeface="Cambria Math" panose="02040503050406030204" pitchFamily="18" charset="0"/>
                                  <a:ea typeface="Cambria Math" panose="02040503050406030204" pitchFamily="18" charset="0"/>
                                  <a:cs typeface="Verdana" panose="020B0604030504040204" pitchFamily="34" charset="0"/>
                                </a:rPr>
                                <m:t>𝑛</m:t>
                              </m:r>
                            </m:e>
                            <m:sub>
                              <m:r>
                                <a:rPr lang="en-US" i="1">
                                  <a:solidFill>
                                    <a:schemeClr val="accent2">
                                      <a:lumMod val="75000"/>
                                    </a:schemeClr>
                                  </a:solidFill>
                                  <a:latin typeface="Cambria Math" panose="02040503050406030204" pitchFamily="18" charset="0"/>
                                  <a:ea typeface="Cambria Math" panose="02040503050406030204" pitchFamily="18" charset="0"/>
                                  <a:cs typeface="Verdana" panose="020B0604030504040204" pitchFamily="34" charset="0"/>
                                </a:rPr>
                                <m:t>𝑒</m:t>
                              </m:r>
                            </m:sub>
                          </m:sSub>
                        </m:num>
                        <m:den>
                          <m:sSup>
                            <m:sSupPr>
                              <m:ctrlPr>
                                <a:rPr lang="en-US" i="1">
                                  <a:solidFill>
                                    <a:schemeClr val="accent2">
                                      <a:lumMod val="75000"/>
                                    </a:schemeClr>
                                  </a:solidFill>
                                  <a:latin typeface="Cambria Math" panose="02040503050406030204" pitchFamily="18" charset="0"/>
                                  <a:ea typeface="Cambria Math" panose="02040503050406030204" pitchFamily="18" charset="0"/>
                                  <a:cs typeface="Verdana" panose="020B0604030504040204" pitchFamily="34" charset="0"/>
                                </a:rPr>
                              </m:ctrlPr>
                            </m:sSupPr>
                            <m:e>
                              <m:r>
                                <a:rPr lang="en-US" i="1">
                                  <a:solidFill>
                                    <a:schemeClr val="accent2">
                                      <a:lumMod val="75000"/>
                                    </a:schemeClr>
                                  </a:solidFill>
                                  <a:latin typeface="Cambria Math" panose="02040503050406030204" pitchFamily="18" charset="0"/>
                                  <a:ea typeface="Cambria Math" panose="02040503050406030204" pitchFamily="18" charset="0"/>
                                  <a:cs typeface="Verdana" panose="020B0604030504040204" pitchFamily="34" charset="0"/>
                                </a:rPr>
                                <m:t>𝑓</m:t>
                              </m:r>
                            </m:e>
                            <m:sup>
                              <m:r>
                                <a:rPr lang="en-US" i="1">
                                  <a:solidFill>
                                    <a:schemeClr val="accent2">
                                      <a:lumMod val="75000"/>
                                    </a:schemeClr>
                                  </a:solidFill>
                                  <a:latin typeface="Cambria Math" panose="02040503050406030204" pitchFamily="18" charset="0"/>
                                  <a:ea typeface="Cambria Math" panose="02040503050406030204" pitchFamily="18" charset="0"/>
                                  <a:cs typeface="Verdana" panose="020B0604030504040204" pitchFamily="34" charset="0"/>
                                </a:rPr>
                                <m:t>2</m:t>
                              </m:r>
                            </m:sup>
                          </m:sSup>
                        </m:den>
                      </m:f>
                      <m:r>
                        <a:rPr lang="en-US" i="1">
                          <a:solidFill>
                            <a:schemeClr val="accent2">
                              <a:lumMod val="75000"/>
                            </a:schemeClr>
                          </a:solidFill>
                          <a:latin typeface="Cambria Math" panose="02040503050406030204" pitchFamily="18" charset="0"/>
                          <a:ea typeface="Cambria Math" panose="02040503050406030204" pitchFamily="18" charset="0"/>
                          <a:cs typeface="Verdana" panose="020B0604030504040204" pitchFamily="34" charset="0"/>
                        </a:rPr>
                        <m:t> </m:t>
                      </m:r>
                      <m:r>
                        <a:rPr lang="en-US" i="1">
                          <a:latin typeface="Cambria Math" panose="02040503050406030204" pitchFamily="18" charset="0"/>
                          <a:ea typeface="Cambria Math" panose="02040503050406030204" pitchFamily="18" charset="0"/>
                          <a:cs typeface="Verdana" panose="020B0604030504040204" pitchFamily="34" charset="0"/>
                        </a:rPr>
                        <m:t>+ </m:t>
                      </m:r>
                      <m:r>
                        <a:rPr lang="en-US" i="1">
                          <a:latin typeface="Cambria Math" panose="02040503050406030204" pitchFamily="18" charset="0"/>
                          <a:ea typeface="Cambria Math" panose="02040503050406030204" pitchFamily="18" charset="0"/>
                          <a:cs typeface="Verdana" panose="020B0604030504040204" pitchFamily="34" charset="0"/>
                        </a:rPr>
                        <m:t>𝛿</m:t>
                      </m:r>
                    </m:oMath>
                  </m:oMathPara>
                </a14:m>
                <a:endParaRPr lang="en-US"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1600" i="1" dirty="0">
                  <a:latin typeface="Cambria Math" panose="02040503050406030204" pitchFamily="18" charset="0"/>
                </a:endParaRPr>
              </a:p>
            </p:txBody>
          </p:sp>
        </mc:Choice>
        <mc:Fallback xmlns="">
          <p:sp>
            <p:nvSpPr>
              <p:cNvPr id="101" name="TextBox 100">
                <a:extLst>
                  <a:ext uri="{FF2B5EF4-FFF2-40B4-BE49-F238E27FC236}">
                    <a16:creationId xmlns:a16="http://schemas.microsoft.com/office/drawing/2014/main" id="{53CB1E27-023F-59DA-CA33-C14C221D4E61}"/>
                  </a:ext>
                </a:extLst>
              </p:cNvPr>
              <p:cNvSpPr txBox="1">
                <a:spLocks noRot="1" noChangeAspect="1" noMove="1" noResize="1" noEditPoints="1" noAdjustHandles="1" noChangeArrowheads="1" noChangeShapeType="1" noTextEdit="1"/>
              </p:cNvSpPr>
              <p:nvPr/>
            </p:nvSpPr>
            <p:spPr>
              <a:xfrm>
                <a:off x="1004047" y="982073"/>
                <a:ext cx="10004611" cy="2765116"/>
              </a:xfrm>
              <a:prstGeom prst="rect">
                <a:avLst/>
              </a:prstGeom>
              <a:blipFill>
                <a:blip r:embed="rId8"/>
                <a:stretch>
                  <a:fillRect l="-508" t="-913"/>
                </a:stretch>
              </a:blipFill>
            </p:spPr>
            <p:txBody>
              <a:bodyPr/>
              <a:lstStyle/>
              <a:p>
                <a:r>
                  <a:rPr lang="en-US">
                    <a:noFill/>
                  </a:rPr>
                  <a:t> </a:t>
                </a:r>
              </a:p>
            </p:txBody>
          </p:sp>
        </mc:Fallback>
      </mc:AlternateContent>
      <p:grpSp>
        <p:nvGrpSpPr>
          <p:cNvPr id="105" name="Group 104">
            <a:extLst>
              <a:ext uri="{FF2B5EF4-FFF2-40B4-BE49-F238E27FC236}">
                <a16:creationId xmlns:a16="http://schemas.microsoft.com/office/drawing/2014/main" id="{D3EEF749-28A4-98F1-A461-FA6B3ED70785}"/>
              </a:ext>
            </a:extLst>
          </p:cNvPr>
          <p:cNvGrpSpPr/>
          <p:nvPr/>
        </p:nvGrpSpPr>
        <p:grpSpPr>
          <a:xfrm>
            <a:off x="4623136" y="2501442"/>
            <a:ext cx="4662895" cy="375173"/>
            <a:chOff x="3296355" y="2322151"/>
            <a:chExt cx="4662895" cy="375173"/>
          </a:xfrm>
        </p:grpSpPr>
        <p:sp>
          <p:nvSpPr>
            <p:cNvPr id="102" name="TextBox 101">
              <a:extLst>
                <a:ext uri="{FF2B5EF4-FFF2-40B4-BE49-F238E27FC236}">
                  <a16:creationId xmlns:a16="http://schemas.microsoft.com/office/drawing/2014/main" id="{E4C69D66-1282-F979-4B55-4964DB73159E}"/>
                </a:ext>
              </a:extLst>
            </p:cNvPr>
            <p:cNvSpPr txBox="1"/>
            <p:nvPr/>
          </p:nvSpPr>
          <p:spPr>
            <a:xfrm>
              <a:off x="3296355" y="2327992"/>
              <a:ext cx="1567543"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Dry term</a:t>
              </a:r>
            </a:p>
          </p:txBody>
        </p:sp>
        <p:sp>
          <p:nvSpPr>
            <p:cNvPr id="103" name="TextBox 102">
              <a:extLst>
                <a:ext uri="{FF2B5EF4-FFF2-40B4-BE49-F238E27FC236}">
                  <a16:creationId xmlns:a16="http://schemas.microsoft.com/office/drawing/2014/main" id="{A25CB359-B9C7-0407-E30C-AD2D6E32B097}"/>
                </a:ext>
              </a:extLst>
            </p:cNvPr>
            <p:cNvSpPr txBox="1"/>
            <p:nvPr/>
          </p:nvSpPr>
          <p:spPr>
            <a:xfrm>
              <a:off x="4536267" y="2322151"/>
              <a:ext cx="1389413" cy="369332"/>
            </a:xfrm>
            <a:prstGeom prst="rect">
              <a:avLst/>
            </a:prstGeom>
            <a:noFill/>
          </p:spPr>
          <p:txBody>
            <a:bodyPr wrap="square" rtlCol="0">
              <a:spAutoFit/>
            </a:bodyPr>
            <a:lstStyle/>
            <a:p>
              <a:r>
                <a:rPr lang="en-US"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Wet term</a:t>
              </a:r>
            </a:p>
          </p:txBody>
        </p:sp>
        <p:sp>
          <p:nvSpPr>
            <p:cNvPr id="104" name="TextBox 103">
              <a:extLst>
                <a:ext uri="{FF2B5EF4-FFF2-40B4-BE49-F238E27FC236}">
                  <a16:creationId xmlns:a16="http://schemas.microsoft.com/office/drawing/2014/main" id="{B4D612D1-6811-7DAD-FC5E-7293682165BE}"/>
                </a:ext>
              </a:extLst>
            </p:cNvPr>
            <p:cNvSpPr txBox="1"/>
            <p:nvPr/>
          </p:nvSpPr>
          <p:spPr>
            <a:xfrm>
              <a:off x="5788463" y="2322151"/>
              <a:ext cx="2170787" cy="369332"/>
            </a:xfrm>
            <a:prstGeom prst="rect">
              <a:avLst/>
            </a:prstGeom>
            <a:noFill/>
          </p:spPr>
          <p:txBody>
            <a:bodyPr wrap="none" rtlCol="0">
              <a:spAutoFit/>
            </a:bodyPr>
            <a:lstStyle/>
            <a:p>
              <a:r>
                <a:rPr lang="en-US"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Ionospheric term</a:t>
              </a:r>
            </a:p>
          </p:txBody>
        </p:sp>
      </p:grpSp>
      <p:sp>
        <p:nvSpPr>
          <p:cNvPr id="2" name="Date Placeholder 1">
            <a:extLst>
              <a:ext uri="{FF2B5EF4-FFF2-40B4-BE49-F238E27FC236}">
                <a16:creationId xmlns:a16="http://schemas.microsoft.com/office/drawing/2014/main" id="{AF014054-4B53-454C-D6C1-A51274D96058}"/>
              </a:ext>
            </a:extLst>
          </p:cNvPr>
          <p:cNvSpPr>
            <a:spLocks noGrp="1"/>
          </p:cNvSpPr>
          <p:nvPr>
            <p:ph type="dt" sz="half" idx="10"/>
          </p:nvPr>
        </p:nvSpPr>
        <p:spPr/>
        <p:txBody>
          <a:bodyPr/>
          <a:lstStyle/>
          <a:p>
            <a:fld id="{0B8B7CFB-4137-974A-927E-50D16BBB2956}" type="datetime1">
              <a:rPr lang="en-US" smtClean="0"/>
              <a:t>8/16/23</a:t>
            </a:fld>
            <a:endParaRPr lang="en-US"/>
          </a:p>
        </p:txBody>
      </p:sp>
      <p:sp>
        <p:nvSpPr>
          <p:cNvPr id="6" name="Footer Placeholder 5">
            <a:extLst>
              <a:ext uri="{FF2B5EF4-FFF2-40B4-BE49-F238E27FC236}">
                <a16:creationId xmlns:a16="http://schemas.microsoft.com/office/drawing/2014/main" id="{4CC41BF2-7DB8-EC64-3A0E-73357CBA1FD1}"/>
              </a:ext>
            </a:extLst>
          </p:cNvPr>
          <p:cNvSpPr>
            <a:spLocks noGrp="1"/>
          </p:cNvSpPr>
          <p:nvPr>
            <p:ph type="ftr" sz="quarter" idx="11"/>
          </p:nvPr>
        </p:nvSpPr>
        <p:spPr/>
        <p:txBody>
          <a:bodyPr/>
          <a:lstStyle/>
          <a:p>
            <a:r>
              <a:rPr lang="en-US"/>
              <a:t>GNSS Remote Sensing Colloquium</a:t>
            </a:r>
          </a:p>
        </p:txBody>
      </p:sp>
      <p:sp>
        <p:nvSpPr>
          <p:cNvPr id="8" name="Slide Number Placeholder 7">
            <a:extLst>
              <a:ext uri="{FF2B5EF4-FFF2-40B4-BE49-F238E27FC236}">
                <a16:creationId xmlns:a16="http://schemas.microsoft.com/office/drawing/2014/main" id="{50BB5F4D-5F1D-CE74-725B-AE9C8ADC8A1F}"/>
              </a:ext>
            </a:extLst>
          </p:cNvPr>
          <p:cNvSpPr>
            <a:spLocks noGrp="1"/>
          </p:cNvSpPr>
          <p:nvPr>
            <p:ph type="sldNum" sz="quarter" idx="12"/>
          </p:nvPr>
        </p:nvSpPr>
        <p:spPr/>
        <p:txBody>
          <a:bodyPr/>
          <a:lstStyle/>
          <a:p>
            <a:fld id="{A818566E-0AB8-8244-B671-D10519B1E153}" type="slidenum">
              <a:rPr lang="en-US" smtClean="0"/>
              <a:t>12</a:t>
            </a:fld>
            <a:endParaRPr lang="en-US"/>
          </a:p>
        </p:txBody>
      </p:sp>
    </p:spTree>
    <p:extLst>
      <p:ext uri="{BB962C8B-B14F-4D97-AF65-F5344CB8AC3E}">
        <p14:creationId xmlns:p14="http://schemas.microsoft.com/office/powerpoint/2010/main" val="82163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7A86494-A802-8231-FCDF-4188CEC69831}"/>
              </a:ext>
            </a:extLst>
          </p:cNvPr>
          <p:cNvSpPr>
            <a:spLocks noGrp="1"/>
          </p:cNvSpPr>
          <p:nvPr>
            <p:ph type="dt" sz="half" idx="10"/>
          </p:nvPr>
        </p:nvSpPr>
        <p:spPr/>
        <p:txBody>
          <a:bodyPr/>
          <a:lstStyle/>
          <a:p>
            <a:fld id="{5A399E91-9314-4945-A5A8-BDF50366650D}" type="datetime1">
              <a:rPr lang="en-US" smtClean="0"/>
              <a:t>8/16/23</a:t>
            </a:fld>
            <a:endParaRPr lang="en-US"/>
          </a:p>
        </p:txBody>
      </p:sp>
      <p:sp>
        <p:nvSpPr>
          <p:cNvPr id="5" name="Footer Placeholder 4">
            <a:extLst>
              <a:ext uri="{FF2B5EF4-FFF2-40B4-BE49-F238E27FC236}">
                <a16:creationId xmlns:a16="http://schemas.microsoft.com/office/drawing/2014/main" id="{7CE72DD3-35BB-9AAF-DC76-3B28892E5F4C}"/>
              </a:ext>
            </a:extLst>
          </p:cNvPr>
          <p:cNvSpPr>
            <a:spLocks noGrp="1"/>
          </p:cNvSpPr>
          <p:nvPr>
            <p:ph type="ftr" sz="quarter" idx="11"/>
          </p:nvPr>
        </p:nvSpPr>
        <p:spPr/>
        <p:txBody>
          <a:bodyPr/>
          <a:lstStyle/>
          <a:p>
            <a:r>
              <a:rPr lang="en-US"/>
              <a:t>GNSS Remote Sensing Colloquium</a:t>
            </a:r>
          </a:p>
        </p:txBody>
      </p:sp>
      <p:sp>
        <p:nvSpPr>
          <p:cNvPr id="6" name="Slide Number Placeholder 5">
            <a:extLst>
              <a:ext uri="{FF2B5EF4-FFF2-40B4-BE49-F238E27FC236}">
                <a16:creationId xmlns:a16="http://schemas.microsoft.com/office/drawing/2014/main" id="{10E33956-41A4-1C27-016B-083EB504FD88}"/>
              </a:ext>
            </a:extLst>
          </p:cNvPr>
          <p:cNvSpPr>
            <a:spLocks noGrp="1"/>
          </p:cNvSpPr>
          <p:nvPr>
            <p:ph type="sldNum" sz="quarter" idx="12"/>
          </p:nvPr>
        </p:nvSpPr>
        <p:spPr/>
        <p:txBody>
          <a:bodyPr/>
          <a:lstStyle/>
          <a:p>
            <a:fld id="{A818566E-0AB8-8244-B671-D10519B1E153}" type="slidenum">
              <a:rPr lang="en-US" smtClean="0"/>
              <a:t>13</a:t>
            </a:fld>
            <a:endParaRPr lang="en-US"/>
          </a:p>
        </p:txBody>
      </p:sp>
      <p:sp>
        <p:nvSpPr>
          <p:cNvPr id="7" name="Title 1">
            <a:extLst>
              <a:ext uri="{FF2B5EF4-FFF2-40B4-BE49-F238E27FC236}">
                <a16:creationId xmlns:a16="http://schemas.microsoft.com/office/drawing/2014/main" id="{12A7DBE0-08F3-55F4-EFB2-BEA5C7A9071F}"/>
              </a:ext>
            </a:extLst>
          </p:cNvPr>
          <p:cNvSpPr txBox="1">
            <a:spLocks/>
          </p:cNvSpPr>
          <p:nvPr/>
        </p:nvSpPr>
        <p:spPr>
          <a:xfrm>
            <a:off x="2152650" y="-2483"/>
            <a:ext cx="7886700" cy="1073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dirty="0">
                <a:latin typeface="Verdana" panose="020B0604030504040204" pitchFamily="34" charset="0"/>
                <a:ea typeface="Verdana" panose="020B0604030504040204" pitchFamily="34" charset="0"/>
                <a:cs typeface="Verdana" panose="020B0604030504040204" pitchFamily="34" charset="0"/>
              </a:rPr>
              <a:t>Basic</a:t>
            </a:r>
            <a:r>
              <a:rPr lang="zh-CN" altLang="en-US" sz="2800" dirty="0">
                <a:latin typeface="Verdana" panose="020B0604030504040204" pitchFamily="34" charset="0"/>
                <a:ea typeface="Verdana" panose="020B0604030504040204" pitchFamily="34" charset="0"/>
                <a:cs typeface="Verdana" panose="020B0604030504040204" pitchFamily="34" charset="0"/>
              </a:rPr>
              <a:t> </a:t>
            </a:r>
            <a:r>
              <a:rPr lang="en-US" altLang="zh-CN" sz="2800" dirty="0">
                <a:latin typeface="Verdana" panose="020B0604030504040204" pitchFamily="34" charset="0"/>
                <a:ea typeface="Verdana" panose="020B0604030504040204" pitchFamily="34" charset="0"/>
                <a:cs typeface="Verdana" panose="020B0604030504040204" pitchFamily="34" charset="0"/>
              </a:rPr>
              <a:t>Physics</a:t>
            </a:r>
            <a:r>
              <a:rPr lang="zh-CN" altLang="en-US" sz="2800" dirty="0">
                <a:latin typeface="Verdana" panose="020B0604030504040204" pitchFamily="34" charset="0"/>
                <a:ea typeface="Verdana" panose="020B0604030504040204" pitchFamily="34" charset="0"/>
                <a:cs typeface="Verdana" panose="020B0604030504040204" pitchFamily="34" charset="0"/>
              </a:rPr>
              <a:t> </a:t>
            </a:r>
            <a:r>
              <a:rPr lang="en-US" altLang="zh-CN" sz="2800" dirty="0">
                <a:latin typeface="Verdana" panose="020B0604030504040204" pitchFamily="34" charset="0"/>
                <a:ea typeface="Verdana" panose="020B0604030504040204" pitchFamily="34" charset="0"/>
                <a:cs typeface="Verdana" panose="020B0604030504040204" pitchFamily="34" charset="0"/>
              </a:rPr>
              <a:t>of</a:t>
            </a:r>
            <a:r>
              <a:rPr lang="zh-CN" altLang="en-US" sz="2800" dirty="0">
                <a:latin typeface="Verdana" panose="020B0604030504040204" pitchFamily="34" charset="0"/>
                <a:ea typeface="Verdana" panose="020B0604030504040204" pitchFamily="34" charset="0"/>
                <a:cs typeface="Verdana" panose="020B0604030504040204" pitchFamily="34" charset="0"/>
              </a:rPr>
              <a:t> </a:t>
            </a:r>
            <a:r>
              <a:rPr lang="en-US" altLang="zh-CN" sz="2800" dirty="0">
                <a:latin typeface="Verdana" panose="020B0604030504040204" pitchFamily="34" charset="0"/>
                <a:ea typeface="Verdana" panose="020B0604030504040204" pitchFamily="34" charset="0"/>
                <a:cs typeface="Verdana" panose="020B0604030504040204" pitchFamily="34" charset="0"/>
              </a:rPr>
              <a:t>RO</a:t>
            </a:r>
            <a:r>
              <a:rPr lang="zh-CN" altLang="en-US" sz="2800" dirty="0">
                <a:latin typeface="Verdana" panose="020B0604030504040204" pitchFamily="34" charset="0"/>
                <a:ea typeface="Verdana" panose="020B0604030504040204" pitchFamily="34" charset="0"/>
                <a:cs typeface="Verdana" panose="020B0604030504040204" pitchFamily="34" charset="0"/>
              </a:rPr>
              <a:t> </a:t>
            </a:r>
            <a:r>
              <a:rPr lang="en-US" altLang="zh-CN" sz="2800" dirty="0">
                <a:latin typeface="Verdana" panose="020B0604030504040204" pitchFamily="34" charset="0"/>
                <a:ea typeface="Verdana" panose="020B0604030504040204" pitchFamily="34" charset="0"/>
                <a:cs typeface="Verdana" panose="020B0604030504040204" pitchFamily="34" charset="0"/>
              </a:rPr>
              <a:t>Measurements</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grpSp>
        <p:nvGrpSpPr>
          <p:cNvPr id="9" name="Group 8">
            <a:extLst>
              <a:ext uri="{FF2B5EF4-FFF2-40B4-BE49-F238E27FC236}">
                <a16:creationId xmlns:a16="http://schemas.microsoft.com/office/drawing/2014/main" id="{DEB1AC64-F9FD-926D-863D-0FD341B86EB1}"/>
              </a:ext>
            </a:extLst>
          </p:cNvPr>
          <p:cNvGrpSpPr/>
          <p:nvPr/>
        </p:nvGrpSpPr>
        <p:grpSpPr>
          <a:xfrm>
            <a:off x="7202088" y="3902178"/>
            <a:ext cx="4638341" cy="3475143"/>
            <a:chOff x="-918729" y="2103166"/>
            <a:chExt cx="4638341" cy="3475143"/>
          </a:xfrm>
        </p:grpSpPr>
        <p:grpSp>
          <p:nvGrpSpPr>
            <p:cNvPr id="10" name="Group 9">
              <a:extLst>
                <a:ext uri="{FF2B5EF4-FFF2-40B4-BE49-F238E27FC236}">
                  <a16:creationId xmlns:a16="http://schemas.microsoft.com/office/drawing/2014/main" id="{A0B80CED-9B3C-30F9-08EB-A22051C38700}"/>
                </a:ext>
              </a:extLst>
            </p:cNvPr>
            <p:cNvGrpSpPr/>
            <p:nvPr/>
          </p:nvGrpSpPr>
          <p:grpSpPr>
            <a:xfrm>
              <a:off x="-918729" y="2103166"/>
              <a:ext cx="4638341" cy="3475143"/>
              <a:chOff x="-841239" y="4446753"/>
              <a:chExt cx="4638341" cy="3475143"/>
            </a:xfrm>
          </p:grpSpPr>
          <p:cxnSp>
            <p:nvCxnSpPr>
              <p:cNvPr id="14" name="Straight Connector 13">
                <a:extLst>
                  <a:ext uri="{FF2B5EF4-FFF2-40B4-BE49-F238E27FC236}">
                    <a16:creationId xmlns:a16="http://schemas.microsoft.com/office/drawing/2014/main" id="{EF595A2D-7576-E353-A1EB-C311BCF1A06E}"/>
                  </a:ext>
                </a:extLst>
              </p:cNvPr>
              <p:cNvCxnSpPr>
                <a:cxnSpLocks/>
              </p:cNvCxnSpPr>
              <p:nvPr/>
            </p:nvCxnSpPr>
            <p:spPr>
              <a:xfrm flipV="1">
                <a:off x="785852" y="4446753"/>
                <a:ext cx="0" cy="2146066"/>
              </a:xfrm>
              <a:prstGeom prst="line">
                <a:avLst/>
              </a:prstGeom>
              <a:ln w="19050">
                <a:headEnd type="none"/>
                <a:tailEnd type="triangle" w="med" len="lg"/>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E8D9B8C-6FD6-170D-2357-1EB7B3D9E2E1}"/>
                  </a:ext>
                </a:extLst>
              </p:cNvPr>
              <p:cNvGrpSpPr/>
              <p:nvPr/>
            </p:nvGrpSpPr>
            <p:grpSpPr>
              <a:xfrm>
                <a:off x="-841239" y="4890512"/>
                <a:ext cx="4638341" cy="3031384"/>
                <a:chOff x="-841239" y="4875014"/>
                <a:chExt cx="4638341" cy="3031384"/>
              </a:xfrm>
            </p:grpSpPr>
            <p:sp>
              <p:nvSpPr>
                <p:cNvPr id="16" name="Arc 15">
                  <a:extLst>
                    <a:ext uri="{FF2B5EF4-FFF2-40B4-BE49-F238E27FC236}">
                      <a16:creationId xmlns:a16="http://schemas.microsoft.com/office/drawing/2014/main" id="{0B3766CB-D60C-FA2C-1AFC-1B903DFC6110}"/>
                    </a:ext>
                  </a:extLst>
                </p:cNvPr>
                <p:cNvSpPr/>
                <p:nvPr/>
              </p:nvSpPr>
              <p:spPr>
                <a:xfrm rot="1319302">
                  <a:off x="271646" y="5016411"/>
                  <a:ext cx="3330142" cy="1052456"/>
                </a:xfrm>
                <a:prstGeom prst="arc">
                  <a:avLst>
                    <a:gd name="adj1" fmla="val 12356542"/>
                    <a:gd name="adj2" fmla="val 20587105"/>
                  </a:avLst>
                </a:prstGeom>
                <a:ln w="25400">
                  <a:solidFill>
                    <a:schemeClr val="tx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3A85E548-A954-36C2-1363-83DE34F56C54}"/>
                    </a:ext>
                  </a:extLst>
                </p:cNvPr>
                <p:cNvSpPr/>
                <p:nvPr/>
              </p:nvSpPr>
              <p:spPr>
                <a:xfrm>
                  <a:off x="-841239" y="4875014"/>
                  <a:ext cx="3496504" cy="3031384"/>
                </a:xfrm>
                <a:prstGeom prst="arc">
                  <a:avLst>
                    <a:gd name="adj1" fmla="val 15966420"/>
                    <a:gd name="adj2" fmla="val 21474556"/>
                  </a:avLst>
                </a:prstGeom>
                <a:ln w="19050"/>
                <a:effectLst>
                  <a:outerShdw blurRad="101600" dist="38100" dir="5400000" algn="t" rotWithShape="0">
                    <a:prstClr val="black">
                      <a:alpha val="6977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68268ED4-3D61-8141-FF54-5B4F2F99064F}"/>
                    </a:ext>
                  </a:extLst>
                </p:cNvPr>
                <p:cNvCxnSpPr>
                  <a:cxnSpLocks/>
                </p:cNvCxnSpPr>
                <p:nvPr/>
              </p:nvCxnSpPr>
              <p:spPr>
                <a:xfrm>
                  <a:off x="797456" y="6331391"/>
                  <a:ext cx="2936344" cy="0"/>
                </a:xfrm>
                <a:prstGeom prst="straightConnector1">
                  <a:avLst/>
                </a:prstGeom>
                <a:ln w="19050">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B790DC9-6D6B-DC49-BE54-B806B11D1545}"/>
                    </a:ext>
                  </a:extLst>
                </p:cNvPr>
                <p:cNvCxnSpPr>
                  <a:cxnSpLocks/>
                </p:cNvCxnSpPr>
                <p:nvPr/>
              </p:nvCxnSpPr>
              <p:spPr>
                <a:xfrm flipV="1">
                  <a:off x="816506" y="5265686"/>
                  <a:ext cx="1700071" cy="1050921"/>
                </a:xfrm>
                <a:prstGeom prst="straightConnector1">
                  <a:avLst/>
                </a:prstGeom>
                <a:ln w="19050">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42BC7D-B3AF-7300-2C8B-307699E48E2F}"/>
                        </a:ext>
                      </a:extLst>
                    </p:cNvPr>
                    <p:cNvSpPr txBox="1"/>
                    <p:nvPr/>
                  </p:nvSpPr>
                  <p:spPr>
                    <a:xfrm rot="20166427">
                      <a:off x="1732085" y="5654636"/>
                      <a:ext cx="3516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altLang="zh-CN" i="1">
                                    <a:latin typeface="Cambria Math" panose="02040503050406030204" pitchFamily="18" charset="0"/>
                                  </a:rPr>
                                  <m:t>𝑟</m:t>
                                </m:r>
                              </m:e>
                            </m:acc>
                          </m:oMath>
                        </m:oMathPara>
                      </a14:m>
                      <a:endParaRPr lang="en-US" dirty="0"/>
                    </a:p>
                  </p:txBody>
                </p:sp>
              </mc:Choice>
              <mc:Fallback xmlns="">
                <p:sp>
                  <p:nvSpPr>
                    <p:cNvPr id="164" name="TextBox 163">
                      <a:extLst>
                        <a:ext uri="{FF2B5EF4-FFF2-40B4-BE49-F238E27FC236}">
                          <a16:creationId xmlns:a16="http://schemas.microsoft.com/office/drawing/2014/main" id="{636CDF49-AF48-FF9B-E9A7-5C4B1D47ADFA}"/>
                        </a:ext>
                      </a:extLst>
                    </p:cNvPr>
                    <p:cNvSpPr txBox="1">
                      <a:spLocks noRot="1" noChangeAspect="1" noMove="1" noResize="1" noEditPoints="1" noAdjustHandles="1" noChangeArrowheads="1" noChangeShapeType="1" noTextEdit="1"/>
                    </p:cNvSpPr>
                    <p:nvPr/>
                  </p:nvSpPr>
                  <p:spPr>
                    <a:xfrm rot="20166427">
                      <a:off x="1732085" y="5654636"/>
                      <a:ext cx="351635" cy="369332"/>
                    </a:xfrm>
                    <a:prstGeom prst="rect">
                      <a:avLst/>
                    </a:prstGeom>
                    <a:blipFill>
                      <a:blip r:embed="rId7"/>
                      <a:stretch>
                        <a:fillRect/>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19C8B47F-5CA2-01CB-B0F5-B46CAB7D4753}"/>
                    </a:ext>
                  </a:extLst>
                </p:cNvPr>
                <p:cNvCxnSpPr>
                  <a:cxnSpLocks/>
                </p:cNvCxnSpPr>
                <p:nvPr/>
              </p:nvCxnSpPr>
              <p:spPr>
                <a:xfrm>
                  <a:off x="1984492" y="4903590"/>
                  <a:ext cx="1344358" cy="751751"/>
                </a:xfrm>
                <a:prstGeom prst="straightConnector1">
                  <a:avLst/>
                </a:prstGeom>
                <a:ln w="19050">
                  <a:headEnd type="none" w="med" len="lg"/>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77D49AA-0EF1-59A8-48CD-491520D43878}"/>
                        </a:ext>
                      </a:extLst>
                    </p:cNvPr>
                    <p:cNvSpPr txBox="1"/>
                    <p:nvPr/>
                  </p:nvSpPr>
                  <p:spPr>
                    <a:xfrm>
                      <a:off x="3252995" y="5446674"/>
                      <a:ext cx="349711" cy="3693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𝑠</m:t>
                                </m:r>
                              </m:e>
                            </m:acc>
                          </m:oMath>
                        </m:oMathPara>
                      </a14:m>
                      <a:endParaRPr lang="en-US" dirty="0"/>
                    </a:p>
                  </p:txBody>
                </p:sp>
              </mc:Choice>
              <mc:Fallback xmlns="">
                <p:sp>
                  <p:nvSpPr>
                    <p:cNvPr id="166" name="TextBox 165">
                      <a:extLst>
                        <a:ext uri="{FF2B5EF4-FFF2-40B4-BE49-F238E27FC236}">
                          <a16:creationId xmlns:a16="http://schemas.microsoft.com/office/drawing/2014/main" id="{8FD65BDE-68CB-B253-77F7-F51E908E2FFA}"/>
                        </a:ext>
                      </a:extLst>
                    </p:cNvPr>
                    <p:cNvSpPr txBox="1">
                      <a:spLocks noRot="1" noChangeAspect="1" noMove="1" noResize="1" noEditPoints="1" noAdjustHandles="1" noChangeArrowheads="1" noChangeShapeType="1" noTextEdit="1"/>
                    </p:cNvSpPr>
                    <p:nvPr/>
                  </p:nvSpPr>
                  <p:spPr>
                    <a:xfrm>
                      <a:off x="3252995" y="5446674"/>
                      <a:ext cx="349711" cy="369334"/>
                    </a:xfrm>
                    <a:prstGeom prst="rect">
                      <a:avLst/>
                    </a:prstGeom>
                    <a:blipFill>
                      <a:blip r:embed="rId8"/>
                      <a:stretch>
                        <a:fillRect t="-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4AC14C4-6FDF-45CB-F175-337ED91F6036}"/>
                        </a:ext>
                      </a:extLst>
                    </p:cNvPr>
                    <p:cNvSpPr txBox="1"/>
                    <p:nvPr/>
                  </p:nvSpPr>
                  <p:spPr>
                    <a:xfrm>
                      <a:off x="1169245" y="6011555"/>
                      <a:ext cx="3741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168" name="TextBox 167">
                      <a:extLst>
                        <a:ext uri="{FF2B5EF4-FFF2-40B4-BE49-F238E27FC236}">
                          <a16:creationId xmlns:a16="http://schemas.microsoft.com/office/drawing/2014/main" id="{C5986003-9961-83D8-4F1C-40F064DD22DB}"/>
                        </a:ext>
                      </a:extLst>
                    </p:cNvPr>
                    <p:cNvSpPr txBox="1">
                      <a:spLocks noRot="1" noChangeAspect="1" noMove="1" noResize="1" noEditPoints="1" noAdjustHandles="1" noChangeArrowheads="1" noChangeShapeType="1" noTextEdit="1"/>
                    </p:cNvSpPr>
                    <p:nvPr/>
                  </p:nvSpPr>
                  <p:spPr>
                    <a:xfrm>
                      <a:off x="1169245" y="6011555"/>
                      <a:ext cx="374141" cy="369332"/>
                    </a:xfrm>
                    <a:prstGeom prst="rect">
                      <a:avLst/>
                    </a:prstGeom>
                    <a:blipFill>
                      <a:blip r:embed="rId9"/>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75A80F79-472C-22EE-1113-8EE28B894A2F}"/>
                    </a:ext>
                  </a:extLst>
                </p:cNvPr>
                <p:cNvCxnSpPr>
                  <a:cxnSpLocks/>
                </p:cNvCxnSpPr>
                <p:nvPr/>
              </p:nvCxnSpPr>
              <p:spPr>
                <a:xfrm flipV="1">
                  <a:off x="736888" y="4898379"/>
                  <a:ext cx="2381361" cy="146304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FDDFBC43-D563-538A-10F9-EDC7D3144F73}"/>
                    </a:ext>
                  </a:extLst>
                </p:cNvPr>
                <p:cNvSpPr/>
                <p:nvPr/>
              </p:nvSpPr>
              <p:spPr>
                <a:xfrm rot="5924277">
                  <a:off x="2219796" y="5076178"/>
                  <a:ext cx="644874" cy="585869"/>
                </a:xfrm>
                <a:prstGeom prst="arc">
                  <a:avLst>
                    <a:gd name="adj1" fmla="val 12392421"/>
                    <a:gd name="adj2" fmla="val 15538212"/>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E17064D1-006A-B0CA-D6E0-63AF85A24B5E}"/>
                    </a:ext>
                  </a:extLst>
                </p:cNvPr>
                <p:cNvSpPr txBox="1"/>
                <p:nvPr/>
              </p:nvSpPr>
              <p:spPr>
                <a:xfrm>
                  <a:off x="416456" y="6360461"/>
                  <a:ext cx="2197205"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Center of curvature</a:t>
                  </a:r>
                </a:p>
              </p:txBody>
            </p:sp>
            <p:sp>
              <p:nvSpPr>
                <p:cNvPr id="28" name="Oval 27">
                  <a:extLst>
                    <a:ext uri="{FF2B5EF4-FFF2-40B4-BE49-F238E27FC236}">
                      <a16:creationId xmlns:a16="http://schemas.microsoft.com/office/drawing/2014/main" id="{7DA84529-3F11-8F72-C08C-468E02581275}"/>
                    </a:ext>
                  </a:extLst>
                </p:cNvPr>
                <p:cNvSpPr/>
                <p:nvPr/>
              </p:nvSpPr>
              <p:spPr>
                <a:xfrm>
                  <a:off x="741426" y="627421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BA197972-D493-98C1-FFE5-1908FE6043DC}"/>
                    </a:ext>
                  </a:extLst>
                </p:cNvPr>
                <p:cNvCxnSpPr/>
                <p:nvPr/>
              </p:nvCxnSpPr>
              <p:spPr>
                <a:xfrm>
                  <a:off x="793645" y="5258404"/>
                  <a:ext cx="2599121"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D35BCCB-ADAE-28F5-C7AE-5957EE1069E1}"/>
                    </a:ext>
                  </a:extLst>
                </p:cNvPr>
                <p:cNvSpPr txBox="1"/>
                <p:nvPr/>
              </p:nvSpPr>
              <p:spPr>
                <a:xfrm>
                  <a:off x="2696351" y="5766083"/>
                  <a:ext cx="1100751" cy="338554"/>
                </a:xfrm>
                <a:prstGeom prst="rect">
                  <a:avLst/>
                </a:prstGeom>
                <a:noFill/>
              </p:spPr>
              <p:txBody>
                <a:bodyPr wrap="non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Ray path</a:t>
                  </a:r>
                </a:p>
              </p:txBody>
            </p:sp>
            <p:cxnSp>
              <p:nvCxnSpPr>
                <p:cNvPr id="33" name="Straight Arrow Connector 32">
                  <a:extLst>
                    <a:ext uri="{FF2B5EF4-FFF2-40B4-BE49-F238E27FC236}">
                      <a16:creationId xmlns:a16="http://schemas.microsoft.com/office/drawing/2014/main" id="{B4C90F2C-B545-921F-5307-A93C7D06CF17}"/>
                    </a:ext>
                  </a:extLst>
                </p:cNvPr>
                <p:cNvCxnSpPr/>
                <p:nvPr/>
              </p:nvCxnSpPr>
              <p:spPr>
                <a:xfrm flipV="1">
                  <a:off x="2983651" y="5553778"/>
                  <a:ext cx="0" cy="2622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82EB65F-551C-1144-8BDE-0345D11C3FBD}"/>
                    </a:ext>
                  </a:extLst>
                </p:cNvPr>
                <p:cNvSpPr txBox="1"/>
                <p:nvPr/>
              </p:nvSpPr>
              <p:spPr>
                <a:xfrm>
                  <a:off x="2680801" y="2682501"/>
                  <a:ext cx="3995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𝜙</m:t>
                        </m:r>
                      </m:oMath>
                    </m:oMathPara>
                  </a14:m>
                  <a:endParaRPr lang="en-US" dirty="0"/>
                </a:p>
              </p:txBody>
            </p:sp>
          </mc:Choice>
          <mc:Fallback xmlns="">
            <p:sp>
              <p:nvSpPr>
                <p:cNvPr id="208" name="TextBox 207">
                  <a:extLst>
                    <a:ext uri="{FF2B5EF4-FFF2-40B4-BE49-F238E27FC236}">
                      <a16:creationId xmlns:a16="http://schemas.microsoft.com/office/drawing/2014/main" id="{1AE844D9-67EB-C5ED-FFD0-388B272FDF51}"/>
                    </a:ext>
                  </a:extLst>
                </p:cNvPr>
                <p:cNvSpPr txBox="1">
                  <a:spLocks noRot="1" noChangeAspect="1" noMove="1" noResize="1" noEditPoints="1" noAdjustHandles="1" noChangeArrowheads="1" noChangeShapeType="1" noTextEdit="1"/>
                </p:cNvSpPr>
                <p:nvPr/>
              </p:nvSpPr>
              <p:spPr>
                <a:xfrm>
                  <a:off x="2680801" y="2682501"/>
                  <a:ext cx="399597" cy="369332"/>
                </a:xfrm>
                <a:prstGeom prst="rect">
                  <a:avLst/>
                </a:prstGeom>
                <a:blipFill>
                  <a:blip r:embed="rId11"/>
                  <a:stretch>
                    <a:fillRect b="-10000"/>
                  </a:stretch>
                </a:blipFill>
              </p:spPr>
              <p:txBody>
                <a:bodyPr/>
                <a:lstStyle/>
                <a:p>
                  <a:r>
                    <a:rPr lang="en-US">
                      <a:noFill/>
                    </a:rPr>
                    <a:t> </a:t>
                  </a:r>
                </a:p>
              </p:txBody>
            </p:sp>
          </mc:Fallback>
        </mc:AlternateContent>
        <p:sp>
          <p:nvSpPr>
            <p:cNvPr id="13" name="Arc 12">
              <a:extLst>
                <a:ext uri="{FF2B5EF4-FFF2-40B4-BE49-F238E27FC236}">
                  <a16:creationId xmlns:a16="http://schemas.microsoft.com/office/drawing/2014/main" id="{5A729218-E583-240B-2ECB-4E3D3369855E}"/>
                </a:ext>
              </a:extLst>
            </p:cNvPr>
            <p:cNvSpPr/>
            <p:nvPr/>
          </p:nvSpPr>
          <p:spPr>
            <a:xfrm rot="21328369">
              <a:off x="330152" y="3723516"/>
              <a:ext cx="721641" cy="689908"/>
            </a:xfrm>
            <a:prstGeom prst="arc">
              <a:avLst>
                <a:gd name="adj1" fmla="val 19669651"/>
                <a:gd name="adj2" fmla="val 21450963"/>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17B2143-EFEF-2601-B0DD-7FC674D5374A}"/>
                  </a:ext>
                </a:extLst>
              </p:cNvPr>
              <p:cNvSpPr txBox="1"/>
              <p:nvPr/>
            </p:nvSpPr>
            <p:spPr>
              <a:xfrm>
                <a:off x="838200" y="927967"/>
                <a:ext cx="10807833" cy="347717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Curved path</a:t>
                </a:r>
              </a:p>
              <a:p>
                <a:pPr>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 As a ray traverses through a medium, it encounters changes in the refractive index along its path, leading to a curvature in accordance with Snell’s law. </a:t>
                </a:r>
              </a:p>
              <a:p>
                <a:pPr>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 In cases where the refractive index changes solely with the radius, the ray path adheres to Bouguer’s law with </a:t>
                </a:r>
                <a14:m>
                  <m:oMath xmlns:m="http://schemas.openxmlformats.org/officeDocument/2006/math">
                    <m:r>
                      <a:rPr lang="en-US" sz="1800" b="0" i="1" smtClean="0">
                        <a:solidFill>
                          <a:schemeClr val="accent5">
                            <a:lumMod val="75000"/>
                          </a:schemeClr>
                        </a:solidFill>
                        <a:latin typeface="Cambria Math" panose="02040503050406030204" pitchFamily="18" charset="0"/>
                        <a:ea typeface="Verdana" panose="020B0604030504040204" pitchFamily="34" charset="0"/>
                        <a:cs typeface="Verdana" panose="020B0604030504040204" pitchFamily="34" charset="0"/>
                      </a:rPr>
                      <m:t>𝑛𝑟</m:t>
                    </m:r>
                    <m:func>
                      <m:funcPr>
                        <m:ctrlPr>
                          <a:rPr lang="en-US" sz="1800" b="0" i="1" smtClean="0">
                            <a:solidFill>
                              <a:schemeClr val="accent5">
                                <a:lumMod val="75000"/>
                              </a:schemeClr>
                            </a:solidFill>
                            <a:latin typeface="Cambria Math" panose="02040503050406030204" pitchFamily="18" charset="0"/>
                            <a:ea typeface="Verdana" panose="020B0604030504040204" pitchFamily="34" charset="0"/>
                            <a:cs typeface="Verdana" panose="020B0604030504040204" pitchFamily="34" charset="0"/>
                          </a:rPr>
                        </m:ctrlPr>
                      </m:funcPr>
                      <m:fName>
                        <m:r>
                          <m:rPr>
                            <m:sty m:val="p"/>
                          </m:rPr>
                          <a:rPr lang="en-US" sz="1800" b="0" i="0" smtClean="0">
                            <a:solidFill>
                              <a:schemeClr val="accent5">
                                <a:lumMod val="75000"/>
                              </a:schemeClr>
                            </a:solidFill>
                            <a:latin typeface="Cambria Math" panose="02040503050406030204" pitchFamily="18" charset="0"/>
                            <a:ea typeface="Verdana" panose="020B0604030504040204" pitchFamily="34" charset="0"/>
                            <a:cs typeface="Verdana" panose="020B0604030504040204" pitchFamily="34" charset="0"/>
                          </a:rPr>
                          <m:t>sin</m:t>
                        </m:r>
                      </m:fName>
                      <m:e>
                        <m:r>
                          <a:rPr lang="en-US" sz="1800" b="0" i="1" smtClean="0">
                            <a:solidFill>
                              <a:schemeClr val="accent5">
                                <a:lumMod val="75000"/>
                              </a:schemeClr>
                            </a:solidFill>
                            <a:latin typeface="Cambria Math" panose="02040503050406030204" pitchFamily="18" charset="0"/>
                            <a:ea typeface="Cambria Math" panose="02040503050406030204" pitchFamily="18" charset="0"/>
                            <a:cs typeface="Verdana" panose="020B0604030504040204" pitchFamily="34" charset="0"/>
                          </a:rPr>
                          <m:t>𝜙</m:t>
                        </m:r>
                      </m:e>
                    </m:func>
                    <m:r>
                      <a:rPr lang="en-US" sz="1800" b="0" i="1" smtClean="0">
                        <a:solidFill>
                          <a:schemeClr val="accent5">
                            <a:lumMod val="75000"/>
                          </a:schemeClr>
                        </a:solidFill>
                        <a:latin typeface="Cambria Math" panose="02040503050406030204" pitchFamily="18" charset="0"/>
                        <a:ea typeface="Verdana" panose="020B0604030504040204" pitchFamily="34" charset="0"/>
                        <a:cs typeface="Verdana" panose="020B0604030504040204" pitchFamily="34" charset="0"/>
                      </a:rPr>
                      <m:t>=</m:t>
                    </m:r>
                    <m:r>
                      <a:rPr lang="en-US" sz="1800" b="0" i="1" smtClean="0">
                        <a:solidFill>
                          <a:schemeClr val="accent5">
                            <a:lumMod val="75000"/>
                          </a:schemeClr>
                        </a:solidFill>
                        <a:latin typeface="Cambria Math" panose="02040503050406030204" pitchFamily="18" charset="0"/>
                        <a:ea typeface="Verdana" panose="020B0604030504040204" pitchFamily="34" charset="0"/>
                        <a:cs typeface="Verdana" panose="020B0604030504040204" pitchFamily="34" charset="0"/>
                      </a:rPr>
                      <m:t>𝑎</m:t>
                    </m:r>
                    <m:r>
                      <a:rPr lang="en-US" sz="1800" b="0" i="1" smtClean="0">
                        <a:solidFill>
                          <a:schemeClr val="accent5">
                            <a:lumMod val="75000"/>
                          </a:schemeClr>
                        </a:solidFill>
                        <a:latin typeface="Cambria Math" panose="02040503050406030204" pitchFamily="18" charset="0"/>
                        <a:ea typeface="Verdana" panose="020B0604030504040204" pitchFamily="34" charset="0"/>
                        <a:cs typeface="Verdana" panose="020B0604030504040204" pitchFamily="34" charset="0"/>
                      </a:rPr>
                      <m:t>=</m:t>
                    </m:r>
                  </m:oMath>
                </a14:m>
                <a:r>
                  <a:rPr lang="en-US" sz="1800"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 constant</a:t>
                </a:r>
                <a:r>
                  <a:rPr lang="en-US" sz="1800" dirty="0">
                    <a:latin typeface="Verdana" panose="020B0604030504040204" pitchFamily="34" charset="0"/>
                    <a:ea typeface="Verdana" panose="020B0604030504040204" pitchFamily="34" charset="0"/>
                    <a:cs typeface="Verdana" panose="020B0604030504040204" pitchFamily="34" charset="0"/>
                  </a:rPr>
                  <a:t>.</a:t>
                </a:r>
              </a:p>
              <a:p>
                <a:pPr>
                  <a:spcAft>
                    <a:spcPts val="600"/>
                  </a:spcAft>
                </a:pPr>
                <a:r>
                  <a:rPr lang="en-US" b="0" dirty="0">
                    <a:ea typeface="Verdana" panose="020B0604030504040204" pitchFamily="34" charset="0"/>
                    <a:cs typeface="Verdana" panose="020B0604030504040204" pitchFamily="34" charset="0"/>
                  </a:rPr>
                  <a:t>-- </a:t>
                </a:r>
                <a14:m>
                  <m:oMath xmlns:m="http://schemas.openxmlformats.org/officeDocument/2006/math">
                    <m:r>
                      <a:rPr lang="en-US" b="0" i="1" smtClean="0">
                        <a:latin typeface="Cambria Math" panose="02040503050406030204" pitchFamily="18" charset="0"/>
                        <a:ea typeface="Verdana" panose="020B0604030504040204" pitchFamily="34" charset="0"/>
                        <a:cs typeface="Verdana" panose="020B0604030504040204" pitchFamily="34" charset="0"/>
                      </a:rPr>
                      <m:t>𝑑</m:t>
                    </m:r>
                    <m:d>
                      <m:dPr>
                        <m:ctrlPr>
                          <a:rPr lang="en-US" b="0" i="1" smtClean="0">
                            <a:latin typeface="Cambria Math" panose="02040503050406030204" pitchFamily="18" charset="0"/>
                            <a:ea typeface="Verdana" panose="020B0604030504040204" pitchFamily="34" charset="0"/>
                            <a:cs typeface="Verdana" panose="020B0604030504040204" pitchFamily="34" charset="0"/>
                          </a:rPr>
                        </m:ctrlPr>
                      </m:dPr>
                      <m:e>
                        <m:r>
                          <a:rPr lang="en-US" b="0" i="1" smtClean="0">
                            <a:latin typeface="Cambria Math" panose="02040503050406030204" pitchFamily="18" charset="0"/>
                            <a:ea typeface="Verdana" panose="020B0604030504040204" pitchFamily="34" charset="0"/>
                            <a:cs typeface="Verdana" panose="020B0604030504040204" pitchFamily="34" charset="0"/>
                          </a:rPr>
                          <m:t>𝑛𝑟𝑠𝑖𝑛</m:t>
                        </m:r>
                        <m:r>
                          <a:rPr lang="en-US" b="0" i="1" smtClean="0">
                            <a:latin typeface="Cambria Math" panose="02040503050406030204" pitchFamily="18" charset="0"/>
                            <a:ea typeface="Cambria Math" panose="02040503050406030204" pitchFamily="18" charset="0"/>
                            <a:cs typeface="Verdana" panose="020B0604030504040204" pitchFamily="34" charset="0"/>
                          </a:rPr>
                          <m:t>𝜙</m:t>
                        </m:r>
                      </m:e>
                    </m:d>
                    <m:r>
                      <a:rPr lang="en-US" b="0" i="1" smtClean="0">
                        <a:latin typeface="Cambria Math" panose="02040503050406030204" pitchFamily="18" charset="0"/>
                        <a:ea typeface="Cambria Math" panose="02040503050406030204" pitchFamily="18" charset="0"/>
                        <a:cs typeface="Verdana" panose="020B0604030504040204" pitchFamily="34" charset="0"/>
                      </a:rPr>
                      <m:t>=0</m:t>
                    </m:r>
                  </m:oMath>
                </a14:m>
                <a:r>
                  <a:rPr lang="en-US"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sym typeface="Wingdings" pitchFamily="2" charset="2"/>
                  </a:rPr>
                  <a:t> </a:t>
                </a:r>
                <a14:m>
                  <m:oMath xmlns:m="http://schemas.openxmlformats.org/officeDocument/2006/math">
                    <m:r>
                      <a:rPr lang="en-US"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𝑟𝑠𝑖𝑛</m:t>
                    </m:r>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𝑑𝑛</m:t>
                    </m:r>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m:t>
                    </m:r>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𝑛𝑠𝑖𝑛</m:t>
                    </m:r>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𝑑𝑟</m:t>
                    </m:r>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m:t>
                    </m:r>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𝑛𝑟𝑐𝑜𝑠</m:t>
                    </m:r>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𝑑</m:t>
                    </m:r>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=0</m:t>
                    </m:r>
                  </m:oMath>
                </a14:m>
                <a:r>
                  <a:rPr lang="en-US"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sym typeface="Wingdings" pitchFamily="2" charset="2"/>
                  </a:rPr>
                  <a:t> </a:t>
                </a:r>
                <a14:m>
                  <m:oMath xmlns:m="http://schemas.openxmlformats.org/officeDocument/2006/math">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𝑑</m:t>
                    </m:r>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 </m:t>
                    </m:r>
                    <m:f>
                      <m:fPr>
                        <m:ctrlP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ctrlPr>
                      </m:fPr>
                      <m:num>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m:t>
                        </m:r>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𝑑𝑟</m:t>
                        </m:r>
                        <m:d>
                          <m:dPr>
                            <m:ctrlP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ctrlPr>
                          </m:dPr>
                          <m:e>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𝑟</m:t>
                            </m:r>
                            <m:func>
                              <m:funcPr>
                                <m:ctrlP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ctrlPr>
                              </m:funcPr>
                              <m:fName>
                                <m:r>
                                  <m:rPr>
                                    <m:sty m:val="p"/>
                                  </m:rPr>
                                  <a:rPr lang="en-US" sz="2000" b="0" i="0"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sin</m:t>
                                </m:r>
                              </m:fName>
                              <m:e>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e>
                            </m:func>
                            <m:f>
                              <m:fPr>
                                <m:type m:val="lin"/>
                                <m:ctrlP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ctrlPr>
                              </m:fPr>
                              <m:num>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𝑑𝑛</m:t>
                                </m:r>
                              </m:num>
                              <m:den>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𝑑𝑟</m:t>
                                </m:r>
                              </m:den>
                            </m:f>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m:t>
                            </m:r>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𝑛</m:t>
                            </m:r>
                            <m:func>
                              <m:funcPr>
                                <m:ctrlP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ctrlPr>
                              </m:funcPr>
                              <m:fName>
                                <m:r>
                                  <m:rPr>
                                    <m:sty m:val="p"/>
                                  </m:rPr>
                                  <a:rPr lang="en-US" sz="2000" b="0" i="0"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sin</m:t>
                                </m:r>
                              </m:fName>
                              <m:e>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e>
                            </m:func>
                          </m:e>
                        </m:d>
                      </m:num>
                      <m:den>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𝑛𝑟</m:t>
                        </m:r>
                        <m:func>
                          <m:funcPr>
                            <m:ctrlP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ctrlPr>
                          </m:funcPr>
                          <m:fName>
                            <m:r>
                              <m:rPr>
                                <m:sty m:val="p"/>
                              </m:rPr>
                              <a:rPr lang="en-US" sz="2000" b="0" i="0"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cos</m:t>
                            </m:r>
                          </m:fName>
                          <m:e>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e>
                        </m:func>
                      </m:den>
                    </m:f>
                  </m:oMath>
                </a14:m>
                <a:endParaRPr lang="en-US" sz="2000" dirty="0">
                  <a:latin typeface="Verdana" panose="020B0604030504040204" pitchFamily="34" charset="0"/>
                  <a:ea typeface="Verdana" panose="020B0604030504040204" pitchFamily="34" charset="0"/>
                  <a:cs typeface="Verdana" panose="020B0604030504040204" pitchFamily="34" charset="0"/>
                </a:endParaRPr>
              </a:p>
              <a:p>
                <a:pPr marL="285750" indent="-285750">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Straight path</a:t>
                </a:r>
              </a:p>
              <a:p>
                <a:pPr>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 Equation of a straight line in a polar coordinate is: </a:t>
                </a:r>
                <a14:m>
                  <m:oMath xmlns:m="http://schemas.openxmlformats.org/officeDocument/2006/math">
                    <m:r>
                      <a:rPr lang="en-US" b="0" i="1" smtClean="0">
                        <a:latin typeface="Cambria Math" panose="02040503050406030204" pitchFamily="18" charset="0"/>
                        <a:ea typeface="Verdana" panose="020B0604030504040204" pitchFamily="34" charset="0"/>
                        <a:cs typeface="Verdana" panose="020B0604030504040204" pitchFamily="34" charset="0"/>
                      </a:rPr>
                      <m:t>𝑟</m:t>
                    </m:r>
                    <m:func>
                      <m:funcPr>
                        <m:ctrlPr>
                          <a:rPr lang="en-US" b="0" i="1" smtClean="0">
                            <a:latin typeface="Cambria Math" panose="02040503050406030204" pitchFamily="18" charset="0"/>
                            <a:ea typeface="Verdana" panose="020B0604030504040204" pitchFamily="34" charset="0"/>
                            <a:cs typeface="Verdana" panose="020B0604030504040204" pitchFamily="34" charset="0"/>
                          </a:rPr>
                        </m:ctrlPr>
                      </m:funcPr>
                      <m:fName>
                        <m:r>
                          <m:rPr>
                            <m:sty m:val="p"/>
                          </m:rPr>
                          <a:rPr lang="en-US" b="0" i="0" smtClean="0">
                            <a:latin typeface="Cambria Math" panose="02040503050406030204" pitchFamily="18" charset="0"/>
                            <a:ea typeface="Verdana" panose="020B0604030504040204" pitchFamily="34" charset="0"/>
                            <a:cs typeface="Verdana" panose="020B0604030504040204" pitchFamily="34" charset="0"/>
                          </a:rPr>
                          <m:t>sin</m:t>
                        </m:r>
                      </m:fName>
                      <m:e>
                        <m:sSub>
                          <m:sSubPr>
                            <m:ctrlPr>
                              <a:rPr lang="en-US" b="0" i="1" smtClean="0">
                                <a:latin typeface="Cambria Math" panose="02040503050406030204" pitchFamily="18" charset="0"/>
                                <a:ea typeface="Verdana" panose="020B0604030504040204" pitchFamily="34" charset="0"/>
                                <a:cs typeface="Verdana" panose="020B0604030504040204" pitchFamily="34" charset="0"/>
                              </a:rPr>
                            </m:ctrlPr>
                          </m:sSubPr>
                          <m:e>
                            <m:r>
                              <a:rPr lang="en-US" b="0" i="1" smtClean="0">
                                <a:latin typeface="Cambria Math" panose="02040503050406030204" pitchFamily="18" charset="0"/>
                                <a:ea typeface="Cambria Math" panose="02040503050406030204" pitchFamily="18" charset="0"/>
                                <a:cs typeface="Verdana" panose="020B0604030504040204" pitchFamily="34" charset="0"/>
                              </a:rPr>
                              <m:t>𝜙</m:t>
                            </m:r>
                          </m:e>
                          <m:sub>
                            <m:r>
                              <a:rPr lang="en-US" b="0" i="1" smtClean="0">
                                <a:latin typeface="Cambria Math" panose="02040503050406030204" pitchFamily="18" charset="0"/>
                                <a:ea typeface="Verdana" panose="020B0604030504040204" pitchFamily="34" charset="0"/>
                                <a:cs typeface="Verdana" panose="020B0604030504040204" pitchFamily="34" charset="0"/>
                              </a:rPr>
                              <m:t>0</m:t>
                            </m:r>
                          </m:sub>
                        </m:sSub>
                      </m:e>
                    </m:func>
                    <m:r>
                      <a:rPr lang="en-US" b="0" i="1" smtClean="0">
                        <a:latin typeface="Cambria Math" panose="02040503050406030204" pitchFamily="18" charset="0"/>
                        <a:ea typeface="Verdana" panose="020B0604030504040204" pitchFamily="34" charset="0"/>
                        <a:cs typeface="Verdana" panose="020B0604030504040204" pitchFamily="34" charset="0"/>
                      </a:rPr>
                      <m:t>= </m:t>
                    </m:r>
                  </m:oMath>
                </a14:m>
                <a:r>
                  <a:rPr lang="en-US" dirty="0">
                    <a:latin typeface="Verdana" panose="020B0604030504040204" pitchFamily="34" charset="0"/>
                    <a:ea typeface="Verdana" panose="020B0604030504040204" pitchFamily="34" charset="0"/>
                    <a:cs typeface="Verdana" panose="020B0604030504040204" pitchFamily="34" charset="0"/>
                  </a:rPr>
                  <a:t>const</a:t>
                </a:r>
              </a:p>
              <a:p>
                <a:pPr>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a:rPr lang="en-US" b="0" i="1" smtClean="0">
                        <a:latin typeface="Cambria Math" panose="02040503050406030204" pitchFamily="18" charset="0"/>
                        <a:ea typeface="Verdana" panose="020B0604030504040204" pitchFamily="34" charset="0"/>
                        <a:cs typeface="Verdana" panose="020B0604030504040204" pitchFamily="34" charset="0"/>
                      </a:rPr>
                      <m:t>𝑑</m:t>
                    </m:r>
                    <m:d>
                      <m:dPr>
                        <m:ctrlPr>
                          <a:rPr lang="en-US" b="0" i="1" smtClean="0">
                            <a:latin typeface="Cambria Math" panose="02040503050406030204" pitchFamily="18" charset="0"/>
                            <a:ea typeface="Verdana" panose="020B0604030504040204" pitchFamily="34" charset="0"/>
                            <a:cs typeface="Verdana" panose="020B0604030504040204" pitchFamily="34" charset="0"/>
                          </a:rPr>
                        </m:ctrlPr>
                      </m:dPr>
                      <m:e>
                        <m:r>
                          <a:rPr lang="en-US" b="0" i="1" smtClean="0">
                            <a:latin typeface="Cambria Math" panose="02040503050406030204" pitchFamily="18" charset="0"/>
                            <a:ea typeface="Verdana" panose="020B0604030504040204" pitchFamily="34" charset="0"/>
                            <a:cs typeface="Verdana" panose="020B0604030504040204" pitchFamily="34" charset="0"/>
                          </a:rPr>
                          <m:t>𝑟</m:t>
                        </m:r>
                        <m:func>
                          <m:funcPr>
                            <m:ctrlPr>
                              <a:rPr lang="en-US" b="0" i="1" smtClean="0">
                                <a:latin typeface="Cambria Math" panose="02040503050406030204" pitchFamily="18" charset="0"/>
                                <a:ea typeface="Verdana" panose="020B0604030504040204" pitchFamily="34" charset="0"/>
                                <a:cs typeface="Verdana" panose="020B0604030504040204" pitchFamily="34" charset="0"/>
                              </a:rPr>
                            </m:ctrlPr>
                          </m:funcPr>
                          <m:fName>
                            <m:r>
                              <m:rPr>
                                <m:sty m:val="p"/>
                              </m:rPr>
                              <a:rPr lang="en-US" b="0" i="0" smtClean="0">
                                <a:latin typeface="Cambria Math" panose="02040503050406030204" pitchFamily="18" charset="0"/>
                                <a:ea typeface="Verdana" panose="020B0604030504040204" pitchFamily="34" charset="0"/>
                                <a:cs typeface="Verdana" panose="020B0604030504040204" pitchFamily="34" charset="0"/>
                              </a:rPr>
                              <m:t>sin</m:t>
                            </m:r>
                          </m:fName>
                          <m:e>
                            <m:sSub>
                              <m:sSubPr>
                                <m:ctrlPr>
                                  <a:rPr lang="en-US" b="0" i="1" smtClean="0">
                                    <a:latin typeface="Cambria Math" panose="02040503050406030204" pitchFamily="18" charset="0"/>
                                    <a:ea typeface="Verdana" panose="020B0604030504040204" pitchFamily="34" charset="0"/>
                                    <a:cs typeface="Verdana" panose="020B0604030504040204" pitchFamily="34" charset="0"/>
                                  </a:rPr>
                                </m:ctrlPr>
                              </m:sSubPr>
                              <m:e>
                                <m:r>
                                  <a:rPr lang="en-US" b="0" i="1" smtClean="0">
                                    <a:latin typeface="Cambria Math" panose="02040503050406030204" pitchFamily="18" charset="0"/>
                                    <a:ea typeface="Cambria Math" panose="02040503050406030204" pitchFamily="18" charset="0"/>
                                    <a:cs typeface="Verdana" panose="020B0604030504040204" pitchFamily="34" charset="0"/>
                                  </a:rPr>
                                  <m:t>𝜙</m:t>
                                </m:r>
                              </m:e>
                              <m:sub>
                                <m:r>
                                  <a:rPr lang="en-US" b="0" i="1" smtClean="0">
                                    <a:latin typeface="Cambria Math" panose="02040503050406030204" pitchFamily="18" charset="0"/>
                                    <a:ea typeface="Verdana" panose="020B0604030504040204" pitchFamily="34" charset="0"/>
                                    <a:cs typeface="Verdana" panose="020B0604030504040204" pitchFamily="34" charset="0"/>
                                  </a:rPr>
                                  <m:t>0</m:t>
                                </m:r>
                              </m:sub>
                            </m:sSub>
                          </m:e>
                        </m:func>
                      </m:e>
                    </m:d>
                    <m:r>
                      <a:rPr lang="en-US" b="0" i="1" smtClean="0">
                        <a:latin typeface="Cambria Math" panose="02040503050406030204" pitchFamily="18" charset="0"/>
                        <a:ea typeface="Verdana" panose="020B0604030504040204" pitchFamily="34" charset="0"/>
                        <a:cs typeface="Verdana" panose="020B0604030504040204" pitchFamily="34" charset="0"/>
                      </a:rPr>
                      <m:t>=0</m:t>
                    </m:r>
                  </m:oMath>
                </a14:m>
                <a:r>
                  <a:rPr lang="en-US"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sym typeface="Wingdings" pitchFamily="2" charset="2"/>
                  </a:rPr>
                  <a:t> </a:t>
                </a:r>
                <a14:m>
                  <m:oMath xmlns:m="http://schemas.openxmlformats.org/officeDocument/2006/math">
                    <m:func>
                      <m:funcPr>
                        <m:ctrlPr>
                          <a:rPr lang="en-US"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funcPr>
                      <m:fName>
                        <m:r>
                          <m:rPr>
                            <m:sty m:val="p"/>
                          </m:rPr>
                          <a:rPr lang="en-US" i="0"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sin</m:t>
                        </m:r>
                      </m:fName>
                      <m:e>
                        <m:sSub>
                          <m:sSubPr>
                            <m:ctrlPr>
                              <a:rPr lang="en-US"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sSubPr>
                          <m:e>
                            <m:r>
                              <a:rPr lang="en-US"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e>
                          <m:sub>
                            <m:r>
                              <a:rPr lang="en-US"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0</m:t>
                            </m:r>
                          </m:sub>
                        </m:sSub>
                      </m:e>
                    </m:func>
                    <m:r>
                      <a:rPr lang="en-US"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𝑑𝑟</m:t>
                    </m:r>
                    <m:r>
                      <a:rPr lang="en-US"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m:t>
                    </m:r>
                    <m:r>
                      <a:rPr lang="en-US"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𝑟</m:t>
                    </m:r>
                    <m:func>
                      <m:funcPr>
                        <m:ctrlPr>
                          <a:rPr lang="en-US"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funcPr>
                      <m:fName>
                        <m:r>
                          <m:rPr>
                            <m:sty m:val="p"/>
                          </m:rPr>
                          <a:rPr lang="en-US" b="0" i="0"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cos</m:t>
                        </m:r>
                      </m:fName>
                      <m:e>
                        <m:sSub>
                          <m:sSubPr>
                            <m:ctrlPr>
                              <a:rPr lang="en-US"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sSubPr>
                          <m:e>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e>
                          <m:sub>
                            <m:r>
                              <a:rPr lang="en-US"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0</m:t>
                            </m:r>
                          </m:sub>
                        </m:sSub>
                        <m:r>
                          <a:rPr lang="en-US"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𝑑</m:t>
                        </m:r>
                        <m:sSub>
                          <m:sSubPr>
                            <m:ctrlPr>
                              <a:rPr lang="en-US"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sSubPr>
                          <m:e>
                            <m:r>
                              <a:rPr lang="en-US"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e>
                          <m:sub>
                            <m:r>
                              <a:rPr lang="en-US"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0</m:t>
                            </m:r>
                          </m:sub>
                        </m:sSub>
                      </m:e>
                    </m:func>
                    <m:r>
                      <a:rPr lang="en-US"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=0</m:t>
                    </m:r>
                  </m:oMath>
                </a14:m>
                <a:r>
                  <a:rPr lang="en-US"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sym typeface="Wingdings" pitchFamily="2" charset="2"/>
                  </a:rPr>
                  <a:t> </a:t>
                </a:r>
                <a14:m>
                  <m:oMath xmlns:m="http://schemas.openxmlformats.org/officeDocument/2006/math">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𝑑</m:t>
                    </m:r>
                    <m:sSub>
                      <m:sSubP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sSubPr>
                      <m:e>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e>
                      <m:sub>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0</m:t>
                        </m:r>
                      </m:sub>
                    </m:sSub>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m:t>
                    </m:r>
                    <m:f>
                      <m:fP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fPr>
                      <m:num>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𝑑𝑟</m:t>
                        </m:r>
                        <m:func>
                          <m:funcP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funcPr>
                          <m:fName>
                            <m:r>
                              <m:rPr>
                                <m:sty m:val="p"/>
                              </m:rPr>
                              <a:rPr lang="en-US" sz="2000" b="0" i="0"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sin</m:t>
                            </m:r>
                          </m:fName>
                          <m:e>
                            <m:sSub>
                              <m:sSubP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sSubPr>
                              <m:e>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e>
                              <m:sub>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0</m:t>
                                </m:r>
                              </m:sub>
                            </m:sSub>
                          </m:e>
                        </m:func>
                      </m:num>
                      <m:den>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𝑟</m:t>
                        </m:r>
                        <m:func>
                          <m:funcP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funcPr>
                          <m:fName>
                            <m:r>
                              <m:rPr>
                                <m:sty m:val="p"/>
                              </m:rPr>
                              <a:rPr lang="en-US" sz="2000" b="0" i="0"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cos</m:t>
                            </m:r>
                          </m:fName>
                          <m:e>
                            <m:sSub>
                              <m:sSubP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sSubPr>
                              <m:e>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𝜙</m:t>
                                </m:r>
                              </m:e>
                              <m:sub>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0</m:t>
                                </m:r>
                              </m:sub>
                            </m:sSub>
                          </m:e>
                        </m:func>
                      </m:den>
                    </m:f>
                  </m:oMath>
                </a14:m>
                <a:endParaRPr lang="en-US" sz="2000"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42" name="TextBox 41">
                <a:extLst>
                  <a:ext uri="{FF2B5EF4-FFF2-40B4-BE49-F238E27FC236}">
                    <a16:creationId xmlns:a16="http://schemas.microsoft.com/office/drawing/2014/main" id="{317B2143-EFEF-2601-B0DD-7FC674D5374A}"/>
                  </a:ext>
                </a:extLst>
              </p:cNvPr>
              <p:cNvSpPr txBox="1">
                <a:spLocks noRot="1" noChangeAspect="1" noMove="1" noResize="1" noEditPoints="1" noAdjustHandles="1" noChangeArrowheads="1" noChangeShapeType="1" noTextEdit="1"/>
              </p:cNvSpPr>
              <p:nvPr/>
            </p:nvSpPr>
            <p:spPr>
              <a:xfrm>
                <a:off x="838200" y="927967"/>
                <a:ext cx="10807833" cy="3477170"/>
              </a:xfrm>
              <a:prstGeom prst="rect">
                <a:avLst/>
              </a:prstGeom>
              <a:blipFill>
                <a:blip r:embed="rId12"/>
                <a:stretch>
                  <a:fillRect l="-588" t="-362" r="-9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4DD95D9-04CB-B639-6F13-7BD6E56EF905}"/>
                  </a:ext>
                </a:extLst>
              </p:cNvPr>
              <p:cNvSpPr txBox="1"/>
              <p:nvPr/>
            </p:nvSpPr>
            <p:spPr>
              <a:xfrm>
                <a:off x="838200" y="4445950"/>
                <a:ext cx="7895001" cy="16041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Change in the direction of the path or the bending angle along its trajectory can be described as: </a:t>
                </a:r>
              </a:p>
              <a:p>
                <a:pPr>
                  <a:spcAft>
                    <a:spcPts val="600"/>
                  </a:spcAft>
                </a:pPr>
                <a:r>
                  <a:rPr lang="en-US" sz="2000" b="0" dirty="0">
                    <a:ea typeface="Verdana" panose="020B0604030504040204" pitchFamily="34" charset="0"/>
                    <a:cs typeface="Verdana" panose="020B0604030504040204" pitchFamily="34" charset="0"/>
                  </a:rPr>
                  <a:t>	</a:t>
                </a:r>
                <a14:m>
                  <m:oMath xmlns:m="http://schemas.openxmlformats.org/officeDocument/2006/math">
                    <m:r>
                      <a:rPr lang="en-US" sz="2000" b="0" i="1" smtClean="0">
                        <a:latin typeface="Cambria Math" panose="02040503050406030204" pitchFamily="18" charset="0"/>
                        <a:ea typeface="Verdana" panose="020B0604030504040204" pitchFamily="34" charset="0"/>
                        <a:cs typeface="Verdana" panose="020B0604030504040204" pitchFamily="34" charset="0"/>
                      </a:rPr>
                      <m:t>𝑑</m:t>
                    </m:r>
                    <m:r>
                      <a:rPr lang="en-US" sz="2000" b="0" i="1" smtClean="0">
                        <a:latin typeface="Cambria Math" panose="02040503050406030204" pitchFamily="18" charset="0"/>
                        <a:ea typeface="Cambria Math" panose="02040503050406030204" pitchFamily="18" charset="0"/>
                        <a:cs typeface="Verdana" panose="020B0604030504040204" pitchFamily="34" charset="0"/>
                      </a:rPr>
                      <m:t>𝛼</m:t>
                    </m:r>
                    <m:r>
                      <a:rPr lang="en-US" sz="2000" b="0" i="1" smtClean="0">
                        <a:latin typeface="Cambria Math" panose="02040503050406030204" pitchFamily="18" charset="0"/>
                        <a:ea typeface="Cambria Math" panose="02040503050406030204" pitchFamily="18" charset="0"/>
                        <a:cs typeface="Verdana" panose="020B0604030504040204" pitchFamily="34" charset="0"/>
                      </a:rPr>
                      <m:t>=</m:t>
                    </m:r>
                    <m:r>
                      <a:rPr lang="en-US" sz="2000" b="0" i="1" smtClean="0">
                        <a:latin typeface="Cambria Math" panose="02040503050406030204" pitchFamily="18" charset="0"/>
                        <a:ea typeface="Cambria Math" panose="02040503050406030204" pitchFamily="18" charset="0"/>
                        <a:cs typeface="Verdana" panose="020B0604030504040204" pitchFamily="34" charset="0"/>
                      </a:rPr>
                      <m:t>𝑑</m:t>
                    </m:r>
                    <m:r>
                      <a:rPr lang="en-US" sz="2000" b="0" i="1" smtClean="0">
                        <a:latin typeface="Cambria Math" panose="02040503050406030204" pitchFamily="18" charset="0"/>
                        <a:ea typeface="Cambria Math" panose="02040503050406030204" pitchFamily="18" charset="0"/>
                        <a:cs typeface="Verdana" panose="020B0604030504040204" pitchFamily="34" charset="0"/>
                      </a:rPr>
                      <m:t>𝜙</m:t>
                    </m:r>
                    <m:r>
                      <a:rPr lang="en-US" sz="2000" b="0" i="1" smtClean="0">
                        <a:latin typeface="Cambria Math" panose="02040503050406030204" pitchFamily="18" charset="0"/>
                        <a:ea typeface="Cambria Math" panose="02040503050406030204" pitchFamily="18" charset="0"/>
                        <a:cs typeface="Verdana" panose="020B0604030504040204" pitchFamily="34" charset="0"/>
                      </a:rPr>
                      <m:t>−</m:t>
                    </m:r>
                    <m:r>
                      <a:rPr lang="en-US" sz="2000" b="0" i="1" smtClean="0">
                        <a:latin typeface="Cambria Math" panose="02040503050406030204" pitchFamily="18" charset="0"/>
                        <a:ea typeface="Cambria Math" panose="02040503050406030204" pitchFamily="18" charset="0"/>
                        <a:cs typeface="Verdana" panose="020B0604030504040204" pitchFamily="34" charset="0"/>
                      </a:rPr>
                      <m:t>𝑑</m:t>
                    </m:r>
                    <m:sSub>
                      <m:sSubPr>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sSubPr>
                      <m:e>
                        <m:r>
                          <a:rPr lang="en-US" sz="2000" b="0" i="1" smtClean="0">
                            <a:latin typeface="Cambria Math" panose="02040503050406030204" pitchFamily="18" charset="0"/>
                            <a:ea typeface="Cambria Math" panose="02040503050406030204" pitchFamily="18" charset="0"/>
                            <a:cs typeface="Verdana" panose="020B0604030504040204" pitchFamily="34" charset="0"/>
                          </a:rPr>
                          <m:t>𝜙</m:t>
                        </m:r>
                      </m:e>
                      <m:sub>
                        <m:r>
                          <a:rPr lang="en-US" sz="2000" b="0" i="1" smtClean="0">
                            <a:latin typeface="Cambria Math" panose="02040503050406030204" pitchFamily="18" charset="0"/>
                            <a:ea typeface="Cambria Math" panose="02040503050406030204" pitchFamily="18" charset="0"/>
                            <a:cs typeface="Verdana" panose="020B0604030504040204" pitchFamily="34" charset="0"/>
                          </a:rPr>
                          <m:t>0</m:t>
                        </m:r>
                      </m:sub>
                    </m:sSub>
                    <m:r>
                      <a:rPr lang="en-US" sz="2000" b="0" i="1" smtClean="0">
                        <a:latin typeface="Cambria Math" panose="02040503050406030204" pitchFamily="18" charset="0"/>
                        <a:ea typeface="Cambria Math" panose="02040503050406030204" pitchFamily="18" charset="0"/>
                        <a:cs typeface="Verdana" panose="020B0604030504040204" pitchFamily="34" charset="0"/>
                      </a:rPr>
                      <m:t>=−</m:t>
                    </m:r>
                    <m:f>
                      <m:fPr>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fPr>
                      <m:num>
                        <m:r>
                          <a:rPr lang="en-US" sz="2000" b="0" i="1" smtClean="0">
                            <a:latin typeface="Cambria Math" panose="02040503050406030204" pitchFamily="18" charset="0"/>
                            <a:ea typeface="Cambria Math" panose="02040503050406030204" pitchFamily="18" charset="0"/>
                            <a:cs typeface="Verdana" panose="020B0604030504040204" pitchFamily="34" charset="0"/>
                          </a:rPr>
                          <m:t>𝑑𝑟</m:t>
                        </m:r>
                        <m:d>
                          <m:dPr>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dPr>
                          <m:e>
                            <m:r>
                              <a:rPr lang="en-US" sz="2000" b="0" i="1" smtClean="0">
                                <a:latin typeface="Cambria Math" panose="02040503050406030204" pitchFamily="18" charset="0"/>
                                <a:ea typeface="Cambria Math" panose="02040503050406030204" pitchFamily="18" charset="0"/>
                                <a:cs typeface="Verdana" panose="020B0604030504040204" pitchFamily="34" charset="0"/>
                              </a:rPr>
                              <m:t>𝑟</m:t>
                            </m:r>
                            <m:func>
                              <m:funcPr>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funcPr>
                              <m:fName>
                                <m:r>
                                  <m:rPr>
                                    <m:sty m:val="p"/>
                                  </m:rPr>
                                  <a:rPr lang="en-US" sz="2000" b="0" i="0" smtClean="0">
                                    <a:latin typeface="Cambria Math" panose="02040503050406030204" pitchFamily="18" charset="0"/>
                                    <a:ea typeface="Cambria Math" panose="02040503050406030204" pitchFamily="18" charset="0"/>
                                    <a:cs typeface="Verdana" panose="020B0604030504040204" pitchFamily="34" charset="0"/>
                                  </a:rPr>
                                  <m:t>sin</m:t>
                                </m:r>
                              </m:fName>
                              <m:e>
                                <m:r>
                                  <a:rPr lang="en-US" sz="2000" b="0" i="1" smtClean="0">
                                    <a:latin typeface="Cambria Math" panose="02040503050406030204" pitchFamily="18" charset="0"/>
                                    <a:ea typeface="Cambria Math" panose="02040503050406030204" pitchFamily="18" charset="0"/>
                                    <a:cs typeface="Verdana" panose="020B0604030504040204" pitchFamily="34" charset="0"/>
                                  </a:rPr>
                                  <m:t>𝜙</m:t>
                                </m:r>
                              </m:e>
                            </m:func>
                            <m:f>
                              <m:fPr>
                                <m:type m:val="lin"/>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fPr>
                              <m:num>
                                <m:r>
                                  <a:rPr lang="en-US" sz="2000" b="0" i="1" smtClean="0">
                                    <a:latin typeface="Cambria Math" panose="02040503050406030204" pitchFamily="18" charset="0"/>
                                    <a:ea typeface="Cambria Math" panose="02040503050406030204" pitchFamily="18" charset="0"/>
                                    <a:cs typeface="Verdana" panose="020B0604030504040204" pitchFamily="34" charset="0"/>
                                  </a:rPr>
                                  <m:t>𝑑𝑛</m:t>
                                </m:r>
                              </m:num>
                              <m:den>
                                <m:r>
                                  <a:rPr lang="en-US" sz="2000" b="0" i="1" smtClean="0">
                                    <a:latin typeface="Cambria Math" panose="02040503050406030204" pitchFamily="18" charset="0"/>
                                    <a:ea typeface="Cambria Math" panose="02040503050406030204" pitchFamily="18" charset="0"/>
                                    <a:cs typeface="Verdana" panose="020B0604030504040204" pitchFamily="34" charset="0"/>
                                  </a:rPr>
                                  <m:t>𝑑𝑟</m:t>
                                </m:r>
                              </m:den>
                            </m:f>
                          </m:e>
                        </m:d>
                      </m:num>
                      <m:den>
                        <m:r>
                          <a:rPr lang="en-US" sz="2000" b="0" i="1" smtClean="0">
                            <a:latin typeface="Cambria Math" panose="02040503050406030204" pitchFamily="18" charset="0"/>
                            <a:ea typeface="Cambria Math" panose="02040503050406030204" pitchFamily="18" charset="0"/>
                            <a:cs typeface="Verdana" panose="020B0604030504040204" pitchFamily="34" charset="0"/>
                          </a:rPr>
                          <m:t>𝑛𝑟</m:t>
                        </m:r>
                        <m:func>
                          <m:funcPr>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funcPr>
                          <m:fName>
                            <m:r>
                              <m:rPr>
                                <m:sty m:val="p"/>
                              </m:rPr>
                              <a:rPr lang="en-US" sz="2000" b="0" i="0" smtClean="0">
                                <a:latin typeface="Cambria Math" panose="02040503050406030204" pitchFamily="18" charset="0"/>
                                <a:ea typeface="Cambria Math" panose="02040503050406030204" pitchFamily="18" charset="0"/>
                                <a:cs typeface="Verdana" panose="020B0604030504040204" pitchFamily="34" charset="0"/>
                              </a:rPr>
                              <m:t>cos</m:t>
                            </m:r>
                          </m:fName>
                          <m:e>
                            <m:r>
                              <a:rPr lang="en-US" sz="2000" b="0" i="1" smtClean="0">
                                <a:latin typeface="Cambria Math" panose="02040503050406030204" pitchFamily="18" charset="0"/>
                                <a:ea typeface="Cambria Math" panose="02040503050406030204" pitchFamily="18" charset="0"/>
                                <a:cs typeface="Verdana" panose="020B0604030504040204" pitchFamily="34" charset="0"/>
                              </a:rPr>
                              <m:t>𝜙</m:t>
                            </m:r>
                          </m:e>
                        </m:func>
                      </m:den>
                    </m:f>
                    <m:r>
                      <a:rPr lang="en-US" sz="2000" b="0" i="1" smtClean="0">
                        <a:latin typeface="Cambria Math" panose="02040503050406030204" pitchFamily="18" charset="0"/>
                        <a:ea typeface="Cambria Math" panose="02040503050406030204" pitchFamily="18" charset="0"/>
                        <a:cs typeface="Verdana" panose="020B0604030504040204" pitchFamily="34" charset="0"/>
                      </a:rPr>
                      <m:t>=−</m:t>
                    </m:r>
                    <m:r>
                      <a:rPr lang="en-US" sz="2000" b="0" i="1" smtClean="0">
                        <a:latin typeface="Cambria Math" panose="02040503050406030204" pitchFamily="18" charset="0"/>
                        <a:ea typeface="Cambria Math" panose="02040503050406030204" pitchFamily="18" charset="0"/>
                        <a:cs typeface="Verdana" panose="020B0604030504040204" pitchFamily="34" charset="0"/>
                      </a:rPr>
                      <m:t>𝑎</m:t>
                    </m:r>
                    <m:f>
                      <m:fPr>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fPr>
                      <m:num>
                        <m:r>
                          <a:rPr lang="en-US" sz="2000" b="0" i="1" smtClean="0">
                            <a:latin typeface="Cambria Math" panose="02040503050406030204" pitchFamily="18" charset="0"/>
                            <a:ea typeface="Cambria Math" panose="02040503050406030204" pitchFamily="18" charset="0"/>
                            <a:cs typeface="Verdana" panose="020B0604030504040204" pitchFamily="34" charset="0"/>
                          </a:rPr>
                          <m:t>𝑑𝑛</m:t>
                        </m:r>
                      </m:num>
                      <m:den>
                        <m:r>
                          <a:rPr lang="en-US" sz="2000" b="0" i="1" smtClean="0">
                            <a:latin typeface="Cambria Math" panose="02040503050406030204" pitchFamily="18" charset="0"/>
                            <a:ea typeface="Cambria Math" panose="02040503050406030204" pitchFamily="18" charset="0"/>
                            <a:cs typeface="Verdana" panose="020B0604030504040204" pitchFamily="34" charset="0"/>
                          </a:rPr>
                          <m:t>𝑛𝑑𝑟</m:t>
                        </m:r>
                      </m:den>
                    </m:f>
                    <m:f>
                      <m:fPr>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fPr>
                      <m:num>
                        <m:r>
                          <a:rPr lang="en-US" sz="2000" b="0" i="1" smtClean="0">
                            <a:latin typeface="Cambria Math" panose="02040503050406030204" pitchFamily="18" charset="0"/>
                            <a:ea typeface="Cambria Math" panose="02040503050406030204" pitchFamily="18" charset="0"/>
                            <a:cs typeface="Verdana" panose="020B0604030504040204" pitchFamily="34" charset="0"/>
                          </a:rPr>
                          <m:t>𝑑𝑟</m:t>
                        </m:r>
                      </m:num>
                      <m:den>
                        <m:rad>
                          <m:radPr>
                            <m:degHide m:val="on"/>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radPr>
                          <m:deg/>
                          <m:e>
                            <m:sSup>
                              <m:sSupPr>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sSupPr>
                              <m:e>
                                <m:r>
                                  <a:rPr lang="en-US" sz="2000" b="0" i="1" smtClean="0">
                                    <a:latin typeface="Cambria Math" panose="02040503050406030204" pitchFamily="18" charset="0"/>
                                    <a:ea typeface="Cambria Math" panose="02040503050406030204" pitchFamily="18" charset="0"/>
                                    <a:cs typeface="Verdana" panose="020B0604030504040204" pitchFamily="34" charset="0"/>
                                  </a:rPr>
                                  <m:t>𝑛</m:t>
                                </m:r>
                              </m:e>
                              <m:sup>
                                <m:r>
                                  <a:rPr lang="en-US" sz="2000" b="0" i="1" smtClean="0">
                                    <a:latin typeface="Cambria Math" panose="02040503050406030204" pitchFamily="18" charset="0"/>
                                    <a:ea typeface="Cambria Math" panose="02040503050406030204" pitchFamily="18" charset="0"/>
                                    <a:cs typeface="Verdana" panose="020B0604030504040204" pitchFamily="34" charset="0"/>
                                  </a:rPr>
                                  <m:t>2</m:t>
                                </m:r>
                              </m:sup>
                            </m:sSup>
                            <m:sSup>
                              <m:sSupPr>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sSupPr>
                              <m:e>
                                <m:r>
                                  <a:rPr lang="en-US" sz="2000" b="0" i="1" smtClean="0">
                                    <a:latin typeface="Cambria Math" panose="02040503050406030204" pitchFamily="18" charset="0"/>
                                    <a:ea typeface="Cambria Math" panose="02040503050406030204" pitchFamily="18" charset="0"/>
                                    <a:cs typeface="Verdana" panose="020B0604030504040204" pitchFamily="34" charset="0"/>
                                  </a:rPr>
                                  <m:t>𝑟</m:t>
                                </m:r>
                              </m:e>
                              <m:sup>
                                <m:r>
                                  <a:rPr lang="en-US" sz="2000" b="0" i="1" smtClean="0">
                                    <a:latin typeface="Cambria Math" panose="02040503050406030204" pitchFamily="18" charset="0"/>
                                    <a:ea typeface="Cambria Math" panose="02040503050406030204" pitchFamily="18" charset="0"/>
                                    <a:cs typeface="Verdana" panose="020B0604030504040204" pitchFamily="34" charset="0"/>
                                  </a:rPr>
                                  <m:t>2</m:t>
                                </m:r>
                              </m:sup>
                            </m:sSup>
                            <m:r>
                              <a:rPr lang="en-US" sz="2000" b="0" i="1" smtClean="0">
                                <a:latin typeface="Cambria Math" panose="02040503050406030204" pitchFamily="18" charset="0"/>
                                <a:ea typeface="Cambria Math" panose="02040503050406030204" pitchFamily="18" charset="0"/>
                                <a:cs typeface="Verdana" panose="020B0604030504040204" pitchFamily="34" charset="0"/>
                              </a:rPr>
                              <m:t>−</m:t>
                            </m:r>
                            <m:sSup>
                              <m:sSupPr>
                                <m:ctrlPr>
                                  <a:rPr lang="en-US" sz="2000" b="0" i="1" smtClean="0">
                                    <a:latin typeface="Cambria Math" panose="02040503050406030204" pitchFamily="18" charset="0"/>
                                    <a:ea typeface="Cambria Math" panose="02040503050406030204" pitchFamily="18" charset="0"/>
                                    <a:cs typeface="Verdana" panose="020B0604030504040204" pitchFamily="34" charset="0"/>
                                  </a:rPr>
                                </m:ctrlPr>
                              </m:sSupPr>
                              <m:e>
                                <m:r>
                                  <a:rPr lang="en-US" sz="2000" b="0" i="1" smtClean="0">
                                    <a:latin typeface="Cambria Math" panose="02040503050406030204" pitchFamily="18" charset="0"/>
                                    <a:ea typeface="Cambria Math" panose="02040503050406030204" pitchFamily="18" charset="0"/>
                                    <a:cs typeface="Verdana" panose="020B0604030504040204" pitchFamily="34" charset="0"/>
                                  </a:rPr>
                                  <m:t>𝑎</m:t>
                                </m:r>
                              </m:e>
                              <m:sup>
                                <m:r>
                                  <a:rPr lang="en-US" sz="2000" b="0" i="1" smtClean="0">
                                    <a:latin typeface="Cambria Math" panose="02040503050406030204" pitchFamily="18" charset="0"/>
                                    <a:ea typeface="Cambria Math" panose="02040503050406030204" pitchFamily="18" charset="0"/>
                                    <a:cs typeface="Verdana" panose="020B0604030504040204" pitchFamily="34" charset="0"/>
                                  </a:rPr>
                                  <m:t>2</m:t>
                                </m:r>
                              </m:sup>
                            </m:sSup>
                          </m:e>
                        </m:rad>
                      </m:den>
                    </m:f>
                  </m:oMath>
                </a14:m>
                <a:r>
                  <a:rPr lang="en-US" sz="2000" dirty="0">
                    <a:latin typeface="Verdana" panose="020B0604030504040204" pitchFamily="34" charset="0"/>
                    <a:ea typeface="Cambria Math" panose="02040503050406030204" pitchFamily="18" charset="0"/>
                    <a:cs typeface="Verdana" panose="020B0604030504040204" pitchFamily="34" charset="0"/>
                  </a:rPr>
                  <a:t>	</a:t>
                </a:r>
              </a:p>
              <a:p>
                <a:pPr>
                  <a:spcAft>
                    <a:spcPts val="600"/>
                  </a:spcAft>
                </a:pPr>
                <a:r>
                  <a:rPr lang="en-US" sz="2000" dirty="0">
                    <a:latin typeface="Verdana" panose="020B0604030504040204" pitchFamily="34" charset="0"/>
                    <a:ea typeface="Cambria Math" panose="02040503050406030204" pitchFamily="18" charset="0"/>
                    <a:cs typeface="Verdana" panose="020B0604030504040204" pitchFamily="34" charset="0"/>
                  </a:rPr>
                  <a:t>   </a:t>
                </a:r>
                <a14:m>
                  <m:oMath xmlns:m="http://schemas.openxmlformats.org/officeDocument/2006/math">
                    <m:r>
                      <a:rPr lang="en-US" b="0" i="1" smtClean="0">
                        <a:latin typeface="Cambria Math" panose="02040503050406030204" pitchFamily="18" charset="0"/>
                        <a:ea typeface="Cambria Math" panose="02040503050406030204" pitchFamily="18" charset="0"/>
                        <a:cs typeface="Verdana" panose="020B0604030504040204" pitchFamily="34" charset="0"/>
                      </a:rPr>
                      <m:t>𝑑</m:t>
                    </m:r>
                    <m:r>
                      <a:rPr lang="en-US" b="0" i="1" smtClean="0">
                        <a:latin typeface="Cambria Math" panose="02040503050406030204" pitchFamily="18" charset="0"/>
                        <a:ea typeface="Cambria Math" panose="02040503050406030204" pitchFamily="18" charset="0"/>
                        <a:cs typeface="Verdana" panose="020B0604030504040204" pitchFamily="34" charset="0"/>
                      </a:rPr>
                      <m:t>𝛼</m:t>
                    </m:r>
                  </m:oMath>
                </a14:m>
                <a:r>
                  <a:rPr lang="en-US" b="0" dirty="0">
                    <a:latin typeface="Verdana" panose="020B0604030504040204" pitchFamily="34" charset="0"/>
                    <a:ea typeface="Verdana" panose="020B0604030504040204" pitchFamily="34" charset="0"/>
                    <a:cs typeface="Verdana" panose="020B0604030504040204" pitchFamily="34" charset="0"/>
                  </a:rPr>
                  <a:t> is defined as positive if bending downward.</a:t>
                </a:r>
              </a:p>
            </p:txBody>
          </p:sp>
        </mc:Choice>
        <mc:Fallback xmlns="">
          <p:sp>
            <p:nvSpPr>
              <p:cNvPr id="43" name="TextBox 42">
                <a:extLst>
                  <a:ext uri="{FF2B5EF4-FFF2-40B4-BE49-F238E27FC236}">
                    <a16:creationId xmlns:a16="http://schemas.microsoft.com/office/drawing/2014/main" id="{44DD95D9-04CB-B639-6F13-7BD6E56EF905}"/>
                  </a:ext>
                </a:extLst>
              </p:cNvPr>
              <p:cNvSpPr txBox="1">
                <a:spLocks noRot="1" noChangeAspect="1" noMove="1" noResize="1" noEditPoints="1" noAdjustHandles="1" noChangeArrowheads="1" noChangeShapeType="1" noTextEdit="1"/>
              </p:cNvSpPr>
              <p:nvPr/>
            </p:nvSpPr>
            <p:spPr>
              <a:xfrm>
                <a:off x="838200" y="4445950"/>
                <a:ext cx="7895001" cy="1604157"/>
              </a:xfrm>
              <a:prstGeom prst="rect">
                <a:avLst/>
              </a:prstGeom>
              <a:blipFill>
                <a:blip r:embed="rId13"/>
                <a:stretch>
                  <a:fillRect l="-643" t="-781" b="-4688"/>
                </a:stretch>
              </a:blipFill>
            </p:spPr>
            <p:txBody>
              <a:bodyPr/>
              <a:lstStyle/>
              <a:p>
                <a:r>
                  <a:rPr lang="en-US">
                    <a:noFill/>
                  </a:rPr>
                  <a:t> </a:t>
                </a:r>
              </a:p>
            </p:txBody>
          </p:sp>
        </mc:Fallback>
      </mc:AlternateContent>
    </p:spTree>
    <p:extLst>
      <p:ext uri="{BB962C8B-B14F-4D97-AF65-F5344CB8AC3E}">
        <p14:creationId xmlns:p14="http://schemas.microsoft.com/office/powerpoint/2010/main" val="330966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3FE15C-A562-1A78-18D0-035139A6A694}"/>
              </a:ext>
            </a:extLst>
          </p:cNvPr>
          <p:cNvSpPr>
            <a:spLocks noGrp="1"/>
          </p:cNvSpPr>
          <p:nvPr>
            <p:ph type="dt" sz="half" idx="10"/>
          </p:nvPr>
        </p:nvSpPr>
        <p:spPr/>
        <p:txBody>
          <a:bodyPr/>
          <a:lstStyle/>
          <a:p>
            <a:fld id="{BF885B97-BAC1-7E45-AF1B-4F4F33F22A05}" type="datetime1">
              <a:rPr lang="en-US" smtClean="0"/>
              <a:t>8/16/23</a:t>
            </a:fld>
            <a:endParaRPr lang="en-US" dirty="0"/>
          </a:p>
        </p:txBody>
      </p:sp>
      <p:sp>
        <p:nvSpPr>
          <p:cNvPr id="5" name="Footer Placeholder 4">
            <a:extLst>
              <a:ext uri="{FF2B5EF4-FFF2-40B4-BE49-F238E27FC236}">
                <a16:creationId xmlns:a16="http://schemas.microsoft.com/office/drawing/2014/main" id="{CD504C9B-A291-C954-311B-3D5EB9E59B51}"/>
              </a:ext>
            </a:extLst>
          </p:cNvPr>
          <p:cNvSpPr>
            <a:spLocks noGrp="1"/>
          </p:cNvSpPr>
          <p:nvPr>
            <p:ph type="ftr" sz="quarter" idx="11"/>
          </p:nvPr>
        </p:nvSpPr>
        <p:spPr/>
        <p:txBody>
          <a:bodyPr/>
          <a:lstStyle/>
          <a:p>
            <a:r>
              <a:rPr lang="en-US"/>
              <a:t>GNSS Remote Sensing Colloquium</a:t>
            </a:r>
            <a:endParaRPr lang="en-US" dirty="0"/>
          </a:p>
        </p:txBody>
      </p:sp>
      <p:sp>
        <p:nvSpPr>
          <p:cNvPr id="6" name="Slide Number Placeholder 5">
            <a:extLst>
              <a:ext uri="{FF2B5EF4-FFF2-40B4-BE49-F238E27FC236}">
                <a16:creationId xmlns:a16="http://schemas.microsoft.com/office/drawing/2014/main" id="{D300F244-2961-81EC-2DAA-2B71C69FA8DE}"/>
              </a:ext>
            </a:extLst>
          </p:cNvPr>
          <p:cNvSpPr>
            <a:spLocks noGrp="1"/>
          </p:cNvSpPr>
          <p:nvPr>
            <p:ph type="sldNum" sz="quarter" idx="12"/>
          </p:nvPr>
        </p:nvSpPr>
        <p:spPr/>
        <p:txBody>
          <a:bodyPr/>
          <a:lstStyle/>
          <a:p>
            <a:fld id="{A818566E-0AB8-8244-B671-D10519B1E153}" type="slidenum">
              <a:rPr lang="en-US" smtClean="0"/>
              <a:t>14</a:t>
            </a:fld>
            <a:endParaRPr lang="en-US"/>
          </a:p>
        </p:txBody>
      </p:sp>
      <p:sp>
        <p:nvSpPr>
          <p:cNvPr id="7" name="Title 1">
            <a:extLst>
              <a:ext uri="{FF2B5EF4-FFF2-40B4-BE49-F238E27FC236}">
                <a16:creationId xmlns:a16="http://schemas.microsoft.com/office/drawing/2014/main" id="{B71FE38D-0377-A7F6-4918-48F3494402F2}"/>
              </a:ext>
            </a:extLst>
          </p:cNvPr>
          <p:cNvSpPr txBox="1">
            <a:spLocks/>
          </p:cNvSpPr>
          <p:nvPr/>
        </p:nvSpPr>
        <p:spPr>
          <a:xfrm>
            <a:off x="2152650" y="-2483"/>
            <a:ext cx="7886700" cy="1073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dirty="0">
                <a:latin typeface="Verdana" panose="020B0604030504040204" pitchFamily="34" charset="0"/>
                <a:ea typeface="Verdana" panose="020B0604030504040204" pitchFamily="34" charset="0"/>
                <a:cs typeface="Verdana" panose="020B0604030504040204" pitchFamily="34" charset="0"/>
              </a:rPr>
              <a:t>Basic</a:t>
            </a:r>
            <a:r>
              <a:rPr lang="zh-CN" altLang="en-US" sz="2800" dirty="0">
                <a:latin typeface="Verdana" panose="020B0604030504040204" pitchFamily="34" charset="0"/>
                <a:ea typeface="Verdana" panose="020B0604030504040204" pitchFamily="34" charset="0"/>
                <a:cs typeface="Verdana" panose="020B0604030504040204" pitchFamily="34" charset="0"/>
              </a:rPr>
              <a:t> </a:t>
            </a:r>
            <a:r>
              <a:rPr lang="en-US" altLang="zh-CN" sz="2800" dirty="0">
                <a:latin typeface="Verdana" panose="020B0604030504040204" pitchFamily="34" charset="0"/>
                <a:ea typeface="Verdana" panose="020B0604030504040204" pitchFamily="34" charset="0"/>
                <a:cs typeface="Verdana" panose="020B0604030504040204" pitchFamily="34" charset="0"/>
              </a:rPr>
              <a:t>Physics</a:t>
            </a:r>
            <a:r>
              <a:rPr lang="zh-CN" altLang="en-US" sz="2800" dirty="0">
                <a:latin typeface="Verdana" panose="020B0604030504040204" pitchFamily="34" charset="0"/>
                <a:ea typeface="Verdana" panose="020B0604030504040204" pitchFamily="34" charset="0"/>
                <a:cs typeface="Verdana" panose="020B0604030504040204" pitchFamily="34" charset="0"/>
              </a:rPr>
              <a:t> </a:t>
            </a:r>
            <a:r>
              <a:rPr lang="en-US" altLang="zh-CN" sz="2800" dirty="0">
                <a:latin typeface="Verdana" panose="020B0604030504040204" pitchFamily="34" charset="0"/>
                <a:ea typeface="Verdana" panose="020B0604030504040204" pitchFamily="34" charset="0"/>
                <a:cs typeface="Verdana" panose="020B0604030504040204" pitchFamily="34" charset="0"/>
              </a:rPr>
              <a:t>of</a:t>
            </a:r>
            <a:r>
              <a:rPr lang="zh-CN" altLang="en-US" sz="2800" dirty="0">
                <a:latin typeface="Verdana" panose="020B0604030504040204" pitchFamily="34" charset="0"/>
                <a:ea typeface="Verdana" panose="020B0604030504040204" pitchFamily="34" charset="0"/>
                <a:cs typeface="Verdana" panose="020B0604030504040204" pitchFamily="34" charset="0"/>
              </a:rPr>
              <a:t> </a:t>
            </a:r>
            <a:r>
              <a:rPr lang="en-US" altLang="zh-CN" sz="2800" dirty="0">
                <a:latin typeface="Verdana" panose="020B0604030504040204" pitchFamily="34" charset="0"/>
                <a:ea typeface="Verdana" panose="020B0604030504040204" pitchFamily="34" charset="0"/>
                <a:cs typeface="Verdana" panose="020B0604030504040204" pitchFamily="34" charset="0"/>
              </a:rPr>
              <a:t>RO</a:t>
            </a:r>
            <a:r>
              <a:rPr lang="zh-CN" altLang="en-US" sz="2800" dirty="0">
                <a:latin typeface="Verdana" panose="020B0604030504040204" pitchFamily="34" charset="0"/>
                <a:ea typeface="Verdana" panose="020B0604030504040204" pitchFamily="34" charset="0"/>
                <a:cs typeface="Verdana" panose="020B0604030504040204" pitchFamily="34" charset="0"/>
              </a:rPr>
              <a:t> </a:t>
            </a:r>
            <a:r>
              <a:rPr lang="en-US" altLang="zh-CN" sz="2800" dirty="0">
                <a:latin typeface="Verdana" panose="020B0604030504040204" pitchFamily="34" charset="0"/>
                <a:ea typeface="Verdana" panose="020B0604030504040204" pitchFamily="34" charset="0"/>
                <a:cs typeface="Verdana" panose="020B0604030504040204" pitchFamily="34" charset="0"/>
              </a:rPr>
              <a:t>Measurements</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07BD27A-BD9F-F2FC-C1BE-BB2FAD53D486}"/>
                  </a:ext>
                </a:extLst>
              </p:cNvPr>
              <p:cNvSpPr txBox="1"/>
              <p:nvPr/>
            </p:nvSpPr>
            <p:spPr>
              <a:xfrm>
                <a:off x="838200" y="896238"/>
                <a:ext cx="10634663" cy="524406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Total bending angle is the integral of </a:t>
                </a:r>
                <a14:m>
                  <m:oMath xmlns:m="http://schemas.openxmlformats.org/officeDocument/2006/math">
                    <m:r>
                      <a:rPr lang="en-US" b="0" i="1" smtClean="0">
                        <a:latin typeface="Cambria Math" panose="02040503050406030204" pitchFamily="18" charset="0"/>
                        <a:ea typeface="Verdana" panose="020B0604030504040204" pitchFamily="34" charset="0"/>
                        <a:cs typeface="Verdana" panose="020B0604030504040204" pitchFamily="34" charset="0"/>
                      </a:rPr>
                      <m:t>𝑑</m:t>
                    </m:r>
                    <m:r>
                      <a:rPr lang="en-US" b="0" i="1" smtClean="0">
                        <a:latin typeface="Cambria Math" panose="02040503050406030204" pitchFamily="18" charset="0"/>
                        <a:ea typeface="Cambria Math" panose="02040503050406030204" pitchFamily="18" charset="0"/>
                        <a:cs typeface="Verdana" panose="020B0604030504040204" pitchFamily="34" charset="0"/>
                      </a:rPr>
                      <m:t>𝛼</m:t>
                    </m:r>
                  </m:oMath>
                </a14:m>
                <a:r>
                  <a:rPr lang="en-US" dirty="0">
                    <a:latin typeface="Verdana" panose="020B0604030504040204" pitchFamily="34" charset="0"/>
                    <a:ea typeface="Verdana" panose="020B0604030504040204" pitchFamily="34" charset="0"/>
                    <a:cs typeface="Verdana" panose="020B0604030504040204" pitchFamily="34" charset="0"/>
                  </a:rPr>
                  <a:t> along the path:</a:t>
                </a:r>
              </a:p>
              <a:p>
                <a:pPr>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a:rPr lang="en-US" sz="2000" i="1" smtClean="0">
                        <a:latin typeface="Cambria Math" panose="02040503050406030204" pitchFamily="18" charset="0"/>
                        <a:ea typeface="Cambria Math" panose="02040503050406030204" pitchFamily="18" charset="0"/>
                      </a:rPr>
                      <m:t>𝛼</m:t>
                    </m:r>
                    <m:r>
                      <a:rPr lang="en-US" sz="2000" b="0" i="1" smtClean="0">
                        <a:latin typeface="Cambria Math" panose="02040503050406030204" pitchFamily="18" charset="0"/>
                        <a:ea typeface="Cambria Math" panose="02040503050406030204" pitchFamily="18" charset="0"/>
                      </a:rPr>
                      <m:t>= </m:t>
                    </m:r>
                    <m:nary>
                      <m:naryPr>
                        <m:limLoc m:val="undOvr"/>
                        <m:subHide m:val="on"/>
                        <m:supHide m:val="on"/>
                        <m:ctrlPr>
                          <a:rPr lang="en-US" sz="2000" b="0" i="1" smtClean="0">
                            <a:latin typeface="Cambria Math" panose="02040503050406030204" pitchFamily="18" charset="0"/>
                            <a:ea typeface="Cambria Math" panose="02040503050406030204" pitchFamily="18" charset="0"/>
                          </a:rPr>
                        </m:ctrlPr>
                      </m:naryPr>
                      <m:sub/>
                      <m:sup/>
                      <m:e>
                        <m:r>
                          <a:rPr lang="en-US" sz="2000" b="0" i="1" smtClean="0">
                            <a:latin typeface="Cambria Math" panose="02040503050406030204" pitchFamily="18" charset="0"/>
                            <a:ea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𝛼</m:t>
                        </m:r>
                      </m:e>
                    </m:nary>
                    <m:r>
                      <a:rPr lang="en-US" sz="2000" b="0" i="1" smtClean="0">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𝑎</m:t>
                    </m:r>
                    <m:nary>
                      <m:naryPr>
                        <m:limLoc m:val="undOvr"/>
                        <m:ctrlPr>
                          <a:rPr lang="en-US" sz="2000" b="0" i="1" smtClean="0">
                            <a:latin typeface="Cambria Math" panose="02040503050406030204" pitchFamily="18" charset="0"/>
                            <a:ea typeface="Cambria Math" panose="02040503050406030204" pitchFamily="18" charset="0"/>
                          </a:rPr>
                        </m:ctrlPr>
                      </m:naryPr>
                      <m:sub>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𝑟</m:t>
                            </m:r>
                          </m:e>
                          <m:sub>
                            <m:r>
                              <a:rPr lang="en-US" sz="2000" b="0" i="1" smtClean="0">
                                <a:latin typeface="Cambria Math" panose="02040503050406030204" pitchFamily="18" charset="0"/>
                                <a:ea typeface="Cambria Math" panose="02040503050406030204" pitchFamily="18" charset="0"/>
                              </a:rPr>
                              <m:t>𝑡</m:t>
                            </m:r>
                          </m:sub>
                        </m:sSub>
                      </m:sub>
                      <m:sup>
                        <m:r>
                          <a:rPr lang="en-US" sz="2000" b="0" i="1" smtClean="0">
                            <a:latin typeface="Cambria Math" panose="02040503050406030204" pitchFamily="18" charset="0"/>
                            <a:ea typeface="Cambria Math" panose="02040503050406030204" pitchFamily="18" charset="0"/>
                          </a:rPr>
                          <m:t>∞</m:t>
                        </m:r>
                      </m:sup>
                      <m:e>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𝑑𝑛</m:t>
                            </m:r>
                          </m:num>
                          <m:den>
                            <m:r>
                              <a:rPr lang="en-US" sz="2000" b="0" i="1" smtClean="0">
                                <a:latin typeface="Cambria Math" panose="02040503050406030204" pitchFamily="18" charset="0"/>
                                <a:ea typeface="Cambria Math" panose="02040503050406030204" pitchFamily="18" charset="0"/>
                              </a:rPr>
                              <m:t>𝑛𝑑𝑟</m:t>
                            </m:r>
                          </m:den>
                        </m:f>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𝑑𝑟</m:t>
                            </m:r>
                          </m:num>
                          <m:den>
                            <m:rad>
                              <m:radPr>
                                <m:degHide m:val="on"/>
                                <m:ctrlPr>
                                  <a:rPr lang="en-US" sz="2000" b="0" i="1" smtClean="0">
                                    <a:latin typeface="Cambria Math" panose="02040503050406030204" pitchFamily="18" charset="0"/>
                                    <a:ea typeface="Cambria Math" panose="02040503050406030204" pitchFamily="18" charset="0"/>
                                  </a:rPr>
                                </m:ctrlPr>
                              </m:radPr>
                              <m:deg/>
                              <m:e>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𝑛</m:t>
                                    </m:r>
                                  </m:e>
                                  <m:sup>
                                    <m:r>
                                      <a:rPr lang="en-US" sz="2000" b="0" i="1" smtClean="0">
                                        <a:latin typeface="Cambria Math" panose="02040503050406030204" pitchFamily="18" charset="0"/>
                                        <a:ea typeface="Cambria Math" panose="02040503050406030204" pitchFamily="18" charset="0"/>
                                      </a:rPr>
                                      <m:t>2</m:t>
                                    </m:r>
                                  </m:sup>
                                </m:sSup>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𝑟</m:t>
                                    </m:r>
                                  </m:e>
                                  <m:sup>
                                    <m:r>
                                      <a:rPr lang="en-US" sz="2000" b="0" i="1" smtClean="0">
                                        <a:latin typeface="Cambria Math" panose="02040503050406030204" pitchFamily="18" charset="0"/>
                                        <a:ea typeface="Cambria Math" panose="02040503050406030204" pitchFamily="18" charset="0"/>
                                      </a:rPr>
                                      <m:t>2</m:t>
                                    </m:r>
                                  </m:sup>
                                </m:sSup>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𝑎</m:t>
                                    </m:r>
                                  </m:e>
                                  <m:sup>
                                    <m:r>
                                      <a:rPr lang="en-US" sz="2000" b="0" i="1" smtClean="0">
                                        <a:latin typeface="Cambria Math" panose="02040503050406030204" pitchFamily="18" charset="0"/>
                                        <a:ea typeface="Cambria Math" panose="02040503050406030204" pitchFamily="18" charset="0"/>
                                      </a:rPr>
                                      <m:t>2</m:t>
                                    </m:r>
                                  </m:sup>
                                </m:sSup>
                              </m:e>
                            </m:rad>
                          </m:den>
                        </m:f>
                      </m:e>
                    </m:nary>
                    <m:r>
                      <a:rPr lang="en-US" sz="2000" b="0" i="1" smtClean="0">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𝑎</m:t>
                    </m:r>
                    <m:nary>
                      <m:naryPr>
                        <m:ctrlPr>
                          <a:rPr lang="en-US" sz="2000" b="0" i="1" smtClean="0">
                            <a:latin typeface="Cambria Math" panose="02040503050406030204" pitchFamily="18" charset="0"/>
                            <a:ea typeface="Cambria Math" panose="02040503050406030204" pitchFamily="18" charset="0"/>
                          </a:rPr>
                        </m:ctrlPr>
                      </m:naryPr>
                      <m:sub>
                        <m:r>
                          <m:rPr>
                            <m:brk m:alnAt="23"/>
                          </m:rPr>
                          <a:rPr lang="en-US" sz="2000" b="0" i="1" smtClean="0">
                            <a:latin typeface="Cambria Math" panose="02040503050406030204" pitchFamily="18" charset="0"/>
                            <a:ea typeface="Cambria Math" panose="02040503050406030204" pitchFamily="18" charset="0"/>
                          </a:rPr>
                          <m:t>𝑎</m:t>
                        </m:r>
                      </m:sub>
                      <m:sup>
                        <m:r>
                          <a:rPr lang="en-US" sz="2000" b="0" i="1" smtClean="0">
                            <a:latin typeface="Cambria Math" panose="02040503050406030204" pitchFamily="18" charset="0"/>
                            <a:ea typeface="Cambria Math" panose="02040503050406030204" pitchFamily="18" charset="0"/>
                          </a:rPr>
                          <m:t>∞</m:t>
                        </m:r>
                      </m:sup>
                      <m:e>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𝑑𝑥</m:t>
                            </m:r>
                          </m:num>
                          <m:den>
                            <m:rad>
                              <m:radPr>
                                <m:degHide m:val="on"/>
                                <m:ctrlPr>
                                  <a:rPr lang="en-US" sz="2000" b="0" i="1" smtClean="0">
                                    <a:latin typeface="Cambria Math" panose="02040503050406030204" pitchFamily="18" charset="0"/>
                                    <a:ea typeface="Cambria Math" panose="02040503050406030204" pitchFamily="18" charset="0"/>
                                  </a:rPr>
                                </m:ctrlPr>
                              </m:radPr>
                              <m:deg/>
                              <m:e>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𝑥</m:t>
                                    </m:r>
                                  </m:e>
                                  <m:sup>
                                    <m:r>
                                      <a:rPr lang="en-US" sz="2000" b="0" i="1" smtClean="0">
                                        <a:latin typeface="Cambria Math" panose="02040503050406030204" pitchFamily="18" charset="0"/>
                                        <a:ea typeface="Cambria Math" panose="02040503050406030204" pitchFamily="18" charset="0"/>
                                      </a:rPr>
                                      <m:t>2</m:t>
                                    </m:r>
                                  </m:sup>
                                </m:sSup>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𝑎</m:t>
                                    </m:r>
                                  </m:e>
                                  <m:sup>
                                    <m:r>
                                      <a:rPr lang="en-US" sz="2000" b="0" i="1" smtClean="0">
                                        <a:latin typeface="Cambria Math" panose="02040503050406030204" pitchFamily="18" charset="0"/>
                                        <a:ea typeface="Cambria Math" panose="02040503050406030204" pitchFamily="18" charset="0"/>
                                      </a:rPr>
                                      <m:t>2</m:t>
                                    </m:r>
                                  </m:sup>
                                </m:sSup>
                              </m:e>
                            </m:rad>
                          </m:den>
                        </m:f>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𝑑</m:t>
                            </m:r>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ln</m:t>
                                </m:r>
                              </m:fName>
                              <m:e>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𝑛</m:t>
                                </m:r>
                                <m:r>
                                  <a:rPr lang="en-US" sz="2000" b="0" i="1" smtClean="0">
                                    <a:latin typeface="Cambria Math" panose="02040503050406030204" pitchFamily="18" charset="0"/>
                                    <a:ea typeface="Cambria Math" panose="02040503050406030204" pitchFamily="18" charset="0"/>
                                  </a:rPr>
                                  <m:t>)</m:t>
                                </m:r>
                              </m:e>
                            </m:func>
                          </m:num>
                          <m:den>
                            <m:r>
                              <a:rPr lang="en-US" sz="2000" b="0" i="1" smtClean="0">
                                <a:latin typeface="Cambria Math" panose="02040503050406030204" pitchFamily="18" charset="0"/>
                                <a:ea typeface="Cambria Math" panose="02040503050406030204" pitchFamily="18" charset="0"/>
                              </a:rPr>
                              <m:t>𝑑𝑥</m:t>
                            </m:r>
                          </m:den>
                        </m:f>
                      </m:e>
                    </m:nary>
                  </m:oMath>
                </a14:m>
                <a:r>
                  <a:rPr lang="en-US" sz="2000"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	(4)</a:t>
                </a:r>
              </a:p>
              <a:p>
                <a:pPr>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	where </a:t>
                </a:r>
                <a14:m>
                  <m:oMath xmlns:m="http://schemas.openxmlformats.org/officeDocument/2006/math">
                    <m:r>
                      <a:rPr lang="en-US" b="0" i="1" smtClean="0">
                        <a:latin typeface="Cambria Math" panose="02040503050406030204" pitchFamily="18" charset="0"/>
                        <a:ea typeface="Verdana" panose="020B0604030504040204" pitchFamily="34" charset="0"/>
                        <a:cs typeface="Verdana" panose="020B0604030504040204" pitchFamily="34" charset="0"/>
                      </a:rPr>
                      <m:t>𝑥</m:t>
                    </m:r>
                    <m:r>
                      <a:rPr lang="en-US" b="0" i="1" smtClean="0">
                        <a:latin typeface="Cambria Math" panose="02040503050406030204" pitchFamily="18" charset="0"/>
                        <a:ea typeface="Verdana" panose="020B0604030504040204" pitchFamily="34" charset="0"/>
                        <a:cs typeface="Verdana" panose="020B0604030504040204" pitchFamily="34" charset="0"/>
                      </a:rPr>
                      <m:t>=</m:t>
                    </m:r>
                    <m:r>
                      <a:rPr lang="en-US" b="0" i="1" smtClean="0">
                        <a:latin typeface="Cambria Math" panose="02040503050406030204" pitchFamily="18" charset="0"/>
                        <a:ea typeface="Verdana" panose="020B0604030504040204" pitchFamily="34" charset="0"/>
                        <a:cs typeface="Verdana" panose="020B0604030504040204" pitchFamily="34" charset="0"/>
                      </a:rPr>
                      <m:t>𝑛𝑟</m:t>
                    </m:r>
                  </m:oMath>
                </a14:m>
                <a:r>
                  <a:rPr lang="en-US" dirty="0">
                    <a:latin typeface="Verdana" panose="020B0604030504040204" pitchFamily="34" charset="0"/>
                    <a:ea typeface="Verdana" panose="020B0604030504040204" pitchFamily="34" charset="0"/>
                    <a:cs typeface="Verdana" panose="020B0604030504040204" pitchFamily="34" charset="0"/>
                  </a:rPr>
                  <a:t> is the refractional radius. </a:t>
                </a:r>
              </a:p>
              <a:p>
                <a:pPr marL="285750" indent="-285750">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In the process of RO retrieval, the derivation of </a:t>
                </a:r>
                <a14:m>
                  <m:oMath xmlns:m="http://schemas.openxmlformats.org/officeDocument/2006/math">
                    <m:r>
                      <a:rPr lang="en-US" b="0" i="1" smtClean="0">
                        <a:latin typeface="Cambria Math" panose="02040503050406030204" pitchFamily="18" charset="0"/>
                        <a:ea typeface="Verdana" panose="020B0604030504040204" pitchFamily="34" charset="0"/>
                        <a:cs typeface="Verdana" panose="020B0604030504040204" pitchFamily="34" charset="0"/>
                      </a:rPr>
                      <m:t>𝑛</m:t>
                    </m:r>
                    <m:r>
                      <a:rPr lang="en-US" b="0" i="1" smtClean="0">
                        <a:latin typeface="Cambria Math" panose="02040503050406030204" pitchFamily="18" charset="0"/>
                        <a:ea typeface="Verdana" panose="020B0604030504040204" pitchFamily="34" charset="0"/>
                        <a:cs typeface="Verdana" panose="020B0604030504040204" pitchFamily="34" charset="0"/>
                      </a:rPr>
                      <m:t>(</m:t>
                    </m:r>
                    <m:r>
                      <a:rPr lang="en-US" b="0" i="1" smtClean="0">
                        <a:latin typeface="Cambria Math" panose="02040503050406030204" pitchFamily="18" charset="0"/>
                        <a:ea typeface="Verdana" panose="020B0604030504040204" pitchFamily="34" charset="0"/>
                        <a:cs typeface="Verdana" panose="020B0604030504040204" pitchFamily="34" charset="0"/>
                      </a:rPr>
                      <m:t>𝑟</m:t>
                    </m:r>
                    <m:r>
                      <a:rPr lang="en-US" b="0" i="1" smtClean="0">
                        <a:latin typeface="Cambria Math" panose="02040503050406030204" pitchFamily="18" charset="0"/>
                        <a:ea typeface="Verdana" panose="020B0604030504040204" pitchFamily="34" charset="0"/>
                        <a:cs typeface="Verdana" panose="020B0604030504040204" pitchFamily="34" charset="0"/>
                      </a:rPr>
                      <m:t>)</m:t>
                    </m:r>
                  </m:oMath>
                </a14:m>
                <a:r>
                  <a:rPr lang="en-US" dirty="0">
                    <a:latin typeface="Verdana" panose="020B0604030504040204" pitchFamily="34" charset="0"/>
                    <a:ea typeface="Verdana" panose="020B0604030504040204" pitchFamily="34" charset="0"/>
                    <a:cs typeface="Verdana" panose="020B0604030504040204" pitchFamily="34" charset="0"/>
                  </a:rPr>
                  <a:t> from </a:t>
                </a:r>
                <a14:m>
                  <m:oMath xmlns:m="http://schemas.openxmlformats.org/officeDocument/2006/math">
                    <m:r>
                      <a:rPr lang="en-US" i="1" smtClean="0">
                        <a:latin typeface="Cambria Math" panose="02040503050406030204" pitchFamily="18" charset="0"/>
                        <a:ea typeface="Cambria Math" panose="02040503050406030204" pitchFamily="18" charset="0"/>
                        <a:cs typeface="Verdana" panose="020B0604030504040204" pitchFamily="34" charset="0"/>
                      </a:rPr>
                      <m:t>𝛼</m:t>
                    </m:r>
                    <m:d>
                      <m:dPr>
                        <m:ctrlPr>
                          <a:rPr lang="en-US" b="0" i="1" smtClean="0">
                            <a:latin typeface="Cambria Math" panose="02040503050406030204" pitchFamily="18" charset="0"/>
                            <a:ea typeface="Cambria Math" panose="02040503050406030204" pitchFamily="18" charset="0"/>
                            <a:cs typeface="Verdana" panose="020B0604030504040204" pitchFamily="34" charset="0"/>
                          </a:rPr>
                        </m:ctrlPr>
                      </m:dPr>
                      <m:e>
                        <m:r>
                          <a:rPr lang="en-US" b="0" i="1" smtClean="0">
                            <a:latin typeface="Cambria Math" panose="02040503050406030204" pitchFamily="18" charset="0"/>
                            <a:ea typeface="Cambria Math" panose="02040503050406030204" pitchFamily="18" charset="0"/>
                            <a:cs typeface="Verdana" panose="020B0604030504040204" pitchFamily="34" charset="0"/>
                          </a:rPr>
                          <m:t>𝑎</m:t>
                        </m:r>
                      </m:e>
                    </m:d>
                  </m:oMath>
                </a14:m>
                <a:r>
                  <a:rPr lang="en-US" dirty="0">
                    <a:latin typeface="Verdana" panose="020B0604030504040204" pitchFamily="34" charset="0"/>
                    <a:ea typeface="Verdana" panose="020B0604030504040204" pitchFamily="34" charset="0"/>
                    <a:cs typeface="Verdana" panose="020B0604030504040204" pitchFamily="34" charset="0"/>
                  </a:rPr>
                  <a:t> can be accomplished by using Abel integral transform:</a:t>
                </a:r>
              </a:p>
              <a:p>
                <a:pPr>
                  <a:spcAft>
                    <a:spcPts val="600"/>
                  </a:spcAft>
                </a:pPr>
                <a14:m>
                  <m:oMathPara xmlns:m="http://schemas.openxmlformats.org/officeDocument/2006/math">
                    <m:oMathParaPr>
                      <m:jc m:val="centerGroup"/>
                    </m:oMathParaPr>
                    <m:oMath xmlns:m="http://schemas.openxmlformats.org/officeDocument/2006/math">
                      <m:nary>
                        <m:naryPr>
                          <m:ctrlPr>
                            <a:rPr lang="en-US" i="1" smtClean="0">
                              <a:latin typeface="Cambria Math" panose="02040503050406030204" pitchFamily="18" charset="0"/>
                              <a:ea typeface="Verdana" panose="020B0604030504040204" pitchFamily="34" charset="0"/>
                              <a:cs typeface="Verdana" panose="020B0604030504040204" pitchFamily="34" charset="0"/>
                            </a:rPr>
                          </m:ctrlPr>
                        </m:naryPr>
                        <m:sub>
                          <m:r>
                            <m:rPr>
                              <m:brk m:alnAt="23"/>
                            </m:rPr>
                            <a:rPr lang="en-US" b="0" i="1" smtClean="0">
                              <a:latin typeface="Cambria Math" panose="02040503050406030204" pitchFamily="18" charset="0"/>
                              <a:ea typeface="Verdana" panose="020B0604030504040204" pitchFamily="34" charset="0"/>
                              <a:cs typeface="Verdana" panose="020B0604030504040204" pitchFamily="34" charset="0"/>
                            </a:rPr>
                            <m:t>𝑎</m:t>
                          </m:r>
                          <m:r>
                            <a:rPr lang="en-US" b="0" i="1" smtClean="0">
                              <a:latin typeface="Cambria Math" panose="02040503050406030204" pitchFamily="18" charset="0"/>
                              <a:ea typeface="Verdana" panose="020B0604030504040204" pitchFamily="34" charset="0"/>
                              <a:cs typeface="Verdana" panose="020B0604030504040204" pitchFamily="34" charset="0"/>
                            </a:rPr>
                            <m:t>=</m:t>
                          </m:r>
                          <m:sSub>
                            <m:sSubPr>
                              <m:ctrlPr>
                                <a:rPr lang="en-US" b="0" i="1" smtClean="0">
                                  <a:latin typeface="Cambria Math" panose="02040503050406030204" pitchFamily="18" charset="0"/>
                                  <a:ea typeface="Verdana" panose="020B0604030504040204" pitchFamily="34" charset="0"/>
                                  <a:cs typeface="Verdana" panose="020B0604030504040204" pitchFamily="34" charset="0"/>
                                </a:rPr>
                              </m:ctrlPr>
                            </m:sSub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b>
                              <m:r>
                                <a:rPr lang="en-US" b="0" i="1" smtClean="0">
                                  <a:latin typeface="Cambria Math" panose="02040503050406030204" pitchFamily="18" charset="0"/>
                                  <a:ea typeface="Verdana" panose="020B0604030504040204" pitchFamily="34" charset="0"/>
                                  <a:cs typeface="Verdana" panose="020B0604030504040204" pitchFamily="34" charset="0"/>
                                </a:rPr>
                                <m:t>1</m:t>
                              </m:r>
                            </m:sub>
                          </m:sSub>
                        </m:sub>
                        <m:sup>
                          <m:r>
                            <a:rPr lang="en-US" b="0" i="1" smtClean="0">
                              <a:latin typeface="Cambria Math" panose="02040503050406030204" pitchFamily="18" charset="0"/>
                              <a:ea typeface="Verdana" panose="020B0604030504040204" pitchFamily="34" charset="0"/>
                              <a:cs typeface="Verdana" panose="020B0604030504040204" pitchFamily="34" charset="0"/>
                            </a:rPr>
                            <m:t>𝑎</m:t>
                          </m:r>
                          <m:r>
                            <a:rPr lang="en-US" b="0" i="1" smtClean="0">
                              <a:latin typeface="Cambria Math" panose="02040503050406030204" pitchFamily="18" charset="0"/>
                              <a:ea typeface="Verdana" panose="020B0604030504040204" pitchFamily="34" charset="0"/>
                              <a:cs typeface="Verdana" panose="020B0604030504040204" pitchFamily="34" charset="0"/>
                            </a:rPr>
                            <m:t>= ∞</m:t>
                          </m:r>
                        </m:sup>
                        <m:e>
                          <m:f>
                            <m:fPr>
                              <m:ctrlPr>
                                <a:rPr lang="en-US" i="1" smtClean="0">
                                  <a:latin typeface="Cambria Math" panose="02040503050406030204" pitchFamily="18" charset="0"/>
                                  <a:ea typeface="Verdana" panose="020B0604030504040204" pitchFamily="34" charset="0"/>
                                  <a:cs typeface="Verdana" panose="020B0604030504040204" pitchFamily="34" charset="0"/>
                                </a:rPr>
                              </m:ctrlPr>
                            </m:fPr>
                            <m:num>
                              <m:r>
                                <a:rPr lang="en-US" i="1" smtClean="0">
                                  <a:latin typeface="Cambria Math" panose="02040503050406030204" pitchFamily="18" charset="0"/>
                                  <a:ea typeface="Cambria Math" panose="02040503050406030204" pitchFamily="18" charset="0"/>
                                  <a:cs typeface="Verdana" panose="020B0604030504040204" pitchFamily="34" charset="0"/>
                                </a:rPr>
                                <m:t>𝛼</m:t>
                              </m:r>
                              <m:r>
                                <a:rPr lang="en-US" b="0" i="1" smtClean="0">
                                  <a:latin typeface="Cambria Math" panose="02040503050406030204" pitchFamily="18" charset="0"/>
                                  <a:ea typeface="Cambria Math" panose="02040503050406030204" pitchFamily="18" charset="0"/>
                                  <a:cs typeface="Verdana" panose="020B0604030504040204" pitchFamily="34" charset="0"/>
                                </a:rPr>
                                <m:t>(</m:t>
                              </m:r>
                              <m:r>
                                <a:rPr lang="en-US" b="0" i="1" smtClean="0">
                                  <a:latin typeface="Cambria Math" panose="02040503050406030204" pitchFamily="18" charset="0"/>
                                  <a:ea typeface="Cambria Math" panose="02040503050406030204" pitchFamily="18" charset="0"/>
                                  <a:cs typeface="Verdana" panose="020B0604030504040204" pitchFamily="34" charset="0"/>
                                </a:rPr>
                                <m:t>𝑎</m:t>
                              </m:r>
                              <m:r>
                                <a:rPr lang="en-US" b="0" i="1" smtClean="0">
                                  <a:latin typeface="Cambria Math" panose="02040503050406030204" pitchFamily="18" charset="0"/>
                                  <a:ea typeface="Cambria Math" panose="02040503050406030204" pitchFamily="18" charset="0"/>
                                  <a:cs typeface="Verdana" panose="020B0604030504040204" pitchFamily="34" charset="0"/>
                                </a:rPr>
                                <m:t>)</m:t>
                              </m:r>
                            </m:num>
                            <m:den>
                              <m:rad>
                                <m:radPr>
                                  <m:degHide m:val="on"/>
                                  <m:ctrlPr>
                                    <a:rPr lang="en-US" i="1" smtClean="0">
                                      <a:latin typeface="Cambria Math" panose="02040503050406030204" pitchFamily="18" charset="0"/>
                                      <a:ea typeface="Verdana" panose="020B0604030504040204" pitchFamily="34" charset="0"/>
                                      <a:cs typeface="Verdana" panose="020B0604030504040204" pitchFamily="34" charset="0"/>
                                    </a:rPr>
                                  </m:ctrlPr>
                                </m:radPr>
                                <m:deg/>
                                <m:e>
                                  <m:sSup>
                                    <m:sSupPr>
                                      <m:ctrlPr>
                                        <a:rPr lang="en-US" i="1" smtClean="0">
                                          <a:latin typeface="Cambria Math" panose="02040503050406030204" pitchFamily="18" charset="0"/>
                                          <a:ea typeface="Verdana" panose="020B0604030504040204" pitchFamily="34" charset="0"/>
                                          <a:cs typeface="Verdana" panose="020B0604030504040204" pitchFamily="34" charset="0"/>
                                        </a:rPr>
                                      </m:ctrlPr>
                                    </m:sSup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p>
                                  <m:r>
                                    <a:rPr lang="en-US" b="0" i="1" smtClean="0">
                                      <a:latin typeface="Cambria Math" panose="02040503050406030204" pitchFamily="18" charset="0"/>
                                      <a:ea typeface="Verdana" panose="020B0604030504040204" pitchFamily="34" charset="0"/>
                                      <a:cs typeface="Verdana" panose="020B0604030504040204" pitchFamily="34" charset="0"/>
                                    </a:rPr>
                                    <m:t>−</m:t>
                                  </m:r>
                                  <m:sSubSup>
                                    <m:sSubSupPr>
                                      <m:ctrlPr>
                                        <a:rPr lang="en-US" b="0" i="1" smtClean="0">
                                          <a:latin typeface="Cambria Math" panose="02040503050406030204" pitchFamily="18" charset="0"/>
                                          <a:ea typeface="Verdana" panose="020B0604030504040204" pitchFamily="34" charset="0"/>
                                          <a:cs typeface="Verdana" panose="020B0604030504040204" pitchFamily="34" charset="0"/>
                                        </a:rPr>
                                      </m:ctrlPr>
                                    </m:sSubSup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b>
                                      <m:r>
                                        <a:rPr lang="en-US" b="0" i="1" smtClean="0">
                                          <a:latin typeface="Cambria Math" panose="02040503050406030204" pitchFamily="18" charset="0"/>
                                          <a:ea typeface="Verdana" panose="020B0604030504040204" pitchFamily="34" charset="0"/>
                                          <a:cs typeface="Verdana" panose="020B0604030504040204" pitchFamily="34" charset="0"/>
                                        </a:rPr>
                                        <m:t>1</m:t>
                                      </m:r>
                                    </m:sub>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bSup>
                                </m:e>
                              </m:rad>
                            </m:den>
                          </m:f>
                          <m:r>
                            <a:rPr lang="en-US" b="0" i="1" smtClean="0">
                              <a:latin typeface="Cambria Math" panose="02040503050406030204" pitchFamily="18" charset="0"/>
                              <a:ea typeface="Verdana" panose="020B0604030504040204" pitchFamily="34" charset="0"/>
                              <a:cs typeface="Verdana" panose="020B0604030504040204" pitchFamily="34" charset="0"/>
                            </a:rPr>
                            <m:t>𝑑𝑎</m:t>
                          </m:r>
                          <m:r>
                            <a:rPr lang="en-US" b="0" i="1" smtClean="0">
                              <a:latin typeface="Cambria Math" panose="02040503050406030204" pitchFamily="18" charset="0"/>
                              <a:ea typeface="Verdana" panose="020B0604030504040204" pitchFamily="34" charset="0"/>
                              <a:cs typeface="Verdana" panose="020B0604030504040204" pitchFamily="34" charset="0"/>
                            </a:rPr>
                            <m:t>= </m:t>
                          </m:r>
                        </m:e>
                      </m:nary>
                      <m:nary>
                        <m:naryPr>
                          <m:ctrlPr>
                            <a:rPr lang="en-US" i="1" smtClean="0">
                              <a:latin typeface="Cambria Math" panose="02040503050406030204" pitchFamily="18" charset="0"/>
                              <a:ea typeface="Verdana" panose="020B0604030504040204" pitchFamily="34" charset="0"/>
                              <a:cs typeface="Verdana" panose="020B0604030504040204" pitchFamily="34" charset="0"/>
                            </a:rPr>
                          </m:ctrlPr>
                        </m:naryPr>
                        <m:sub>
                          <m:r>
                            <m:rPr>
                              <m:brk m:alnAt="23"/>
                            </m:rPr>
                            <a:rPr lang="en-US" b="0" i="1" smtClean="0">
                              <a:latin typeface="Cambria Math" panose="02040503050406030204" pitchFamily="18" charset="0"/>
                              <a:ea typeface="Verdana" panose="020B0604030504040204" pitchFamily="34" charset="0"/>
                              <a:cs typeface="Verdana" panose="020B0604030504040204" pitchFamily="34" charset="0"/>
                            </a:rPr>
                            <m:t>𝑎</m:t>
                          </m:r>
                          <m:r>
                            <a:rPr lang="en-US" b="0" i="1" smtClean="0">
                              <a:latin typeface="Cambria Math" panose="02040503050406030204" pitchFamily="18" charset="0"/>
                              <a:ea typeface="Verdana" panose="020B0604030504040204" pitchFamily="34" charset="0"/>
                              <a:cs typeface="Verdana" panose="020B0604030504040204" pitchFamily="34" charset="0"/>
                            </a:rPr>
                            <m:t>=</m:t>
                          </m:r>
                          <m:sSub>
                            <m:sSubPr>
                              <m:ctrlPr>
                                <a:rPr lang="en-US" b="0" i="1" smtClean="0">
                                  <a:latin typeface="Cambria Math" panose="02040503050406030204" pitchFamily="18" charset="0"/>
                                  <a:ea typeface="Verdana" panose="020B0604030504040204" pitchFamily="34" charset="0"/>
                                  <a:cs typeface="Verdana" panose="020B0604030504040204" pitchFamily="34" charset="0"/>
                                </a:rPr>
                              </m:ctrlPr>
                            </m:sSub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b>
                              <m:r>
                                <a:rPr lang="en-US" b="0" i="1" smtClean="0">
                                  <a:latin typeface="Cambria Math" panose="02040503050406030204" pitchFamily="18" charset="0"/>
                                  <a:ea typeface="Verdana" panose="020B0604030504040204" pitchFamily="34" charset="0"/>
                                  <a:cs typeface="Verdana" panose="020B0604030504040204" pitchFamily="34" charset="0"/>
                                </a:rPr>
                                <m:t>1</m:t>
                              </m:r>
                            </m:sub>
                          </m:sSub>
                        </m:sub>
                        <m:sup>
                          <m:r>
                            <a:rPr lang="en-US" b="0" i="1" smtClean="0">
                              <a:latin typeface="Cambria Math" panose="02040503050406030204" pitchFamily="18" charset="0"/>
                              <a:ea typeface="Verdana" panose="020B0604030504040204" pitchFamily="34" charset="0"/>
                              <a:cs typeface="Verdana" panose="020B0604030504040204" pitchFamily="34" charset="0"/>
                            </a:rPr>
                            <m:t>𝑎</m:t>
                          </m:r>
                          <m:r>
                            <a:rPr lang="en-US" b="0" i="1" smtClean="0">
                              <a:latin typeface="Cambria Math" panose="02040503050406030204" pitchFamily="18" charset="0"/>
                              <a:ea typeface="Verdana" panose="020B0604030504040204" pitchFamily="34" charset="0"/>
                              <a:cs typeface="Verdana" panose="020B0604030504040204" pitchFamily="34" charset="0"/>
                            </a:rPr>
                            <m:t>=∞</m:t>
                          </m:r>
                        </m:sup>
                        <m:e>
                          <m:f>
                            <m:fPr>
                              <m:ctrlPr>
                                <a:rPr lang="en-US" i="1" smtClean="0">
                                  <a:latin typeface="Cambria Math" panose="02040503050406030204" pitchFamily="18" charset="0"/>
                                  <a:ea typeface="Verdana" panose="020B0604030504040204" pitchFamily="34" charset="0"/>
                                  <a:cs typeface="Verdana" panose="020B0604030504040204" pitchFamily="34" charset="0"/>
                                </a:rPr>
                              </m:ctrlPr>
                            </m:fPr>
                            <m:num>
                              <m:r>
                                <a:rPr lang="en-US" b="0" i="1" smtClean="0">
                                  <a:latin typeface="Cambria Math" panose="02040503050406030204" pitchFamily="18" charset="0"/>
                                  <a:ea typeface="Verdana" panose="020B0604030504040204" pitchFamily="34" charset="0"/>
                                  <a:cs typeface="Verdana" panose="020B0604030504040204" pitchFamily="34" charset="0"/>
                                </a:rPr>
                                <m:t>−2</m:t>
                              </m:r>
                              <m:r>
                                <a:rPr lang="en-US" b="0" i="1" smtClean="0">
                                  <a:latin typeface="Cambria Math" panose="02040503050406030204" pitchFamily="18" charset="0"/>
                                  <a:ea typeface="Verdana" panose="020B0604030504040204" pitchFamily="34" charset="0"/>
                                  <a:cs typeface="Verdana" panose="020B0604030504040204" pitchFamily="34" charset="0"/>
                                </a:rPr>
                                <m:t>𝑎</m:t>
                              </m:r>
                            </m:num>
                            <m:den>
                              <m:rad>
                                <m:radPr>
                                  <m:degHide m:val="on"/>
                                  <m:ctrlPr>
                                    <a:rPr lang="en-US" i="1" smtClean="0">
                                      <a:latin typeface="Cambria Math" panose="02040503050406030204" pitchFamily="18" charset="0"/>
                                      <a:ea typeface="Verdana" panose="020B0604030504040204" pitchFamily="34" charset="0"/>
                                      <a:cs typeface="Verdana" panose="020B0604030504040204" pitchFamily="34" charset="0"/>
                                    </a:rPr>
                                  </m:ctrlPr>
                                </m:radPr>
                                <m:deg/>
                                <m:e>
                                  <m:sSup>
                                    <m:sSupPr>
                                      <m:ctrlPr>
                                        <a:rPr lang="en-US" i="1" smtClean="0">
                                          <a:latin typeface="Cambria Math" panose="02040503050406030204" pitchFamily="18" charset="0"/>
                                          <a:ea typeface="Verdana" panose="020B0604030504040204" pitchFamily="34" charset="0"/>
                                          <a:cs typeface="Verdana" panose="020B0604030504040204" pitchFamily="34" charset="0"/>
                                        </a:rPr>
                                      </m:ctrlPr>
                                    </m:sSup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p>
                                  <m:r>
                                    <a:rPr lang="en-US" b="0" i="1" smtClean="0">
                                      <a:latin typeface="Cambria Math" panose="02040503050406030204" pitchFamily="18" charset="0"/>
                                      <a:ea typeface="Verdana" panose="020B0604030504040204" pitchFamily="34" charset="0"/>
                                      <a:cs typeface="Verdana" panose="020B0604030504040204" pitchFamily="34" charset="0"/>
                                    </a:rPr>
                                    <m:t>−</m:t>
                                  </m:r>
                                  <m:sSubSup>
                                    <m:sSubSupPr>
                                      <m:ctrlPr>
                                        <a:rPr lang="en-US" b="0" i="1" smtClean="0">
                                          <a:latin typeface="Cambria Math" panose="02040503050406030204" pitchFamily="18" charset="0"/>
                                          <a:ea typeface="Verdana" panose="020B0604030504040204" pitchFamily="34" charset="0"/>
                                          <a:cs typeface="Verdana" panose="020B0604030504040204" pitchFamily="34" charset="0"/>
                                        </a:rPr>
                                      </m:ctrlPr>
                                    </m:sSubSup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b>
                                      <m:r>
                                        <a:rPr lang="en-US" b="0" i="1" smtClean="0">
                                          <a:latin typeface="Cambria Math" panose="02040503050406030204" pitchFamily="18" charset="0"/>
                                          <a:ea typeface="Verdana" panose="020B0604030504040204" pitchFamily="34" charset="0"/>
                                          <a:cs typeface="Verdana" panose="020B0604030504040204" pitchFamily="34" charset="0"/>
                                        </a:rPr>
                                        <m:t>1</m:t>
                                      </m:r>
                                    </m:sub>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bSup>
                                </m:e>
                              </m:rad>
                            </m:den>
                          </m:f>
                          <m:d>
                            <m:dPr>
                              <m:begChr m:val="["/>
                              <m:endChr m:val="]"/>
                              <m:ctrlPr>
                                <a:rPr lang="en-US" i="1" smtClean="0">
                                  <a:latin typeface="Cambria Math" panose="02040503050406030204" pitchFamily="18" charset="0"/>
                                  <a:ea typeface="Verdana" panose="020B0604030504040204" pitchFamily="34" charset="0"/>
                                  <a:cs typeface="Verdana" panose="020B0604030504040204" pitchFamily="34" charset="0"/>
                                </a:rPr>
                              </m:ctrlPr>
                            </m:dPr>
                            <m:e>
                              <m:nary>
                                <m:naryPr>
                                  <m:ctrlPr>
                                    <a:rPr lang="en-US" i="1" smtClean="0">
                                      <a:latin typeface="Cambria Math" panose="02040503050406030204" pitchFamily="18" charset="0"/>
                                      <a:ea typeface="Verdana" panose="020B0604030504040204" pitchFamily="34" charset="0"/>
                                      <a:cs typeface="Verdana" panose="020B0604030504040204" pitchFamily="34" charset="0"/>
                                    </a:rPr>
                                  </m:ctrlPr>
                                </m:naryPr>
                                <m:sub>
                                  <m:r>
                                    <m:rPr>
                                      <m:brk m:alnAt="23"/>
                                    </m:rPr>
                                    <a:rPr lang="en-US" b="0" i="1" smtClean="0">
                                      <a:latin typeface="Cambria Math" panose="02040503050406030204" pitchFamily="18" charset="0"/>
                                      <a:ea typeface="Verdana" panose="020B0604030504040204" pitchFamily="34" charset="0"/>
                                      <a:cs typeface="Verdana" panose="020B0604030504040204" pitchFamily="34" charset="0"/>
                                    </a:rPr>
                                    <m:t>𝑥</m:t>
                                  </m:r>
                                  <m:r>
                                    <a:rPr lang="en-US" b="0" i="1" smtClean="0">
                                      <a:latin typeface="Cambria Math" panose="02040503050406030204" pitchFamily="18" charset="0"/>
                                      <a:ea typeface="Verdana" panose="020B0604030504040204" pitchFamily="34" charset="0"/>
                                      <a:cs typeface="Verdana" panose="020B0604030504040204" pitchFamily="34" charset="0"/>
                                    </a:rPr>
                                    <m:t>=</m:t>
                                  </m:r>
                                  <m:r>
                                    <a:rPr lang="en-US" b="0" i="1" smtClean="0">
                                      <a:latin typeface="Cambria Math" panose="02040503050406030204" pitchFamily="18" charset="0"/>
                                      <a:ea typeface="Verdana" panose="020B0604030504040204" pitchFamily="34" charset="0"/>
                                      <a:cs typeface="Verdana" panose="020B0604030504040204" pitchFamily="34" charset="0"/>
                                    </a:rPr>
                                    <m:t>𝑎</m:t>
                                  </m:r>
                                </m:sub>
                                <m:sup>
                                  <m:r>
                                    <a:rPr lang="en-US" b="0" i="1" smtClean="0">
                                      <a:latin typeface="Cambria Math" panose="02040503050406030204" pitchFamily="18" charset="0"/>
                                      <a:ea typeface="Verdana" panose="020B0604030504040204" pitchFamily="34" charset="0"/>
                                      <a:cs typeface="Verdana" panose="020B0604030504040204" pitchFamily="34" charset="0"/>
                                    </a:rPr>
                                    <m:t>𝑥</m:t>
                                  </m:r>
                                  <m:r>
                                    <a:rPr lang="en-US" b="0" i="1" smtClean="0">
                                      <a:latin typeface="Cambria Math" panose="02040503050406030204" pitchFamily="18" charset="0"/>
                                      <a:ea typeface="Verdana" panose="020B0604030504040204" pitchFamily="34" charset="0"/>
                                      <a:cs typeface="Verdana" panose="020B0604030504040204" pitchFamily="34" charset="0"/>
                                    </a:rPr>
                                    <m:t>=∞</m:t>
                                  </m:r>
                                </m:sup>
                                <m:e>
                                  <m:f>
                                    <m:fPr>
                                      <m:ctrlPr>
                                        <a:rPr lang="en-US" i="1" smtClean="0">
                                          <a:latin typeface="Cambria Math" panose="02040503050406030204" pitchFamily="18" charset="0"/>
                                          <a:ea typeface="Verdana" panose="020B0604030504040204" pitchFamily="34" charset="0"/>
                                          <a:cs typeface="Verdana" panose="020B0604030504040204" pitchFamily="34" charset="0"/>
                                        </a:rPr>
                                      </m:ctrlPr>
                                    </m:fPr>
                                    <m:num>
                                      <m:r>
                                        <a:rPr lang="en-US" b="0" i="1" smtClean="0">
                                          <a:latin typeface="Cambria Math" panose="02040503050406030204" pitchFamily="18" charset="0"/>
                                          <a:ea typeface="Verdana" panose="020B0604030504040204" pitchFamily="34" charset="0"/>
                                          <a:cs typeface="Verdana" panose="020B0604030504040204" pitchFamily="34" charset="0"/>
                                        </a:rPr>
                                        <m:t>𝑑𝑥</m:t>
                                      </m:r>
                                    </m:num>
                                    <m:den>
                                      <m:rad>
                                        <m:radPr>
                                          <m:degHide m:val="on"/>
                                          <m:ctrlPr>
                                            <a:rPr lang="en-US" i="1" smtClean="0">
                                              <a:latin typeface="Cambria Math" panose="02040503050406030204" pitchFamily="18" charset="0"/>
                                              <a:ea typeface="Verdana" panose="020B0604030504040204" pitchFamily="34" charset="0"/>
                                              <a:cs typeface="Verdana" panose="020B0604030504040204" pitchFamily="34" charset="0"/>
                                            </a:rPr>
                                          </m:ctrlPr>
                                        </m:radPr>
                                        <m:deg/>
                                        <m:e>
                                          <m:sSup>
                                            <m:sSupPr>
                                              <m:ctrlPr>
                                                <a:rPr lang="en-US" i="1" smtClean="0">
                                                  <a:latin typeface="Cambria Math" panose="02040503050406030204" pitchFamily="18" charset="0"/>
                                                  <a:ea typeface="Verdana" panose="020B0604030504040204" pitchFamily="34" charset="0"/>
                                                  <a:cs typeface="Verdana" panose="020B0604030504040204" pitchFamily="34" charset="0"/>
                                                </a:rPr>
                                              </m:ctrlPr>
                                            </m:sSupPr>
                                            <m:e>
                                              <m:r>
                                                <a:rPr lang="en-US" b="0" i="1" smtClean="0">
                                                  <a:latin typeface="Cambria Math" panose="02040503050406030204" pitchFamily="18" charset="0"/>
                                                  <a:ea typeface="Verdana" panose="020B0604030504040204" pitchFamily="34" charset="0"/>
                                                  <a:cs typeface="Verdana" panose="020B0604030504040204" pitchFamily="34" charset="0"/>
                                                </a:rPr>
                                                <m:t>𝑥</m:t>
                                              </m:r>
                                            </m:e>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p>
                                          <m:r>
                                            <a:rPr lang="en-US" b="0" i="1" smtClean="0">
                                              <a:latin typeface="Cambria Math" panose="02040503050406030204" pitchFamily="18" charset="0"/>
                                              <a:ea typeface="Verdana" panose="020B0604030504040204" pitchFamily="34" charset="0"/>
                                              <a:cs typeface="Verdana" panose="020B0604030504040204" pitchFamily="34" charset="0"/>
                                            </a:rPr>
                                            <m:t>−</m:t>
                                          </m:r>
                                          <m:sSup>
                                            <m:sSupPr>
                                              <m:ctrlPr>
                                                <a:rPr lang="en-US" b="0" i="1" smtClean="0">
                                                  <a:latin typeface="Cambria Math" panose="02040503050406030204" pitchFamily="18" charset="0"/>
                                                  <a:ea typeface="Verdana" panose="020B0604030504040204" pitchFamily="34" charset="0"/>
                                                  <a:cs typeface="Verdana" panose="020B0604030504040204" pitchFamily="34" charset="0"/>
                                                </a:rPr>
                                              </m:ctrlPr>
                                            </m:sSup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p>
                                        </m:e>
                                      </m:rad>
                                    </m:den>
                                  </m:f>
                                  <m:f>
                                    <m:fPr>
                                      <m:ctrlPr>
                                        <a:rPr lang="en-US" i="1" smtClean="0">
                                          <a:latin typeface="Cambria Math" panose="02040503050406030204" pitchFamily="18" charset="0"/>
                                          <a:ea typeface="Verdana" panose="020B0604030504040204" pitchFamily="34" charset="0"/>
                                          <a:cs typeface="Verdana" panose="020B0604030504040204" pitchFamily="34" charset="0"/>
                                        </a:rPr>
                                      </m:ctrlPr>
                                    </m:fPr>
                                    <m:num>
                                      <m:r>
                                        <a:rPr lang="en-US" b="0" i="1" smtClean="0">
                                          <a:latin typeface="Cambria Math" panose="02040503050406030204" pitchFamily="18" charset="0"/>
                                          <a:ea typeface="Verdana" panose="020B0604030504040204" pitchFamily="34" charset="0"/>
                                          <a:cs typeface="Verdana" panose="020B0604030504040204" pitchFamily="34" charset="0"/>
                                        </a:rPr>
                                        <m:t>𝑑</m:t>
                                      </m:r>
                                      <m:func>
                                        <m:funcPr>
                                          <m:ctrlPr>
                                            <a:rPr lang="en-US" b="0" i="1" smtClean="0">
                                              <a:latin typeface="Cambria Math" panose="02040503050406030204" pitchFamily="18" charset="0"/>
                                              <a:ea typeface="Verdana" panose="020B0604030504040204" pitchFamily="34" charset="0"/>
                                              <a:cs typeface="Verdana" panose="020B0604030504040204" pitchFamily="34" charset="0"/>
                                            </a:rPr>
                                          </m:ctrlPr>
                                        </m:funcPr>
                                        <m:fName>
                                          <m:r>
                                            <m:rPr>
                                              <m:sty m:val="p"/>
                                            </m:rPr>
                                            <a:rPr lang="en-US" b="0" i="0" smtClean="0">
                                              <a:latin typeface="Cambria Math" panose="02040503050406030204" pitchFamily="18" charset="0"/>
                                              <a:ea typeface="Verdana" panose="020B0604030504040204" pitchFamily="34" charset="0"/>
                                              <a:cs typeface="Verdana" panose="020B0604030504040204" pitchFamily="34" charset="0"/>
                                            </a:rPr>
                                            <m:t>ln</m:t>
                                          </m:r>
                                        </m:fName>
                                        <m:e>
                                          <m:r>
                                            <a:rPr lang="en-US" b="0" i="1" smtClean="0">
                                              <a:latin typeface="Cambria Math" panose="02040503050406030204" pitchFamily="18" charset="0"/>
                                              <a:ea typeface="Verdana" panose="020B0604030504040204" pitchFamily="34" charset="0"/>
                                              <a:cs typeface="Verdana" panose="020B0604030504040204" pitchFamily="34" charset="0"/>
                                            </a:rPr>
                                            <m:t>𝑛</m:t>
                                          </m:r>
                                        </m:e>
                                      </m:func>
                                    </m:num>
                                    <m:den>
                                      <m:r>
                                        <a:rPr lang="en-US" b="0" i="1" smtClean="0">
                                          <a:latin typeface="Cambria Math" panose="02040503050406030204" pitchFamily="18" charset="0"/>
                                          <a:ea typeface="Verdana" panose="020B0604030504040204" pitchFamily="34" charset="0"/>
                                          <a:cs typeface="Verdana" panose="020B0604030504040204" pitchFamily="34" charset="0"/>
                                        </a:rPr>
                                        <m:t>𝑑𝑥</m:t>
                                      </m:r>
                                    </m:den>
                                  </m:f>
                                </m:e>
                              </m:nary>
                            </m:e>
                          </m:d>
                          <m:r>
                            <a:rPr lang="en-US" b="0" i="1" smtClean="0">
                              <a:latin typeface="Cambria Math" panose="02040503050406030204" pitchFamily="18" charset="0"/>
                              <a:ea typeface="Verdana" panose="020B0604030504040204" pitchFamily="34" charset="0"/>
                              <a:cs typeface="Verdana" panose="020B0604030504040204" pitchFamily="34" charset="0"/>
                            </a:rPr>
                            <m:t>𝑑𝑎</m:t>
                          </m:r>
                        </m:e>
                      </m:nary>
                      <m:r>
                        <a:rPr lang="en-US" b="0" i="1" smtClean="0">
                          <a:latin typeface="Cambria Math" panose="02040503050406030204" pitchFamily="18" charset="0"/>
                          <a:ea typeface="Verdana" panose="020B0604030504040204" pitchFamily="34" charset="0"/>
                          <a:cs typeface="Verdana" panose="020B0604030504040204" pitchFamily="34" charset="0"/>
                        </a:rPr>
                        <m:t>= </m:t>
                      </m:r>
                      <m:nary>
                        <m:naryPr>
                          <m:ctrlPr>
                            <a:rPr lang="en-US" b="0" i="1" smtClean="0">
                              <a:latin typeface="Cambria Math" panose="02040503050406030204" pitchFamily="18" charset="0"/>
                              <a:ea typeface="Verdana" panose="020B0604030504040204" pitchFamily="34" charset="0"/>
                              <a:cs typeface="Verdana" panose="020B0604030504040204" pitchFamily="34" charset="0"/>
                            </a:rPr>
                          </m:ctrlPr>
                        </m:naryPr>
                        <m:sub>
                          <m:r>
                            <m:rPr>
                              <m:brk m:alnAt="23"/>
                            </m:rPr>
                            <a:rPr lang="en-US" b="0" i="1" smtClean="0">
                              <a:latin typeface="Cambria Math" panose="02040503050406030204" pitchFamily="18" charset="0"/>
                              <a:ea typeface="Verdana" panose="020B0604030504040204" pitchFamily="34" charset="0"/>
                              <a:cs typeface="Verdana" panose="020B0604030504040204" pitchFamily="34" charset="0"/>
                            </a:rPr>
                            <m:t>𝑥</m:t>
                          </m:r>
                          <m:r>
                            <a:rPr lang="en-US" b="0" i="1" smtClean="0">
                              <a:latin typeface="Cambria Math" panose="02040503050406030204" pitchFamily="18" charset="0"/>
                              <a:ea typeface="Verdana" panose="020B0604030504040204" pitchFamily="34" charset="0"/>
                              <a:cs typeface="Verdana" panose="020B0604030504040204" pitchFamily="34" charset="0"/>
                            </a:rPr>
                            <m:t>=</m:t>
                          </m:r>
                          <m:sSub>
                            <m:sSubPr>
                              <m:ctrlPr>
                                <a:rPr lang="en-US" b="0" i="1" smtClean="0">
                                  <a:latin typeface="Cambria Math" panose="02040503050406030204" pitchFamily="18" charset="0"/>
                                  <a:ea typeface="Verdana" panose="020B0604030504040204" pitchFamily="34" charset="0"/>
                                  <a:cs typeface="Verdana" panose="020B0604030504040204" pitchFamily="34" charset="0"/>
                                </a:rPr>
                              </m:ctrlPr>
                            </m:sSub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b>
                              <m:r>
                                <a:rPr lang="en-US" b="0" i="1" smtClean="0">
                                  <a:latin typeface="Cambria Math" panose="02040503050406030204" pitchFamily="18" charset="0"/>
                                  <a:ea typeface="Verdana" panose="020B0604030504040204" pitchFamily="34" charset="0"/>
                                  <a:cs typeface="Verdana" panose="020B0604030504040204" pitchFamily="34" charset="0"/>
                                </a:rPr>
                                <m:t>1</m:t>
                              </m:r>
                            </m:sub>
                          </m:sSub>
                        </m:sub>
                        <m:sup>
                          <m:r>
                            <a:rPr lang="en-US" b="0" i="1" smtClean="0">
                              <a:latin typeface="Cambria Math" panose="02040503050406030204" pitchFamily="18" charset="0"/>
                              <a:ea typeface="Verdana" panose="020B0604030504040204" pitchFamily="34" charset="0"/>
                              <a:cs typeface="Verdana" panose="020B0604030504040204" pitchFamily="34" charset="0"/>
                            </a:rPr>
                            <m:t>𝑥</m:t>
                          </m:r>
                          <m:r>
                            <a:rPr lang="en-US" b="0" i="1" smtClean="0">
                              <a:latin typeface="Cambria Math" panose="02040503050406030204" pitchFamily="18" charset="0"/>
                              <a:ea typeface="Verdana" panose="020B0604030504040204" pitchFamily="34" charset="0"/>
                              <a:cs typeface="Verdana" panose="020B0604030504040204" pitchFamily="34" charset="0"/>
                            </a:rPr>
                            <m:t>=∞</m:t>
                          </m:r>
                        </m:sup>
                        <m:e>
                          <m:f>
                            <m:fPr>
                              <m:ctrlPr>
                                <a:rPr lang="en-US" b="0" i="1" smtClean="0">
                                  <a:latin typeface="Cambria Math" panose="02040503050406030204" pitchFamily="18" charset="0"/>
                                  <a:ea typeface="Verdana" panose="020B0604030504040204" pitchFamily="34" charset="0"/>
                                  <a:cs typeface="Verdana" panose="020B0604030504040204" pitchFamily="34" charset="0"/>
                                </a:rPr>
                              </m:ctrlPr>
                            </m:fPr>
                            <m:num>
                              <m:r>
                                <a:rPr lang="en-US" b="0" i="1" smtClean="0">
                                  <a:latin typeface="Cambria Math" panose="02040503050406030204" pitchFamily="18" charset="0"/>
                                  <a:ea typeface="Verdana" panose="020B0604030504040204" pitchFamily="34" charset="0"/>
                                  <a:cs typeface="Verdana" panose="020B0604030504040204" pitchFamily="34" charset="0"/>
                                </a:rPr>
                                <m:t>𝑑</m:t>
                              </m:r>
                              <m:func>
                                <m:funcPr>
                                  <m:ctrlPr>
                                    <a:rPr lang="en-US" b="0" i="1" smtClean="0">
                                      <a:latin typeface="Cambria Math" panose="02040503050406030204" pitchFamily="18" charset="0"/>
                                      <a:ea typeface="Verdana" panose="020B0604030504040204" pitchFamily="34" charset="0"/>
                                      <a:cs typeface="Verdana" panose="020B0604030504040204" pitchFamily="34" charset="0"/>
                                    </a:rPr>
                                  </m:ctrlPr>
                                </m:funcPr>
                                <m:fName>
                                  <m:r>
                                    <m:rPr>
                                      <m:sty m:val="p"/>
                                    </m:rPr>
                                    <a:rPr lang="en-US" b="0" i="0" smtClean="0">
                                      <a:latin typeface="Cambria Math" panose="02040503050406030204" pitchFamily="18" charset="0"/>
                                      <a:ea typeface="Verdana" panose="020B0604030504040204" pitchFamily="34" charset="0"/>
                                      <a:cs typeface="Verdana" panose="020B0604030504040204" pitchFamily="34" charset="0"/>
                                    </a:rPr>
                                    <m:t>ln</m:t>
                                  </m:r>
                                </m:fName>
                                <m:e>
                                  <m:r>
                                    <a:rPr lang="en-US" b="0" i="1" smtClean="0">
                                      <a:latin typeface="Cambria Math" panose="02040503050406030204" pitchFamily="18" charset="0"/>
                                      <a:ea typeface="Verdana" panose="020B0604030504040204" pitchFamily="34" charset="0"/>
                                      <a:cs typeface="Verdana" panose="020B0604030504040204" pitchFamily="34" charset="0"/>
                                    </a:rPr>
                                    <m:t>𝑛</m:t>
                                  </m:r>
                                </m:e>
                              </m:func>
                            </m:num>
                            <m:den>
                              <m:r>
                                <a:rPr lang="en-US" b="0" i="1" smtClean="0">
                                  <a:latin typeface="Cambria Math" panose="02040503050406030204" pitchFamily="18" charset="0"/>
                                  <a:ea typeface="Verdana" panose="020B0604030504040204" pitchFamily="34" charset="0"/>
                                  <a:cs typeface="Verdana" panose="020B0604030504040204" pitchFamily="34" charset="0"/>
                                </a:rPr>
                                <m:t>𝑑𝑥</m:t>
                              </m:r>
                            </m:den>
                          </m:f>
                          <m:d>
                            <m:dPr>
                              <m:begChr m:val="["/>
                              <m:endChr m:val="]"/>
                              <m:ctrlPr>
                                <a:rPr lang="en-US" b="0" i="1" smtClean="0">
                                  <a:latin typeface="Cambria Math" panose="02040503050406030204" pitchFamily="18" charset="0"/>
                                  <a:ea typeface="Verdana" panose="020B0604030504040204" pitchFamily="34" charset="0"/>
                                  <a:cs typeface="Verdana" panose="020B0604030504040204" pitchFamily="34" charset="0"/>
                                </a:rPr>
                              </m:ctrlPr>
                            </m:dPr>
                            <m:e>
                              <m:nary>
                                <m:naryPr>
                                  <m:ctrlPr>
                                    <a:rPr lang="en-US" b="0" i="1" smtClean="0">
                                      <a:latin typeface="Cambria Math" panose="02040503050406030204" pitchFamily="18" charset="0"/>
                                      <a:ea typeface="Verdana" panose="020B0604030504040204" pitchFamily="34" charset="0"/>
                                      <a:cs typeface="Verdana" panose="020B0604030504040204" pitchFamily="34" charset="0"/>
                                    </a:rPr>
                                  </m:ctrlPr>
                                </m:naryPr>
                                <m:sub>
                                  <m:r>
                                    <m:rPr>
                                      <m:brk m:alnAt="23"/>
                                    </m:rPr>
                                    <a:rPr lang="en-US" b="0" i="1" smtClean="0">
                                      <a:latin typeface="Cambria Math" panose="02040503050406030204" pitchFamily="18" charset="0"/>
                                      <a:ea typeface="Verdana" panose="020B0604030504040204" pitchFamily="34" charset="0"/>
                                      <a:cs typeface="Verdana" panose="020B0604030504040204" pitchFamily="34" charset="0"/>
                                    </a:rPr>
                                    <m:t>𝑎</m:t>
                                  </m:r>
                                  <m:r>
                                    <a:rPr lang="en-US" b="0" i="1" smtClean="0">
                                      <a:latin typeface="Cambria Math" panose="02040503050406030204" pitchFamily="18" charset="0"/>
                                      <a:ea typeface="Verdana" panose="020B0604030504040204" pitchFamily="34" charset="0"/>
                                      <a:cs typeface="Verdana" panose="020B0604030504040204" pitchFamily="34" charset="0"/>
                                    </a:rPr>
                                    <m:t>=</m:t>
                                  </m:r>
                                  <m:sSub>
                                    <m:sSubPr>
                                      <m:ctrlPr>
                                        <a:rPr lang="en-US" b="0" i="1" smtClean="0">
                                          <a:latin typeface="Cambria Math" panose="02040503050406030204" pitchFamily="18" charset="0"/>
                                          <a:ea typeface="Verdana" panose="020B0604030504040204" pitchFamily="34" charset="0"/>
                                          <a:cs typeface="Verdana" panose="020B0604030504040204" pitchFamily="34" charset="0"/>
                                        </a:rPr>
                                      </m:ctrlPr>
                                    </m:sSub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b>
                                      <m:r>
                                        <a:rPr lang="en-US" b="0" i="1" smtClean="0">
                                          <a:latin typeface="Cambria Math" panose="02040503050406030204" pitchFamily="18" charset="0"/>
                                          <a:ea typeface="Verdana" panose="020B0604030504040204" pitchFamily="34" charset="0"/>
                                          <a:cs typeface="Verdana" panose="020B0604030504040204" pitchFamily="34" charset="0"/>
                                        </a:rPr>
                                        <m:t>1</m:t>
                                      </m:r>
                                    </m:sub>
                                  </m:sSub>
                                </m:sub>
                                <m:sup>
                                  <m:r>
                                    <a:rPr lang="en-US" b="0" i="1" smtClean="0">
                                      <a:latin typeface="Cambria Math" panose="02040503050406030204" pitchFamily="18" charset="0"/>
                                      <a:ea typeface="Verdana" panose="020B0604030504040204" pitchFamily="34" charset="0"/>
                                      <a:cs typeface="Verdana" panose="020B0604030504040204" pitchFamily="34" charset="0"/>
                                    </a:rPr>
                                    <m:t>𝑎</m:t>
                                  </m:r>
                                  <m:r>
                                    <a:rPr lang="en-US" b="0" i="1" smtClean="0">
                                      <a:latin typeface="Cambria Math" panose="02040503050406030204" pitchFamily="18" charset="0"/>
                                      <a:ea typeface="Verdana" panose="020B0604030504040204" pitchFamily="34" charset="0"/>
                                      <a:cs typeface="Verdana" panose="020B0604030504040204" pitchFamily="34" charset="0"/>
                                    </a:rPr>
                                    <m:t>=</m:t>
                                  </m:r>
                                  <m:r>
                                    <a:rPr lang="en-US" b="0" i="1" smtClean="0">
                                      <a:latin typeface="Cambria Math" panose="02040503050406030204" pitchFamily="18" charset="0"/>
                                      <a:ea typeface="Verdana" panose="020B0604030504040204" pitchFamily="34" charset="0"/>
                                      <a:cs typeface="Verdana" panose="020B0604030504040204" pitchFamily="34" charset="0"/>
                                    </a:rPr>
                                    <m:t>𝑥</m:t>
                                  </m:r>
                                </m:sup>
                                <m:e>
                                  <m:f>
                                    <m:fPr>
                                      <m:ctrlPr>
                                        <a:rPr lang="en-US" b="0" i="1" smtClean="0">
                                          <a:latin typeface="Cambria Math" panose="02040503050406030204" pitchFamily="18" charset="0"/>
                                          <a:ea typeface="Verdana" panose="020B0604030504040204" pitchFamily="34" charset="0"/>
                                          <a:cs typeface="Verdana" panose="020B0604030504040204" pitchFamily="34" charset="0"/>
                                        </a:rPr>
                                      </m:ctrlPr>
                                    </m:fPr>
                                    <m:num>
                                      <m:r>
                                        <a:rPr lang="en-US" b="0" i="1" smtClean="0">
                                          <a:latin typeface="Cambria Math" panose="02040503050406030204" pitchFamily="18" charset="0"/>
                                          <a:ea typeface="Verdana" panose="020B0604030504040204" pitchFamily="34" charset="0"/>
                                          <a:cs typeface="Verdana" panose="020B0604030504040204" pitchFamily="34" charset="0"/>
                                        </a:rPr>
                                        <m:t>−2</m:t>
                                      </m:r>
                                      <m:r>
                                        <a:rPr lang="en-US" b="0" i="1" smtClean="0">
                                          <a:latin typeface="Cambria Math" panose="02040503050406030204" pitchFamily="18" charset="0"/>
                                          <a:ea typeface="Verdana" panose="020B0604030504040204" pitchFamily="34" charset="0"/>
                                          <a:cs typeface="Verdana" panose="020B0604030504040204" pitchFamily="34" charset="0"/>
                                        </a:rPr>
                                        <m:t>𝑎</m:t>
                                      </m:r>
                                    </m:num>
                                    <m:den>
                                      <m:rad>
                                        <m:radPr>
                                          <m:degHide m:val="on"/>
                                          <m:ctrlPr>
                                            <a:rPr lang="en-US" b="0" i="1" smtClean="0">
                                              <a:latin typeface="Cambria Math" panose="02040503050406030204" pitchFamily="18" charset="0"/>
                                              <a:ea typeface="Verdana" panose="020B0604030504040204" pitchFamily="34" charset="0"/>
                                              <a:cs typeface="Verdana" panose="020B0604030504040204" pitchFamily="34" charset="0"/>
                                            </a:rPr>
                                          </m:ctrlPr>
                                        </m:radPr>
                                        <m:deg/>
                                        <m:e>
                                          <m:sSup>
                                            <m:sSupPr>
                                              <m:ctrlPr>
                                                <a:rPr lang="en-US" b="0" i="1" smtClean="0">
                                                  <a:latin typeface="Cambria Math" panose="02040503050406030204" pitchFamily="18" charset="0"/>
                                                  <a:ea typeface="Verdana" panose="020B0604030504040204" pitchFamily="34" charset="0"/>
                                                  <a:cs typeface="Verdana" panose="020B0604030504040204" pitchFamily="34" charset="0"/>
                                                </a:rPr>
                                              </m:ctrlPr>
                                            </m:sSup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p>
                                          <m:r>
                                            <a:rPr lang="en-US" b="0" i="1" smtClean="0">
                                              <a:latin typeface="Cambria Math" panose="02040503050406030204" pitchFamily="18" charset="0"/>
                                              <a:ea typeface="Verdana" panose="020B0604030504040204" pitchFamily="34" charset="0"/>
                                              <a:cs typeface="Verdana" panose="020B0604030504040204" pitchFamily="34" charset="0"/>
                                            </a:rPr>
                                            <m:t>−</m:t>
                                          </m:r>
                                          <m:sSubSup>
                                            <m:sSubSupPr>
                                              <m:ctrlPr>
                                                <a:rPr lang="en-US" b="0" i="1" smtClean="0">
                                                  <a:latin typeface="Cambria Math" panose="02040503050406030204" pitchFamily="18" charset="0"/>
                                                  <a:ea typeface="Verdana" panose="020B0604030504040204" pitchFamily="34" charset="0"/>
                                                  <a:cs typeface="Verdana" panose="020B0604030504040204" pitchFamily="34" charset="0"/>
                                                </a:rPr>
                                              </m:ctrlPr>
                                            </m:sSubSup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b>
                                              <m:r>
                                                <a:rPr lang="en-US" b="0" i="1" smtClean="0">
                                                  <a:latin typeface="Cambria Math" panose="02040503050406030204" pitchFamily="18" charset="0"/>
                                                  <a:ea typeface="Verdana" panose="020B0604030504040204" pitchFamily="34" charset="0"/>
                                                  <a:cs typeface="Verdana" panose="020B0604030504040204" pitchFamily="34" charset="0"/>
                                                </a:rPr>
                                                <m:t>1</m:t>
                                              </m:r>
                                            </m:sub>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bSup>
                                        </m:e>
                                      </m:rad>
                                    </m:den>
                                  </m:f>
                                  <m:f>
                                    <m:fPr>
                                      <m:ctrlPr>
                                        <a:rPr lang="en-US" b="0" i="1" smtClean="0">
                                          <a:latin typeface="Cambria Math" panose="02040503050406030204" pitchFamily="18" charset="0"/>
                                          <a:ea typeface="Verdana" panose="020B0604030504040204" pitchFamily="34" charset="0"/>
                                          <a:cs typeface="Verdana" panose="020B0604030504040204" pitchFamily="34" charset="0"/>
                                        </a:rPr>
                                      </m:ctrlPr>
                                    </m:fPr>
                                    <m:num>
                                      <m:r>
                                        <a:rPr lang="en-US" b="0" i="1" smtClean="0">
                                          <a:latin typeface="Cambria Math" panose="02040503050406030204" pitchFamily="18" charset="0"/>
                                          <a:ea typeface="Verdana" panose="020B0604030504040204" pitchFamily="34" charset="0"/>
                                          <a:cs typeface="Verdana" panose="020B0604030504040204" pitchFamily="34" charset="0"/>
                                        </a:rPr>
                                        <m:t>𝑑𝑎</m:t>
                                      </m:r>
                                    </m:num>
                                    <m:den>
                                      <m:rad>
                                        <m:radPr>
                                          <m:degHide m:val="on"/>
                                          <m:ctrlPr>
                                            <a:rPr lang="en-US" b="0" i="1" smtClean="0">
                                              <a:latin typeface="Cambria Math" panose="02040503050406030204" pitchFamily="18" charset="0"/>
                                              <a:ea typeface="Verdana" panose="020B0604030504040204" pitchFamily="34" charset="0"/>
                                              <a:cs typeface="Verdana" panose="020B0604030504040204" pitchFamily="34" charset="0"/>
                                            </a:rPr>
                                          </m:ctrlPr>
                                        </m:radPr>
                                        <m:deg/>
                                        <m:e>
                                          <m:sSup>
                                            <m:sSupPr>
                                              <m:ctrlPr>
                                                <a:rPr lang="en-US" b="0" i="1" smtClean="0">
                                                  <a:latin typeface="Cambria Math" panose="02040503050406030204" pitchFamily="18" charset="0"/>
                                                  <a:ea typeface="Verdana" panose="020B0604030504040204" pitchFamily="34" charset="0"/>
                                                  <a:cs typeface="Verdana" panose="020B0604030504040204" pitchFamily="34" charset="0"/>
                                                </a:rPr>
                                              </m:ctrlPr>
                                            </m:sSupPr>
                                            <m:e>
                                              <m:r>
                                                <a:rPr lang="en-US" b="0" i="1" smtClean="0">
                                                  <a:latin typeface="Cambria Math" panose="02040503050406030204" pitchFamily="18" charset="0"/>
                                                  <a:ea typeface="Verdana" panose="020B0604030504040204" pitchFamily="34" charset="0"/>
                                                  <a:cs typeface="Verdana" panose="020B0604030504040204" pitchFamily="34" charset="0"/>
                                                </a:rPr>
                                                <m:t>𝑥</m:t>
                                              </m:r>
                                            </m:e>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p>
                                          <m:r>
                                            <a:rPr lang="en-US" b="0" i="1" smtClean="0">
                                              <a:latin typeface="Cambria Math" panose="02040503050406030204" pitchFamily="18" charset="0"/>
                                              <a:ea typeface="Verdana" panose="020B0604030504040204" pitchFamily="34" charset="0"/>
                                              <a:cs typeface="Verdana" panose="020B0604030504040204" pitchFamily="34" charset="0"/>
                                            </a:rPr>
                                            <m:t>−</m:t>
                                          </m:r>
                                          <m:sSup>
                                            <m:sSupPr>
                                              <m:ctrlPr>
                                                <a:rPr lang="en-US" b="0" i="1" smtClean="0">
                                                  <a:latin typeface="Cambria Math" panose="02040503050406030204" pitchFamily="18" charset="0"/>
                                                  <a:ea typeface="Verdana" panose="020B0604030504040204" pitchFamily="34" charset="0"/>
                                                  <a:cs typeface="Verdana" panose="020B0604030504040204" pitchFamily="34" charset="0"/>
                                                </a:rPr>
                                              </m:ctrlPr>
                                            </m:sSup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p>
                                        </m:e>
                                      </m:rad>
                                    </m:den>
                                  </m:f>
                                </m:e>
                              </m:nary>
                            </m:e>
                          </m:d>
                          <m:r>
                            <a:rPr lang="en-US" b="0" i="1" smtClean="0">
                              <a:latin typeface="Cambria Math" panose="02040503050406030204" pitchFamily="18" charset="0"/>
                              <a:ea typeface="Verdana" panose="020B0604030504040204" pitchFamily="34" charset="0"/>
                              <a:cs typeface="Verdana" panose="020B0604030504040204" pitchFamily="34" charset="0"/>
                            </a:rPr>
                            <m:t>𝑑𝑥</m:t>
                          </m:r>
                        </m:e>
                      </m:nary>
                      <m:r>
                        <a:rPr lang="en-US" b="0" i="1" smtClean="0">
                          <a:latin typeface="Cambria Math" panose="02040503050406030204" pitchFamily="18" charset="0"/>
                          <a:ea typeface="Verdana" panose="020B0604030504040204" pitchFamily="34" charset="0"/>
                          <a:cs typeface="Verdana" panose="020B0604030504040204" pitchFamily="34" charset="0"/>
                        </a:rPr>
                        <m:t>= </m:t>
                      </m:r>
                      <m:nary>
                        <m:naryPr>
                          <m:ctrlPr>
                            <a:rPr lang="en-US" b="0" i="1" smtClean="0">
                              <a:latin typeface="Cambria Math" panose="02040503050406030204" pitchFamily="18" charset="0"/>
                              <a:ea typeface="Verdana" panose="020B0604030504040204" pitchFamily="34" charset="0"/>
                              <a:cs typeface="Verdana" panose="020B0604030504040204" pitchFamily="34" charset="0"/>
                            </a:rPr>
                          </m:ctrlPr>
                        </m:naryPr>
                        <m:sub>
                          <m:r>
                            <m:rPr>
                              <m:brk m:alnAt="23"/>
                            </m:rPr>
                            <a:rPr lang="en-US" b="0" i="1" smtClean="0">
                              <a:latin typeface="Cambria Math" panose="02040503050406030204" pitchFamily="18" charset="0"/>
                              <a:ea typeface="Verdana" panose="020B0604030504040204" pitchFamily="34" charset="0"/>
                              <a:cs typeface="Verdana" panose="020B0604030504040204" pitchFamily="34" charset="0"/>
                            </a:rPr>
                            <m:t>𝑥</m:t>
                          </m:r>
                          <m:r>
                            <a:rPr lang="en-US" b="0" i="1" smtClean="0">
                              <a:latin typeface="Cambria Math" panose="02040503050406030204" pitchFamily="18" charset="0"/>
                              <a:ea typeface="Verdana" panose="020B0604030504040204" pitchFamily="34" charset="0"/>
                              <a:cs typeface="Verdana" panose="020B0604030504040204" pitchFamily="34" charset="0"/>
                            </a:rPr>
                            <m:t>=</m:t>
                          </m:r>
                          <m:sSub>
                            <m:sSubPr>
                              <m:ctrlPr>
                                <a:rPr lang="en-US" b="0" i="1" smtClean="0">
                                  <a:latin typeface="Cambria Math" panose="02040503050406030204" pitchFamily="18" charset="0"/>
                                  <a:ea typeface="Verdana" panose="020B0604030504040204" pitchFamily="34" charset="0"/>
                                  <a:cs typeface="Verdana" panose="020B0604030504040204" pitchFamily="34" charset="0"/>
                                </a:rPr>
                              </m:ctrlPr>
                            </m:sSub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b>
                              <m:r>
                                <a:rPr lang="en-US" b="0" i="1" smtClean="0">
                                  <a:latin typeface="Cambria Math" panose="02040503050406030204" pitchFamily="18" charset="0"/>
                                  <a:ea typeface="Verdana" panose="020B0604030504040204" pitchFamily="34" charset="0"/>
                                  <a:cs typeface="Verdana" panose="020B0604030504040204" pitchFamily="34" charset="0"/>
                                </a:rPr>
                                <m:t>1</m:t>
                              </m:r>
                            </m:sub>
                          </m:sSub>
                        </m:sub>
                        <m:sup>
                          <m:r>
                            <a:rPr lang="en-US" b="0" i="1" smtClean="0">
                              <a:latin typeface="Cambria Math" panose="02040503050406030204" pitchFamily="18" charset="0"/>
                              <a:ea typeface="Verdana" panose="020B0604030504040204" pitchFamily="34" charset="0"/>
                              <a:cs typeface="Verdana" panose="020B0604030504040204" pitchFamily="34" charset="0"/>
                            </a:rPr>
                            <m:t>𝑥</m:t>
                          </m:r>
                          <m:r>
                            <a:rPr lang="en-US" b="0" i="1" smtClean="0">
                              <a:latin typeface="Cambria Math" panose="02040503050406030204" pitchFamily="18" charset="0"/>
                              <a:ea typeface="Verdana" panose="020B0604030504040204" pitchFamily="34" charset="0"/>
                              <a:cs typeface="Verdana" panose="020B0604030504040204" pitchFamily="34" charset="0"/>
                            </a:rPr>
                            <m:t>=∞</m:t>
                          </m:r>
                        </m:sup>
                        <m:e>
                          <m:f>
                            <m:fPr>
                              <m:ctrlPr>
                                <a:rPr lang="en-US" b="0" i="1" smtClean="0">
                                  <a:latin typeface="Cambria Math" panose="02040503050406030204" pitchFamily="18" charset="0"/>
                                  <a:ea typeface="Verdana" panose="020B0604030504040204" pitchFamily="34" charset="0"/>
                                  <a:cs typeface="Verdana" panose="020B0604030504040204" pitchFamily="34" charset="0"/>
                                </a:rPr>
                              </m:ctrlPr>
                            </m:fPr>
                            <m:num>
                              <m:r>
                                <a:rPr lang="en-US" b="0" i="1" smtClean="0">
                                  <a:latin typeface="Cambria Math" panose="02040503050406030204" pitchFamily="18" charset="0"/>
                                  <a:ea typeface="Verdana" panose="020B0604030504040204" pitchFamily="34" charset="0"/>
                                  <a:cs typeface="Verdana" panose="020B0604030504040204" pitchFamily="34" charset="0"/>
                                </a:rPr>
                                <m:t>−2</m:t>
                              </m:r>
                              <m:r>
                                <a:rPr lang="en-US" b="0" i="1" smtClean="0">
                                  <a:latin typeface="Cambria Math" panose="02040503050406030204" pitchFamily="18" charset="0"/>
                                  <a:ea typeface="Verdana" panose="020B0604030504040204" pitchFamily="34" charset="0"/>
                                  <a:cs typeface="Verdana" panose="020B0604030504040204" pitchFamily="34" charset="0"/>
                                </a:rPr>
                                <m:t>𝑑</m:t>
                              </m:r>
                              <m:func>
                                <m:funcPr>
                                  <m:ctrlPr>
                                    <a:rPr lang="en-US" b="0" i="1" smtClean="0">
                                      <a:latin typeface="Cambria Math" panose="02040503050406030204" pitchFamily="18" charset="0"/>
                                      <a:ea typeface="Verdana" panose="020B0604030504040204" pitchFamily="34" charset="0"/>
                                      <a:cs typeface="Verdana" panose="020B0604030504040204" pitchFamily="34" charset="0"/>
                                    </a:rPr>
                                  </m:ctrlPr>
                                </m:funcPr>
                                <m:fName>
                                  <m:r>
                                    <m:rPr>
                                      <m:sty m:val="p"/>
                                    </m:rPr>
                                    <a:rPr lang="en-US" b="0" i="0" smtClean="0">
                                      <a:latin typeface="Cambria Math" panose="02040503050406030204" pitchFamily="18" charset="0"/>
                                      <a:ea typeface="Verdana" panose="020B0604030504040204" pitchFamily="34" charset="0"/>
                                      <a:cs typeface="Verdana" panose="020B0604030504040204" pitchFamily="34" charset="0"/>
                                    </a:rPr>
                                    <m:t>ln</m:t>
                                  </m:r>
                                </m:fName>
                                <m:e>
                                  <m:r>
                                    <a:rPr lang="en-US" b="0" i="1" smtClean="0">
                                      <a:latin typeface="Cambria Math" panose="02040503050406030204" pitchFamily="18" charset="0"/>
                                      <a:ea typeface="Verdana" panose="020B0604030504040204" pitchFamily="34" charset="0"/>
                                      <a:cs typeface="Verdana" panose="020B0604030504040204" pitchFamily="34" charset="0"/>
                                    </a:rPr>
                                    <m:t>𝑛</m:t>
                                  </m:r>
                                </m:e>
                              </m:func>
                            </m:num>
                            <m:den>
                              <m:r>
                                <a:rPr lang="en-US" b="0" i="1" smtClean="0">
                                  <a:latin typeface="Cambria Math" panose="02040503050406030204" pitchFamily="18" charset="0"/>
                                  <a:ea typeface="Verdana" panose="020B0604030504040204" pitchFamily="34" charset="0"/>
                                  <a:cs typeface="Verdana" panose="020B0604030504040204" pitchFamily="34" charset="0"/>
                                </a:rPr>
                                <m:t>𝑑𝑥</m:t>
                              </m:r>
                            </m:den>
                          </m:f>
                          <m:sSubSup>
                            <m:sSubSupPr>
                              <m:ctrlPr>
                                <a:rPr lang="en-US" b="0" i="1" smtClean="0">
                                  <a:latin typeface="Cambria Math" panose="02040503050406030204" pitchFamily="18" charset="0"/>
                                  <a:ea typeface="Verdana" panose="020B0604030504040204" pitchFamily="34" charset="0"/>
                                  <a:cs typeface="Verdana" panose="020B0604030504040204" pitchFamily="34" charset="0"/>
                                </a:rPr>
                              </m:ctrlPr>
                            </m:sSubSupPr>
                            <m:e>
                              <m:d>
                                <m:dPr>
                                  <m:begChr m:val="["/>
                                  <m:endChr m:val="]"/>
                                  <m:ctrlPr>
                                    <a:rPr lang="en-US" b="0" i="1" smtClean="0">
                                      <a:latin typeface="Cambria Math" panose="02040503050406030204" pitchFamily="18" charset="0"/>
                                      <a:ea typeface="Verdana" panose="020B0604030504040204" pitchFamily="34" charset="0"/>
                                      <a:cs typeface="Verdana" panose="020B0604030504040204" pitchFamily="34" charset="0"/>
                                    </a:rPr>
                                  </m:ctrlPr>
                                </m:dPr>
                                <m:e>
                                  <m:func>
                                    <m:funcPr>
                                      <m:ctrlPr>
                                        <a:rPr lang="en-US" b="0" i="1" smtClean="0">
                                          <a:latin typeface="Cambria Math" panose="02040503050406030204" pitchFamily="18" charset="0"/>
                                          <a:ea typeface="Verdana" panose="020B0604030504040204" pitchFamily="34" charset="0"/>
                                          <a:cs typeface="Verdana" panose="020B0604030504040204" pitchFamily="34" charset="0"/>
                                        </a:rPr>
                                      </m:ctrlPr>
                                    </m:funcPr>
                                    <m:fName>
                                      <m:sSup>
                                        <m:sSupPr>
                                          <m:ctrlPr>
                                            <a:rPr lang="en-US" b="0" i="1" smtClean="0">
                                              <a:latin typeface="Cambria Math" panose="02040503050406030204" pitchFamily="18" charset="0"/>
                                              <a:ea typeface="Verdana" panose="020B0604030504040204" pitchFamily="34" charset="0"/>
                                              <a:cs typeface="Verdana" panose="020B0604030504040204" pitchFamily="34" charset="0"/>
                                            </a:rPr>
                                          </m:ctrlPr>
                                        </m:sSupPr>
                                        <m:e>
                                          <m:r>
                                            <m:rPr>
                                              <m:sty m:val="p"/>
                                            </m:rPr>
                                            <a:rPr lang="en-US" b="0" i="0" smtClean="0">
                                              <a:latin typeface="Cambria Math" panose="02040503050406030204" pitchFamily="18" charset="0"/>
                                              <a:ea typeface="Verdana" panose="020B0604030504040204" pitchFamily="34" charset="0"/>
                                              <a:cs typeface="Verdana" panose="020B0604030504040204" pitchFamily="34" charset="0"/>
                                            </a:rPr>
                                            <m:t>sin</m:t>
                                          </m:r>
                                        </m:e>
                                        <m:sup>
                                          <m:r>
                                            <a:rPr lang="en-US" b="0" i="1" smtClean="0">
                                              <a:latin typeface="Cambria Math" panose="02040503050406030204" pitchFamily="18" charset="0"/>
                                              <a:ea typeface="Verdana" panose="020B0604030504040204" pitchFamily="34" charset="0"/>
                                              <a:cs typeface="Verdana" panose="020B0604030504040204" pitchFamily="34" charset="0"/>
                                            </a:rPr>
                                            <m:t>−1</m:t>
                                          </m:r>
                                        </m:sup>
                                      </m:sSup>
                                    </m:fName>
                                    <m:e>
                                      <m:rad>
                                        <m:radPr>
                                          <m:degHide m:val="on"/>
                                          <m:ctrlPr>
                                            <a:rPr lang="en-US" b="0" i="1" smtClean="0">
                                              <a:latin typeface="Cambria Math" panose="02040503050406030204" pitchFamily="18" charset="0"/>
                                              <a:ea typeface="Verdana" panose="020B0604030504040204" pitchFamily="34" charset="0"/>
                                              <a:cs typeface="Verdana" panose="020B0604030504040204" pitchFamily="34" charset="0"/>
                                            </a:rPr>
                                          </m:ctrlPr>
                                        </m:radPr>
                                        <m:deg/>
                                        <m:e>
                                          <m:f>
                                            <m:fPr>
                                              <m:ctrlPr>
                                                <a:rPr lang="en-US" b="0" i="1" smtClean="0">
                                                  <a:latin typeface="Cambria Math" panose="02040503050406030204" pitchFamily="18" charset="0"/>
                                                  <a:ea typeface="Verdana" panose="020B0604030504040204" pitchFamily="34" charset="0"/>
                                                  <a:cs typeface="Verdana" panose="020B0604030504040204" pitchFamily="34" charset="0"/>
                                                </a:rPr>
                                              </m:ctrlPr>
                                            </m:fPr>
                                            <m:num>
                                              <m:sSup>
                                                <m:sSupPr>
                                                  <m:ctrlPr>
                                                    <a:rPr lang="en-US" b="0" i="1" smtClean="0">
                                                      <a:latin typeface="Cambria Math" panose="02040503050406030204" pitchFamily="18" charset="0"/>
                                                      <a:ea typeface="Verdana" panose="020B0604030504040204" pitchFamily="34" charset="0"/>
                                                      <a:cs typeface="Verdana" panose="020B0604030504040204" pitchFamily="34" charset="0"/>
                                                    </a:rPr>
                                                  </m:ctrlPr>
                                                </m:sSup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p>
                                              <m:r>
                                                <a:rPr lang="en-US" b="0" i="1" smtClean="0">
                                                  <a:latin typeface="Cambria Math" panose="02040503050406030204" pitchFamily="18" charset="0"/>
                                                  <a:ea typeface="Verdana" panose="020B0604030504040204" pitchFamily="34" charset="0"/>
                                                  <a:cs typeface="Verdana" panose="020B0604030504040204" pitchFamily="34" charset="0"/>
                                                </a:rPr>
                                                <m:t>−</m:t>
                                              </m:r>
                                              <m:sSubSup>
                                                <m:sSubSupPr>
                                                  <m:ctrlPr>
                                                    <a:rPr lang="en-US" b="0" i="1" smtClean="0">
                                                      <a:latin typeface="Cambria Math" panose="02040503050406030204" pitchFamily="18" charset="0"/>
                                                      <a:ea typeface="Verdana" panose="020B0604030504040204" pitchFamily="34" charset="0"/>
                                                      <a:cs typeface="Verdana" panose="020B0604030504040204" pitchFamily="34" charset="0"/>
                                                    </a:rPr>
                                                  </m:ctrlPr>
                                                </m:sSubSup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b>
                                                  <m:r>
                                                    <a:rPr lang="en-US" b="0" i="1" smtClean="0">
                                                      <a:latin typeface="Cambria Math" panose="02040503050406030204" pitchFamily="18" charset="0"/>
                                                      <a:ea typeface="Verdana" panose="020B0604030504040204" pitchFamily="34" charset="0"/>
                                                      <a:cs typeface="Verdana" panose="020B0604030504040204" pitchFamily="34" charset="0"/>
                                                    </a:rPr>
                                                    <m:t>1</m:t>
                                                  </m:r>
                                                </m:sub>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bSup>
                                            </m:num>
                                            <m:den>
                                              <m:sSup>
                                                <m:sSupPr>
                                                  <m:ctrlPr>
                                                    <a:rPr lang="en-US" b="0" i="1" smtClean="0">
                                                      <a:latin typeface="Cambria Math" panose="02040503050406030204" pitchFamily="18" charset="0"/>
                                                      <a:ea typeface="Verdana" panose="020B0604030504040204" pitchFamily="34" charset="0"/>
                                                      <a:cs typeface="Verdana" panose="020B0604030504040204" pitchFamily="34" charset="0"/>
                                                    </a:rPr>
                                                  </m:ctrlPr>
                                                </m:sSupPr>
                                                <m:e>
                                                  <m:r>
                                                    <a:rPr lang="en-US" b="0" i="1" smtClean="0">
                                                      <a:latin typeface="Cambria Math" panose="02040503050406030204" pitchFamily="18" charset="0"/>
                                                      <a:ea typeface="Verdana" panose="020B0604030504040204" pitchFamily="34" charset="0"/>
                                                      <a:cs typeface="Verdana" panose="020B0604030504040204" pitchFamily="34" charset="0"/>
                                                    </a:rPr>
                                                    <m:t>𝑥</m:t>
                                                  </m:r>
                                                </m:e>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p>
                                              <m:r>
                                                <a:rPr lang="en-US" b="0" i="1" smtClean="0">
                                                  <a:latin typeface="Cambria Math" panose="02040503050406030204" pitchFamily="18" charset="0"/>
                                                  <a:ea typeface="Verdana" panose="020B0604030504040204" pitchFamily="34" charset="0"/>
                                                  <a:cs typeface="Verdana" panose="020B0604030504040204" pitchFamily="34" charset="0"/>
                                                </a:rPr>
                                                <m:t>−</m:t>
                                              </m:r>
                                              <m:sSubSup>
                                                <m:sSubSupPr>
                                                  <m:ctrlPr>
                                                    <a:rPr lang="en-US" b="0" i="1" smtClean="0">
                                                      <a:latin typeface="Cambria Math" panose="02040503050406030204" pitchFamily="18" charset="0"/>
                                                      <a:ea typeface="Verdana" panose="020B0604030504040204" pitchFamily="34" charset="0"/>
                                                      <a:cs typeface="Verdana" panose="020B0604030504040204" pitchFamily="34" charset="0"/>
                                                    </a:rPr>
                                                  </m:ctrlPr>
                                                </m:sSubSup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b>
                                                  <m:r>
                                                    <a:rPr lang="en-US" b="0" i="1" smtClean="0">
                                                      <a:latin typeface="Cambria Math" panose="02040503050406030204" pitchFamily="18" charset="0"/>
                                                      <a:ea typeface="Verdana" panose="020B0604030504040204" pitchFamily="34" charset="0"/>
                                                      <a:cs typeface="Verdana" panose="020B0604030504040204" pitchFamily="34" charset="0"/>
                                                    </a:rPr>
                                                    <m:t>1</m:t>
                                                  </m:r>
                                                </m:sub>
                                                <m:sup>
                                                  <m:r>
                                                    <a:rPr lang="en-US" b="0" i="1" smtClean="0">
                                                      <a:latin typeface="Cambria Math" panose="02040503050406030204" pitchFamily="18" charset="0"/>
                                                      <a:ea typeface="Verdana" panose="020B0604030504040204" pitchFamily="34" charset="0"/>
                                                      <a:cs typeface="Verdana" panose="020B0604030504040204" pitchFamily="34" charset="0"/>
                                                    </a:rPr>
                                                    <m:t>2</m:t>
                                                  </m:r>
                                                </m:sup>
                                              </m:sSubSup>
                                            </m:den>
                                          </m:f>
                                        </m:e>
                                      </m:rad>
                                    </m:e>
                                  </m:func>
                                </m:e>
                              </m:d>
                            </m:e>
                            <m:sub>
                              <m:r>
                                <a:rPr lang="en-US" b="0" i="1" smtClean="0">
                                  <a:latin typeface="Cambria Math" panose="02040503050406030204" pitchFamily="18" charset="0"/>
                                  <a:ea typeface="Verdana" panose="020B0604030504040204" pitchFamily="34" charset="0"/>
                                  <a:cs typeface="Verdana" panose="020B0604030504040204" pitchFamily="34" charset="0"/>
                                </a:rPr>
                                <m:t>𝑎</m:t>
                              </m:r>
                              <m:r>
                                <a:rPr lang="en-US" b="0" i="1" smtClean="0">
                                  <a:latin typeface="Cambria Math" panose="02040503050406030204" pitchFamily="18" charset="0"/>
                                  <a:ea typeface="Verdana" panose="020B0604030504040204" pitchFamily="34" charset="0"/>
                                  <a:cs typeface="Verdana" panose="020B0604030504040204" pitchFamily="34" charset="0"/>
                                </a:rPr>
                                <m:t>=</m:t>
                              </m:r>
                              <m:sSub>
                                <m:sSubPr>
                                  <m:ctrlPr>
                                    <a:rPr lang="en-US" b="0" i="1" smtClean="0">
                                      <a:latin typeface="Cambria Math" panose="02040503050406030204" pitchFamily="18" charset="0"/>
                                      <a:ea typeface="Verdana" panose="020B0604030504040204" pitchFamily="34" charset="0"/>
                                      <a:cs typeface="Verdana" panose="020B0604030504040204" pitchFamily="34" charset="0"/>
                                    </a:rPr>
                                  </m:ctrlPr>
                                </m:sSubPr>
                                <m:e>
                                  <m:r>
                                    <a:rPr lang="en-US" b="0" i="1" smtClean="0">
                                      <a:latin typeface="Cambria Math" panose="02040503050406030204" pitchFamily="18" charset="0"/>
                                      <a:ea typeface="Verdana" panose="020B0604030504040204" pitchFamily="34" charset="0"/>
                                      <a:cs typeface="Verdana" panose="020B0604030504040204" pitchFamily="34" charset="0"/>
                                    </a:rPr>
                                    <m:t>𝑎</m:t>
                                  </m:r>
                                </m:e>
                                <m:sub>
                                  <m:r>
                                    <a:rPr lang="en-US" b="0" i="1" smtClean="0">
                                      <a:latin typeface="Cambria Math" panose="02040503050406030204" pitchFamily="18" charset="0"/>
                                      <a:ea typeface="Verdana" panose="020B0604030504040204" pitchFamily="34" charset="0"/>
                                      <a:cs typeface="Verdana" panose="020B0604030504040204" pitchFamily="34" charset="0"/>
                                    </a:rPr>
                                    <m:t>1</m:t>
                                  </m:r>
                                </m:sub>
                              </m:sSub>
                            </m:sub>
                            <m:sup>
                              <m:r>
                                <a:rPr lang="en-US" b="0" i="1" smtClean="0">
                                  <a:latin typeface="Cambria Math" panose="02040503050406030204" pitchFamily="18" charset="0"/>
                                  <a:ea typeface="Verdana" panose="020B0604030504040204" pitchFamily="34" charset="0"/>
                                  <a:cs typeface="Verdana" panose="020B0604030504040204" pitchFamily="34" charset="0"/>
                                </a:rPr>
                                <m:t>𝑎</m:t>
                              </m:r>
                              <m:r>
                                <a:rPr lang="en-US" b="0" i="1" smtClean="0">
                                  <a:latin typeface="Cambria Math" panose="02040503050406030204" pitchFamily="18" charset="0"/>
                                  <a:ea typeface="Verdana" panose="020B0604030504040204" pitchFamily="34" charset="0"/>
                                  <a:cs typeface="Verdana" panose="020B0604030504040204" pitchFamily="34" charset="0"/>
                                </a:rPr>
                                <m:t>=</m:t>
                              </m:r>
                              <m:r>
                                <a:rPr lang="en-US" b="0" i="1" smtClean="0">
                                  <a:latin typeface="Cambria Math" panose="02040503050406030204" pitchFamily="18" charset="0"/>
                                  <a:ea typeface="Verdana" panose="020B0604030504040204" pitchFamily="34" charset="0"/>
                                  <a:cs typeface="Verdana" panose="020B0604030504040204" pitchFamily="34" charset="0"/>
                                </a:rPr>
                                <m:t>𝑥</m:t>
                              </m:r>
                            </m:sup>
                          </m:sSubSup>
                          <m:r>
                            <a:rPr lang="en-US" b="0" i="1" smtClean="0">
                              <a:latin typeface="Cambria Math" panose="02040503050406030204" pitchFamily="18" charset="0"/>
                              <a:ea typeface="Verdana" panose="020B0604030504040204" pitchFamily="34" charset="0"/>
                              <a:cs typeface="Verdana" panose="020B0604030504040204" pitchFamily="34" charset="0"/>
                            </a:rPr>
                            <m:t>𝑑𝑥</m:t>
                          </m:r>
                        </m:e>
                      </m:nary>
                      <m:r>
                        <a:rPr lang="en-US" b="0" i="1" smtClean="0">
                          <a:latin typeface="Cambria Math" panose="02040503050406030204" pitchFamily="18" charset="0"/>
                          <a:ea typeface="Verdana" panose="020B0604030504040204" pitchFamily="34" charset="0"/>
                          <a:cs typeface="Verdana" panose="020B0604030504040204" pitchFamily="34" charset="0"/>
                        </a:rPr>
                        <m:t>=−</m:t>
                      </m:r>
                      <m:r>
                        <a:rPr lang="en-US" b="0" i="1" smtClean="0">
                          <a:latin typeface="Cambria Math" panose="02040503050406030204" pitchFamily="18" charset="0"/>
                          <a:ea typeface="Cambria Math" panose="02040503050406030204" pitchFamily="18" charset="0"/>
                          <a:cs typeface="Verdana" panose="020B0604030504040204" pitchFamily="34" charset="0"/>
                        </a:rPr>
                        <m:t>𝜋</m:t>
                      </m:r>
                      <m:nary>
                        <m:naryPr>
                          <m:limLoc m:val="undOvr"/>
                          <m:ctrlPr>
                            <a:rPr lang="en-US" b="0" i="1" smtClean="0">
                              <a:latin typeface="Cambria Math" panose="02040503050406030204" pitchFamily="18" charset="0"/>
                              <a:ea typeface="Cambria Math" panose="02040503050406030204" pitchFamily="18" charset="0"/>
                              <a:cs typeface="Verdana" panose="020B0604030504040204" pitchFamily="34" charset="0"/>
                            </a:rPr>
                          </m:ctrlPr>
                        </m:naryPr>
                        <m:sub>
                          <m:r>
                            <m:rPr>
                              <m:brk m:alnAt="24"/>
                            </m:rPr>
                            <a:rPr lang="en-US" b="0" i="1" smtClean="0">
                              <a:latin typeface="Cambria Math" panose="02040503050406030204" pitchFamily="18" charset="0"/>
                              <a:ea typeface="Cambria Math" panose="02040503050406030204" pitchFamily="18" charset="0"/>
                              <a:cs typeface="Verdana" panose="020B0604030504040204" pitchFamily="34" charset="0"/>
                            </a:rPr>
                            <m:t>𝑥</m:t>
                          </m:r>
                          <m:r>
                            <a:rPr lang="en-US" b="0" i="1" smtClean="0">
                              <a:latin typeface="Cambria Math" panose="02040503050406030204" pitchFamily="18" charset="0"/>
                              <a:ea typeface="Cambria Math" panose="02040503050406030204" pitchFamily="18" charset="0"/>
                              <a:cs typeface="Verdana" panose="020B0604030504040204" pitchFamily="34" charset="0"/>
                            </a:rPr>
                            <m:t>=</m:t>
                          </m:r>
                          <m:sSub>
                            <m:sSubPr>
                              <m:ctrlPr>
                                <a:rPr lang="en-US" b="0" i="1" smtClean="0">
                                  <a:latin typeface="Cambria Math" panose="02040503050406030204" pitchFamily="18" charset="0"/>
                                  <a:ea typeface="Cambria Math" panose="02040503050406030204" pitchFamily="18" charset="0"/>
                                  <a:cs typeface="Verdana" panose="020B0604030504040204" pitchFamily="34" charset="0"/>
                                </a:rPr>
                              </m:ctrlPr>
                            </m:sSubPr>
                            <m:e>
                              <m:r>
                                <a:rPr lang="en-US" b="0" i="1" smtClean="0">
                                  <a:latin typeface="Cambria Math" panose="02040503050406030204" pitchFamily="18" charset="0"/>
                                  <a:ea typeface="Cambria Math" panose="02040503050406030204" pitchFamily="18" charset="0"/>
                                  <a:cs typeface="Verdana" panose="020B0604030504040204" pitchFamily="34" charset="0"/>
                                </a:rPr>
                                <m:t>𝑎</m:t>
                              </m:r>
                            </m:e>
                            <m:sub>
                              <m:r>
                                <a:rPr lang="en-US" b="0" i="1" smtClean="0">
                                  <a:latin typeface="Cambria Math" panose="02040503050406030204" pitchFamily="18" charset="0"/>
                                  <a:ea typeface="Cambria Math" panose="02040503050406030204" pitchFamily="18" charset="0"/>
                                  <a:cs typeface="Verdana" panose="020B0604030504040204" pitchFamily="34" charset="0"/>
                                </a:rPr>
                                <m:t>1</m:t>
                              </m:r>
                            </m:sub>
                          </m:sSub>
                        </m:sub>
                        <m:sup>
                          <m:r>
                            <a:rPr lang="en-US" b="0" i="1" smtClean="0">
                              <a:latin typeface="Cambria Math" panose="02040503050406030204" pitchFamily="18" charset="0"/>
                              <a:ea typeface="Cambria Math" panose="02040503050406030204" pitchFamily="18" charset="0"/>
                              <a:cs typeface="Verdana" panose="020B0604030504040204" pitchFamily="34" charset="0"/>
                            </a:rPr>
                            <m:t>𝑥</m:t>
                          </m:r>
                          <m:r>
                            <a:rPr lang="en-US" b="0" i="1" smtClean="0">
                              <a:latin typeface="Cambria Math" panose="02040503050406030204" pitchFamily="18" charset="0"/>
                              <a:ea typeface="Cambria Math" panose="02040503050406030204" pitchFamily="18" charset="0"/>
                              <a:cs typeface="Verdana" panose="020B0604030504040204" pitchFamily="34" charset="0"/>
                            </a:rPr>
                            <m:t>=∞</m:t>
                          </m:r>
                        </m:sup>
                        <m:e>
                          <m:f>
                            <m:fPr>
                              <m:ctrlPr>
                                <a:rPr lang="en-US" b="0" i="1" smtClean="0">
                                  <a:latin typeface="Cambria Math" panose="02040503050406030204" pitchFamily="18" charset="0"/>
                                  <a:ea typeface="Cambria Math" panose="02040503050406030204" pitchFamily="18" charset="0"/>
                                  <a:cs typeface="Verdana" panose="020B0604030504040204" pitchFamily="34" charset="0"/>
                                </a:rPr>
                              </m:ctrlPr>
                            </m:fPr>
                            <m:num>
                              <m:r>
                                <a:rPr lang="en-US" b="0" i="1" smtClean="0">
                                  <a:latin typeface="Cambria Math" panose="02040503050406030204" pitchFamily="18" charset="0"/>
                                  <a:ea typeface="Cambria Math" panose="02040503050406030204" pitchFamily="18" charset="0"/>
                                  <a:cs typeface="Verdana" panose="020B0604030504040204" pitchFamily="34" charset="0"/>
                                </a:rPr>
                                <m:t>𝑑</m:t>
                              </m:r>
                              <m:func>
                                <m:funcPr>
                                  <m:ctrlPr>
                                    <a:rPr lang="en-US" b="0" i="1" smtClean="0">
                                      <a:latin typeface="Cambria Math" panose="02040503050406030204" pitchFamily="18" charset="0"/>
                                      <a:ea typeface="Cambria Math" panose="02040503050406030204" pitchFamily="18" charset="0"/>
                                      <a:cs typeface="Verdana" panose="020B0604030504040204" pitchFamily="34" charset="0"/>
                                    </a:rPr>
                                  </m:ctrlPr>
                                </m:funcPr>
                                <m:fName>
                                  <m:r>
                                    <m:rPr>
                                      <m:sty m:val="p"/>
                                    </m:rPr>
                                    <a:rPr lang="en-US" b="0" i="0" smtClean="0">
                                      <a:latin typeface="Cambria Math" panose="02040503050406030204" pitchFamily="18" charset="0"/>
                                      <a:ea typeface="Cambria Math" panose="02040503050406030204" pitchFamily="18" charset="0"/>
                                      <a:cs typeface="Verdana" panose="020B0604030504040204" pitchFamily="34" charset="0"/>
                                    </a:rPr>
                                    <m:t>ln</m:t>
                                  </m:r>
                                </m:fName>
                                <m:e>
                                  <m:r>
                                    <a:rPr lang="en-US" b="0" i="1" smtClean="0">
                                      <a:latin typeface="Cambria Math" panose="02040503050406030204" pitchFamily="18" charset="0"/>
                                      <a:ea typeface="Cambria Math" panose="02040503050406030204" pitchFamily="18" charset="0"/>
                                      <a:cs typeface="Verdana" panose="020B0604030504040204" pitchFamily="34" charset="0"/>
                                    </a:rPr>
                                    <m:t>𝑛</m:t>
                                  </m:r>
                                </m:e>
                              </m:func>
                            </m:num>
                            <m:den>
                              <m:r>
                                <a:rPr lang="en-US" b="0" i="1" smtClean="0">
                                  <a:latin typeface="Cambria Math" panose="02040503050406030204" pitchFamily="18" charset="0"/>
                                  <a:ea typeface="Cambria Math" panose="02040503050406030204" pitchFamily="18" charset="0"/>
                                  <a:cs typeface="Verdana" panose="020B0604030504040204" pitchFamily="34" charset="0"/>
                                </a:rPr>
                                <m:t>𝑑𝑥</m:t>
                              </m:r>
                            </m:den>
                          </m:f>
                          <m:r>
                            <a:rPr lang="en-US" b="0" i="1" smtClean="0">
                              <a:latin typeface="Cambria Math" panose="02040503050406030204" pitchFamily="18" charset="0"/>
                              <a:ea typeface="Cambria Math" panose="02040503050406030204" pitchFamily="18" charset="0"/>
                              <a:cs typeface="Verdana" panose="020B0604030504040204" pitchFamily="34" charset="0"/>
                            </a:rPr>
                            <m:t>𝑑𝑥</m:t>
                          </m:r>
                        </m:e>
                      </m:nary>
                      <m:r>
                        <a:rPr lang="en-US" b="0" i="1" smtClean="0">
                          <a:latin typeface="Cambria Math" panose="02040503050406030204" pitchFamily="18" charset="0"/>
                          <a:ea typeface="Cambria Math" panose="02040503050406030204" pitchFamily="18" charset="0"/>
                          <a:cs typeface="Verdana" panose="020B0604030504040204" pitchFamily="34" charset="0"/>
                        </a:rPr>
                        <m:t>=</m:t>
                      </m:r>
                      <m:r>
                        <a:rPr lang="en-US" b="0" i="1" smtClean="0">
                          <a:latin typeface="Cambria Math" panose="02040503050406030204" pitchFamily="18" charset="0"/>
                          <a:ea typeface="Cambria Math" panose="02040503050406030204" pitchFamily="18" charset="0"/>
                          <a:cs typeface="Verdana" panose="020B0604030504040204" pitchFamily="34" charset="0"/>
                        </a:rPr>
                        <m:t>𝜋</m:t>
                      </m:r>
                      <m:func>
                        <m:funcPr>
                          <m:ctrlPr>
                            <a:rPr lang="en-US" b="0" i="1" smtClean="0">
                              <a:latin typeface="Cambria Math" panose="02040503050406030204" pitchFamily="18" charset="0"/>
                              <a:ea typeface="Cambria Math" panose="02040503050406030204" pitchFamily="18" charset="0"/>
                              <a:cs typeface="Verdana" panose="020B0604030504040204" pitchFamily="34" charset="0"/>
                            </a:rPr>
                          </m:ctrlPr>
                        </m:funcPr>
                        <m:fName>
                          <m:r>
                            <m:rPr>
                              <m:sty m:val="p"/>
                            </m:rPr>
                            <a:rPr lang="en-US" b="0" i="0" smtClean="0">
                              <a:latin typeface="Cambria Math" panose="02040503050406030204" pitchFamily="18" charset="0"/>
                              <a:ea typeface="Cambria Math" panose="02040503050406030204" pitchFamily="18" charset="0"/>
                              <a:cs typeface="Verdana" panose="020B0604030504040204" pitchFamily="34" charset="0"/>
                            </a:rPr>
                            <m:t>ln</m:t>
                          </m:r>
                        </m:fName>
                        <m:e>
                          <m:r>
                            <a:rPr lang="en-US" b="0" i="1" smtClean="0">
                              <a:latin typeface="Cambria Math" panose="02040503050406030204" pitchFamily="18" charset="0"/>
                              <a:ea typeface="Cambria Math" panose="02040503050406030204" pitchFamily="18" charset="0"/>
                              <a:cs typeface="Verdana" panose="020B0604030504040204" pitchFamily="34" charset="0"/>
                            </a:rPr>
                            <m:t>𝑛</m:t>
                          </m:r>
                          <m:r>
                            <a:rPr lang="en-US" b="0" i="1" smtClean="0">
                              <a:latin typeface="Cambria Math" panose="02040503050406030204" pitchFamily="18" charset="0"/>
                              <a:ea typeface="Cambria Math" panose="02040503050406030204" pitchFamily="18" charset="0"/>
                              <a:cs typeface="Verdana" panose="020B0604030504040204" pitchFamily="34" charset="0"/>
                            </a:rPr>
                            <m:t>(</m:t>
                          </m:r>
                          <m:sSub>
                            <m:sSubPr>
                              <m:ctrlPr>
                                <a:rPr lang="en-US" b="0" i="1" smtClean="0">
                                  <a:latin typeface="Cambria Math" panose="02040503050406030204" pitchFamily="18" charset="0"/>
                                  <a:ea typeface="Cambria Math" panose="02040503050406030204" pitchFamily="18" charset="0"/>
                                  <a:cs typeface="Verdana" panose="020B0604030504040204" pitchFamily="34" charset="0"/>
                                </a:rPr>
                              </m:ctrlPr>
                            </m:sSubPr>
                            <m:e>
                              <m:r>
                                <a:rPr lang="en-US" b="0" i="1" smtClean="0">
                                  <a:latin typeface="Cambria Math" panose="02040503050406030204" pitchFamily="18" charset="0"/>
                                  <a:ea typeface="Cambria Math" panose="02040503050406030204" pitchFamily="18" charset="0"/>
                                  <a:cs typeface="Verdana" panose="020B0604030504040204" pitchFamily="34" charset="0"/>
                                </a:rPr>
                                <m:t>𝑎</m:t>
                              </m:r>
                            </m:e>
                            <m:sub>
                              <m:r>
                                <a:rPr lang="en-US" b="0" i="1" smtClean="0">
                                  <a:latin typeface="Cambria Math" panose="02040503050406030204" pitchFamily="18" charset="0"/>
                                  <a:ea typeface="Cambria Math" panose="02040503050406030204" pitchFamily="18" charset="0"/>
                                  <a:cs typeface="Verdana" panose="020B0604030504040204" pitchFamily="34" charset="0"/>
                                </a:rPr>
                                <m:t>1</m:t>
                              </m:r>
                            </m:sub>
                          </m:sSub>
                          <m:r>
                            <a:rPr lang="en-US" b="0" i="1" smtClean="0">
                              <a:latin typeface="Cambria Math" panose="02040503050406030204" pitchFamily="18" charset="0"/>
                              <a:ea typeface="Cambria Math" panose="02040503050406030204" pitchFamily="18" charset="0"/>
                              <a:cs typeface="Verdana" panose="020B0604030504040204" pitchFamily="34" charset="0"/>
                            </a:rPr>
                            <m:t>)</m:t>
                          </m:r>
                        </m:e>
                      </m:func>
                    </m:oMath>
                  </m:oMathPara>
                </a14:m>
                <a:endParaRPr lang="en-US" dirty="0">
                  <a:latin typeface="Verdana" panose="020B0604030504040204" pitchFamily="34" charset="0"/>
                  <a:ea typeface="Verdana" panose="020B0604030504040204" pitchFamily="34" charset="0"/>
                  <a:cs typeface="Verdana" panose="020B0604030504040204" pitchFamily="34" charset="0"/>
                </a:endParaRPr>
              </a:p>
              <a:p>
                <a:pPr>
                  <a:spcAft>
                    <a:spcPts val="600"/>
                  </a:spcAft>
                </a:pPr>
                <a:r>
                  <a:rPr lang="en-US" dirty="0">
                    <a:latin typeface="Verdana" panose="020B0604030504040204" pitchFamily="34" charset="0"/>
                    <a:ea typeface="Verdana" panose="020B0604030504040204" pitchFamily="34" charset="0"/>
                    <a:cs typeface="Verdana" panose="020B0604030504040204" pitchFamily="34" charset="0"/>
                    <a:sym typeface="Wingdings" pitchFamily="2" charset="2"/>
                  </a:rPr>
                  <a:t>	  </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 </a:t>
                </a:r>
                <a14:m>
                  <m:oMath xmlns:m="http://schemas.openxmlformats.org/officeDocument/2006/math">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𝑛</m:t>
                    </m:r>
                    <m:d>
                      <m:dP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dPr>
                      <m:e>
                        <m:sSub>
                          <m:sSubP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sSubPr>
                          <m:e>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𝑎</m:t>
                            </m:r>
                          </m:e>
                          <m:sub>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1</m:t>
                            </m:r>
                          </m:sub>
                        </m:sSub>
                      </m:e>
                    </m:d>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m:t>
                    </m:r>
                    <m:r>
                      <m:rPr>
                        <m:sty m:val="p"/>
                      </m:rPr>
                      <a:rPr lang="en-US" sz="2000" b="0" i="0"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exp</m:t>
                    </m:r>
                    <m:d>
                      <m:dPr>
                        <m:begChr m:val="["/>
                        <m:endChr m:val="]"/>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dPr>
                      <m:e>
                        <m:f>
                          <m:fP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fPr>
                          <m:num>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1</m:t>
                            </m:r>
                          </m:num>
                          <m:den>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𝜋</m:t>
                            </m:r>
                          </m:den>
                        </m:f>
                        <m:nary>
                          <m:naryPr>
                            <m:limLoc m:val="undOv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naryPr>
                          <m:sub>
                            <m:sSub>
                              <m:sSubP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sSubPr>
                              <m:e>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𝑎</m:t>
                                </m:r>
                              </m:e>
                              <m:sub>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1</m:t>
                                </m:r>
                              </m:sub>
                            </m:sSub>
                          </m:sub>
                          <m:sup>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m:t>
                            </m:r>
                          </m:sup>
                          <m:e>
                            <m:f>
                              <m:fP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fPr>
                              <m:num>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𝛼</m:t>
                                </m:r>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m:t>
                                </m:r>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𝑎</m:t>
                                </m:r>
                                <m:r>
                                  <a:rPr lang="en-US" sz="2000" b="0" i="1" smtClean="0">
                                    <a:latin typeface="Cambria Math" panose="02040503050406030204" pitchFamily="18" charset="0"/>
                                    <a:ea typeface="Cambria Math" panose="02040503050406030204" pitchFamily="18" charset="0"/>
                                    <a:cs typeface="Verdana" panose="020B0604030504040204" pitchFamily="34" charset="0"/>
                                    <a:sym typeface="Wingdings" pitchFamily="2" charset="2"/>
                                  </a:rPr>
                                  <m:t>)</m:t>
                                </m:r>
                              </m:num>
                              <m:den>
                                <m:rad>
                                  <m:radPr>
                                    <m:degHide m:val="on"/>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radPr>
                                  <m:deg/>
                                  <m:e>
                                    <m:sSup>
                                      <m:sSupP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sSupPr>
                                      <m:e>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𝑎</m:t>
                                        </m:r>
                                      </m:e>
                                      <m:sup>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2</m:t>
                                        </m:r>
                                      </m:sup>
                                    </m:sSup>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m:t>
                                    </m:r>
                                    <m:sSubSup>
                                      <m:sSubSupPr>
                                        <m:ctrlP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ctrlPr>
                                      </m:sSubSupPr>
                                      <m:e>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𝑎</m:t>
                                        </m:r>
                                      </m:e>
                                      <m:sub>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1</m:t>
                                        </m:r>
                                      </m:sub>
                                      <m:sup>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2</m:t>
                                        </m:r>
                                      </m:sup>
                                    </m:sSubSup>
                                  </m:e>
                                </m:rad>
                              </m:den>
                            </m:f>
                            <m:r>
                              <a:rPr lang="en-US" sz="2000" b="0" i="1" smtClean="0">
                                <a:latin typeface="Cambria Math" panose="02040503050406030204" pitchFamily="18" charset="0"/>
                                <a:ea typeface="Verdana" panose="020B0604030504040204" pitchFamily="34" charset="0"/>
                                <a:cs typeface="Verdana" panose="020B0604030504040204" pitchFamily="34" charset="0"/>
                                <a:sym typeface="Wingdings" pitchFamily="2" charset="2"/>
                              </a:rPr>
                              <m:t>𝑑𝑎</m:t>
                            </m:r>
                          </m:e>
                        </m:nary>
                      </m:e>
                    </m:d>
                  </m:oMath>
                </a14:m>
                <a:r>
                  <a:rPr lang="en-US" sz="2000"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(5)</a:t>
                </a:r>
              </a:p>
            </p:txBody>
          </p:sp>
        </mc:Choice>
        <mc:Fallback xmlns="">
          <p:sp>
            <p:nvSpPr>
              <p:cNvPr id="8" name="TextBox 7">
                <a:extLst>
                  <a:ext uri="{FF2B5EF4-FFF2-40B4-BE49-F238E27FC236}">
                    <a16:creationId xmlns:a16="http://schemas.microsoft.com/office/drawing/2014/main" id="{A07BD27A-BD9F-F2FC-C1BE-BB2FAD53D486}"/>
                  </a:ext>
                </a:extLst>
              </p:cNvPr>
              <p:cNvSpPr txBox="1">
                <a:spLocks noRot="1" noChangeAspect="1" noMove="1" noResize="1" noEditPoints="1" noAdjustHandles="1" noChangeArrowheads="1" noChangeShapeType="1" noTextEdit="1"/>
              </p:cNvSpPr>
              <p:nvPr/>
            </p:nvSpPr>
            <p:spPr>
              <a:xfrm>
                <a:off x="838200" y="896238"/>
                <a:ext cx="10634663" cy="5244064"/>
              </a:xfrm>
              <a:prstGeom prst="rect">
                <a:avLst/>
              </a:prstGeom>
              <a:blipFill>
                <a:blip r:embed="rId3"/>
                <a:stretch>
                  <a:fillRect l="-477" t="-3865" r="-119" b="-135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5611F86-1C87-B66C-6D10-9B092998D9E0}"/>
                  </a:ext>
                </a:extLst>
              </p:cNvPr>
              <p:cNvSpPr txBox="1"/>
              <p:nvPr/>
            </p:nvSpPr>
            <p:spPr>
              <a:xfrm>
                <a:off x="6903244" y="4643438"/>
                <a:ext cx="2500312" cy="503343"/>
              </a:xfrm>
              <a:prstGeom prst="rect">
                <a:avLst/>
              </a:prstGeom>
              <a:noFill/>
              <a:ln w="12700">
                <a:solidFill>
                  <a:schemeClr val="bg2">
                    <a:lumMod val="75000"/>
                  </a:schemeClr>
                </a:solidFill>
              </a:ln>
            </p:spPr>
            <p:txBody>
              <a:bodyPr wrap="square" rtlCol="0">
                <a:spAutoFit/>
              </a:bodyPr>
              <a:lstStyle/>
              <a:p>
                <a:r>
                  <a:rPr lang="en-US" dirty="0"/>
                  <a: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𝑑𝑥</m:t>
                        </m:r>
                      </m:den>
                    </m:f>
                    <m:d>
                      <m:dPr>
                        <m:ctrlPr>
                          <a:rPr lang="en-US" i="1" smtClean="0">
                            <a:latin typeface="Cambria Math" panose="02040503050406030204" pitchFamily="18" charset="0"/>
                          </a:rPr>
                        </m:ctrlPr>
                      </m:dPr>
                      <m:e>
                        <m:func>
                          <m:funcPr>
                            <m:ctrlPr>
                              <a:rPr lang="en-US" i="1" smtClean="0">
                                <a:latin typeface="Cambria Math" panose="02040503050406030204" pitchFamily="18" charset="0"/>
                              </a:rPr>
                            </m:ctrlPr>
                          </m:funcPr>
                          <m:fName>
                            <m:sSup>
                              <m:sSupPr>
                                <m:ctrlPr>
                                  <a:rPr lang="en-US" i="1" smtClean="0">
                                    <a:latin typeface="Cambria Math" panose="02040503050406030204" pitchFamily="18" charset="0"/>
                                  </a:rPr>
                                </m:ctrlPr>
                              </m:sSupPr>
                              <m:e>
                                <m:r>
                                  <m:rPr>
                                    <m:sty m:val="p"/>
                                  </m:rPr>
                                  <a:rPr lang="en-US" i="0" smtClean="0">
                                    <a:latin typeface="Cambria Math" panose="02040503050406030204" pitchFamily="18" charset="0"/>
                                  </a:rPr>
                                  <m:t>sin</m:t>
                                </m:r>
                              </m:e>
                              <m:sup>
                                <m:r>
                                  <a:rPr lang="en-US" i="1" smtClean="0">
                                    <a:latin typeface="Cambria Math" panose="02040503050406030204" pitchFamily="18" charset="0"/>
                                  </a:rPr>
                                  <m:t>−1</m:t>
                                </m:r>
                              </m:sup>
                            </m:sSup>
                          </m:fName>
                          <m:e>
                            <m:r>
                              <a:rPr lang="en-US" b="0" i="1" smtClean="0">
                                <a:latin typeface="Cambria Math" panose="02040503050406030204" pitchFamily="18" charset="0"/>
                              </a:rPr>
                              <m:t>𝑥</m:t>
                            </m:r>
                          </m:e>
                        </m:func>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e>
                        </m:rad>
                      </m:den>
                    </m:f>
                  </m:oMath>
                </a14:m>
                <a:endParaRPr lang="en-US" dirty="0"/>
              </a:p>
            </p:txBody>
          </p:sp>
        </mc:Choice>
        <mc:Fallback xmlns="">
          <p:sp>
            <p:nvSpPr>
              <p:cNvPr id="9" name="TextBox 8">
                <a:extLst>
                  <a:ext uri="{FF2B5EF4-FFF2-40B4-BE49-F238E27FC236}">
                    <a16:creationId xmlns:a16="http://schemas.microsoft.com/office/drawing/2014/main" id="{A5611F86-1C87-B66C-6D10-9B092998D9E0}"/>
                  </a:ext>
                </a:extLst>
              </p:cNvPr>
              <p:cNvSpPr txBox="1">
                <a:spLocks noRot="1" noChangeAspect="1" noMove="1" noResize="1" noEditPoints="1" noAdjustHandles="1" noChangeArrowheads="1" noChangeShapeType="1" noTextEdit="1"/>
              </p:cNvSpPr>
              <p:nvPr/>
            </p:nvSpPr>
            <p:spPr>
              <a:xfrm>
                <a:off x="6903244" y="4643438"/>
                <a:ext cx="2500312" cy="503343"/>
              </a:xfrm>
              <a:prstGeom prst="rect">
                <a:avLst/>
              </a:prstGeom>
              <a:blipFill>
                <a:blip r:embed="rId4"/>
                <a:stretch>
                  <a:fillRect l="-1500" b="-4878"/>
                </a:stretch>
              </a:blipFill>
              <a:ln w="12700">
                <a:solidFill>
                  <a:schemeClr val="bg2">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780032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BF44E-7DDE-923D-ED1E-732FBD2FD7BA}"/>
              </a:ext>
            </a:extLst>
          </p:cNvPr>
          <p:cNvSpPr>
            <a:spLocks noGrp="1"/>
          </p:cNvSpPr>
          <p:nvPr>
            <p:ph type="title"/>
          </p:nvPr>
        </p:nvSpPr>
        <p:spPr>
          <a:xfrm>
            <a:off x="976144" y="139562"/>
            <a:ext cx="10515600" cy="710640"/>
          </a:xfrm>
        </p:spPr>
        <p:txBody>
          <a:bodyPr>
            <a:norm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Example of excess phase and amplitude measurements</a:t>
            </a:r>
          </a:p>
        </p:txBody>
      </p:sp>
      <p:sp>
        <p:nvSpPr>
          <p:cNvPr id="27" name="Date Placeholder 26">
            <a:extLst>
              <a:ext uri="{FF2B5EF4-FFF2-40B4-BE49-F238E27FC236}">
                <a16:creationId xmlns:a16="http://schemas.microsoft.com/office/drawing/2014/main" id="{7DAF1CC0-D496-C462-E31E-6359309FB8EB}"/>
              </a:ext>
            </a:extLst>
          </p:cNvPr>
          <p:cNvSpPr>
            <a:spLocks noGrp="1"/>
          </p:cNvSpPr>
          <p:nvPr>
            <p:ph type="dt" sz="half" idx="10"/>
          </p:nvPr>
        </p:nvSpPr>
        <p:spPr/>
        <p:txBody>
          <a:bodyPr/>
          <a:lstStyle/>
          <a:p>
            <a:fld id="{8C1D3269-AFE9-9441-9F1A-03A476B36808}" type="datetime1">
              <a:rPr lang="en-US" smtClean="0"/>
              <a:t>8/16/23</a:t>
            </a:fld>
            <a:endParaRPr lang="en-US"/>
          </a:p>
        </p:txBody>
      </p:sp>
      <p:sp>
        <p:nvSpPr>
          <p:cNvPr id="28" name="Footer Placeholder 27">
            <a:extLst>
              <a:ext uri="{FF2B5EF4-FFF2-40B4-BE49-F238E27FC236}">
                <a16:creationId xmlns:a16="http://schemas.microsoft.com/office/drawing/2014/main" id="{2684679A-642C-D872-CE25-BEE7DD3C41E3}"/>
              </a:ext>
            </a:extLst>
          </p:cNvPr>
          <p:cNvSpPr>
            <a:spLocks noGrp="1"/>
          </p:cNvSpPr>
          <p:nvPr>
            <p:ph type="ftr" sz="quarter" idx="11"/>
          </p:nvPr>
        </p:nvSpPr>
        <p:spPr/>
        <p:txBody>
          <a:bodyPr/>
          <a:lstStyle/>
          <a:p>
            <a:r>
              <a:rPr lang="en-US"/>
              <a:t>GNSS Remote Sensing Colloquium</a:t>
            </a:r>
          </a:p>
        </p:txBody>
      </p:sp>
      <p:sp>
        <p:nvSpPr>
          <p:cNvPr id="29" name="Slide Number Placeholder 28">
            <a:extLst>
              <a:ext uri="{FF2B5EF4-FFF2-40B4-BE49-F238E27FC236}">
                <a16:creationId xmlns:a16="http://schemas.microsoft.com/office/drawing/2014/main" id="{B692C9F0-879D-3804-12AE-92C72D71C8AA}"/>
              </a:ext>
            </a:extLst>
          </p:cNvPr>
          <p:cNvSpPr>
            <a:spLocks noGrp="1"/>
          </p:cNvSpPr>
          <p:nvPr>
            <p:ph type="sldNum" sz="quarter" idx="12"/>
          </p:nvPr>
        </p:nvSpPr>
        <p:spPr/>
        <p:txBody>
          <a:bodyPr/>
          <a:lstStyle/>
          <a:p>
            <a:fld id="{A818566E-0AB8-8244-B671-D10519B1E153}" type="slidenum">
              <a:rPr lang="en-US" smtClean="0"/>
              <a:t>15</a:t>
            </a:fld>
            <a:endParaRPr lang="en-US"/>
          </a:p>
        </p:txBody>
      </p:sp>
      <p:grpSp>
        <p:nvGrpSpPr>
          <p:cNvPr id="18" name="Group 17">
            <a:extLst>
              <a:ext uri="{FF2B5EF4-FFF2-40B4-BE49-F238E27FC236}">
                <a16:creationId xmlns:a16="http://schemas.microsoft.com/office/drawing/2014/main" id="{8E097106-3262-8902-FDB2-B54D580D7BD1}"/>
              </a:ext>
            </a:extLst>
          </p:cNvPr>
          <p:cNvGrpSpPr/>
          <p:nvPr/>
        </p:nvGrpSpPr>
        <p:grpSpPr>
          <a:xfrm>
            <a:off x="3150502" y="1350611"/>
            <a:ext cx="3723042" cy="1901938"/>
            <a:chOff x="1595718" y="1397074"/>
            <a:chExt cx="3723042" cy="1901938"/>
          </a:xfrm>
        </p:grpSpPr>
        <p:pic>
          <p:nvPicPr>
            <p:cNvPr id="9" name="Picture 8">
              <a:extLst>
                <a:ext uri="{FF2B5EF4-FFF2-40B4-BE49-F238E27FC236}">
                  <a16:creationId xmlns:a16="http://schemas.microsoft.com/office/drawing/2014/main" id="{E0BD235A-5361-67B2-30D2-C6287B111FD7}"/>
                </a:ext>
              </a:extLst>
            </p:cNvPr>
            <p:cNvPicPr>
              <a:picLocks noChangeAspect="1"/>
            </p:cNvPicPr>
            <p:nvPr/>
          </p:nvPicPr>
          <p:blipFill>
            <a:blip r:embed="rId3"/>
            <a:stretch>
              <a:fillRect/>
            </a:stretch>
          </p:blipFill>
          <p:spPr>
            <a:xfrm>
              <a:off x="1752600" y="1397074"/>
              <a:ext cx="3566160" cy="1264920"/>
            </a:xfrm>
            <a:prstGeom prst="rect">
              <a:avLst/>
            </a:prstGeom>
          </p:spPr>
        </p:pic>
        <p:cxnSp>
          <p:nvCxnSpPr>
            <p:cNvPr id="11" name="Straight Connector 10">
              <a:extLst>
                <a:ext uri="{FF2B5EF4-FFF2-40B4-BE49-F238E27FC236}">
                  <a16:creationId xmlns:a16="http://schemas.microsoft.com/office/drawing/2014/main" id="{BD51B226-1902-58EB-6DF7-E62DED09E800}"/>
                </a:ext>
              </a:extLst>
            </p:cNvPr>
            <p:cNvCxnSpPr>
              <a:cxnSpLocks/>
            </p:cNvCxnSpPr>
            <p:nvPr/>
          </p:nvCxnSpPr>
          <p:spPr>
            <a:xfrm flipV="1">
              <a:off x="1595718" y="2420471"/>
              <a:ext cx="466164" cy="878541"/>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81D72CF-4682-1946-C7F5-CF0CC397B630}"/>
                </a:ext>
              </a:extLst>
            </p:cNvPr>
            <p:cNvCxnSpPr>
              <a:cxnSpLocks/>
            </p:cNvCxnSpPr>
            <p:nvPr/>
          </p:nvCxnSpPr>
          <p:spPr>
            <a:xfrm flipV="1">
              <a:off x="4572000" y="2420471"/>
              <a:ext cx="649224" cy="878541"/>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65771F3-1682-98BF-6A37-0BCEC04ADBC0}"/>
              </a:ext>
            </a:extLst>
          </p:cNvPr>
          <p:cNvGrpSpPr/>
          <p:nvPr/>
        </p:nvGrpSpPr>
        <p:grpSpPr>
          <a:xfrm>
            <a:off x="3347262" y="4402093"/>
            <a:ext cx="5644175" cy="1383263"/>
            <a:chOff x="2872292" y="4571999"/>
            <a:chExt cx="5644175" cy="1383263"/>
          </a:xfrm>
        </p:grpSpPr>
        <p:sp>
          <p:nvSpPr>
            <p:cNvPr id="19" name="TextBox 18">
              <a:extLst>
                <a:ext uri="{FF2B5EF4-FFF2-40B4-BE49-F238E27FC236}">
                  <a16:creationId xmlns:a16="http://schemas.microsoft.com/office/drawing/2014/main" id="{6023546A-C5BC-D8B3-6D5D-C373E7239B0E}"/>
                </a:ext>
              </a:extLst>
            </p:cNvPr>
            <p:cNvSpPr txBox="1"/>
            <p:nvPr/>
          </p:nvSpPr>
          <p:spPr>
            <a:xfrm>
              <a:off x="2872292" y="5253320"/>
              <a:ext cx="1430767" cy="523220"/>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Ionospheric effect</a:t>
              </a:r>
            </a:p>
          </p:txBody>
        </p:sp>
        <p:sp>
          <p:nvSpPr>
            <p:cNvPr id="20" name="TextBox 19">
              <a:extLst>
                <a:ext uri="{FF2B5EF4-FFF2-40B4-BE49-F238E27FC236}">
                  <a16:creationId xmlns:a16="http://schemas.microsoft.com/office/drawing/2014/main" id="{1FA54B01-2C83-2EA5-33F5-3ABC900851B4}"/>
                </a:ext>
              </a:extLst>
            </p:cNvPr>
            <p:cNvSpPr txBox="1"/>
            <p:nvPr/>
          </p:nvSpPr>
          <p:spPr>
            <a:xfrm>
              <a:off x="7619996" y="5647485"/>
              <a:ext cx="896471"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noise</a:t>
              </a:r>
            </a:p>
          </p:txBody>
        </p:sp>
        <p:sp>
          <p:nvSpPr>
            <p:cNvPr id="22" name="TextBox 21">
              <a:extLst>
                <a:ext uri="{FF2B5EF4-FFF2-40B4-BE49-F238E27FC236}">
                  <a16:creationId xmlns:a16="http://schemas.microsoft.com/office/drawing/2014/main" id="{FFABAF66-44B0-C524-8491-0D51E1E822F7}"/>
                </a:ext>
              </a:extLst>
            </p:cNvPr>
            <p:cNvSpPr txBox="1"/>
            <p:nvPr/>
          </p:nvSpPr>
          <p:spPr>
            <a:xfrm>
              <a:off x="6124577" y="5131176"/>
              <a:ext cx="1523996"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Troposphere</a:t>
              </a:r>
            </a:p>
          </p:txBody>
        </p:sp>
        <p:sp>
          <p:nvSpPr>
            <p:cNvPr id="23" name="TextBox 22">
              <a:extLst>
                <a:ext uri="{FF2B5EF4-FFF2-40B4-BE49-F238E27FC236}">
                  <a16:creationId xmlns:a16="http://schemas.microsoft.com/office/drawing/2014/main" id="{AD4EF804-6DEB-7215-E0C4-25694B8017C7}"/>
                </a:ext>
              </a:extLst>
            </p:cNvPr>
            <p:cNvSpPr txBox="1"/>
            <p:nvPr/>
          </p:nvSpPr>
          <p:spPr>
            <a:xfrm>
              <a:off x="5127812" y="4571999"/>
              <a:ext cx="1523996"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Stratosphere</a:t>
              </a:r>
            </a:p>
          </p:txBody>
        </p:sp>
      </p:grpSp>
      <p:pic>
        <p:nvPicPr>
          <p:cNvPr id="38" name="Picture 37">
            <a:extLst>
              <a:ext uri="{FF2B5EF4-FFF2-40B4-BE49-F238E27FC236}">
                <a16:creationId xmlns:a16="http://schemas.microsoft.com/office/drawing/2014/main" id="{4662E8DF-AACF-3628-3ABA-9345D1CC1737}"/>
              </a:ext>
            </a:extLst>
          </p:cNvPr>
          <p:cNvPicPr>
            <a:picLocks noChangeAspect="1"/>
          </p:cNvPicPr>
          <p:nvPr/>
        </p:nvPicPr>
        <p:blipFill>
          <a:blip r:embed="rId4"/>
          <a:stretch>
            <a:fillRect/>
          </a:stretch>
        </p:blipFill>
        <p:spPr>
          <a:xfrm>
            <a:off x="2452992" y="863212"/>
            <a:ext cx="6692900" cy="5575300"/>
          </a:xfrm>
          <a:prstGeom prst="rect">
            <a:avLst/>
          </a:prstGeom>
        </p:spPr>
      </p:pic>
    </p:spTree>
    <p:extLst>
      <p:ext uri="{BB962C8B-B14F-4D97-AF65-F5344CB8AC3E}">
        <p14:creationId xmlns:p14="http://schemas.microsoft.com/office/powerpoint/2010/main" val="203298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4">
            <a:extLst>
              <a:ext uri="{FF2B5EF4-FFF2-40B4-BE49-F238E27FC236}">
                <a16:creationId xmlns:a16="http://schemas.microsoft.com/office/drawing/2014/main" id="{C94A1961-6C52-E343-6F04-09DA9549DE9A}"/>
              </a:ext>
            </a:extLst>
          </p:cNvPr>
          <p:cNvSpPr txBox="1">
            <a:spLocks noChangeArrowheads="1"/>
          </p:cNvSpPr>
          <p:nvPr/>
        </p:nvSpPr>
        <p:spPr bwMode="auto">
          <a:xfrm>
            <a:off x="2785069" y="223494"/>
            <a:ext cx="7091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rgbClr val="FF0000"/>
                </a:solidFill>
                <a:latin typeface="+mn-lt"/>
              </a:rPr>
              <a:t>Amplitudes of RO signals; different propagation effects</a:t>
            </a:r>
          </a:p>
        </p:txBody>
      </p:sp>
      <p:sp>
        <p:nvSpPr>
          <p:cNvPr id="2051" name="TextBox 6">
            <a:extLst>
              <a:ext uri="{FF2B5EF4-FFF2-40B4-BE49-F238E27FC236}">
                <a16:creationId xmlns:a16="http://schemas.microsoft.com/office/drawing/2014/main" id="{FF2E27CD-BA88-BB23-0ACA-E231433AE8E7}"/>
              </a:ext>
            </a:extLst>
          </p:cNvPr>
          <p:cNvSpPr txBox="1">
            <a:spLocks noChangeArrowheads="1"/>
          </p:cNvSpPr>
          <p:nvPr/>
        </p:nvSpPr>
        <p:spPr bwMode="auto">
          <a:xfrm>
            <a:off x="7339013" y="1304927"/>
            <a:ext cx="2940228"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Polar occultation. Amplitude</a:t>
            </a:r>
          </a:p>
          <a:p>
            <a:pPr eaLnBrk="1" hangingPunct="1"/>
            <a:r>
              <a:rPr lang="en-US" altLang="en-US" sz="1400" dirty="0"/>
              <a:t>fluctuation is not significant.</a:t>
            </a:r>
          </a:p>
          <a:p>
            <a:pPr eaLnBrk="1" hangingPunct="1"/>
            <a:r>
              <a:rPr lang="en-US" altLang="en-US" sz="1400" dirty="0"/>
              <a:t>Abrupt reduction of amplitude</a:t>
            </a:r>
          </a:p>
          <a:p>
            <a:pPr eaLnBrk="1" hangingPunct="1"/>
            <a:r>
              <a:rPr lang="en-US" altLang="en-US" sz="1400" dirty="0"/>
              <a:t>below noise level.</a:t>
            </a:r>
          </a:p>
          <a:p>
            <a:pPr eaLnBrk="1" hangingPunct="1"/>
            <a:endParaRPr lang="en-US" altLang="en-US" sz="1400" dirty="0"/>
          </a:p>
          <a:p>
            <a:pPr eaLnBrk="1" hangingPunct="1"/>
            <a:endParaRPr lang="en-US" altLang="en-US" sz="1400" dirty="0"/>
          </a:p>
          <a:p>
            <a:pPr eaLnBrk="1" hangingPunct="1"/>
            <a:r>
              <a:rPr lang="en-US" altLang="en-US" sz="1400" dirty="0"/>
              <a:t>Tropical occultation. Significant</a:t>
            </a:r>
          </a:p>
          <a:p>
            <a:pPr eaLnBrk="1" hangingPunct="1"/>
            <a:r>
              <a:rPr lang="en-US" altLang="en-US" sz="1400" dirty="0"/>
              <a:t>amplitude fluctuation induced by</a:t>
            </a:r>
          </a:p>
          <a:p>
            <a:pPr eaLnBrk="1" hangingPunct="1"/>
            <a:r>
              <a:rPr lang="en-US" altLang="en-US" sz="1400" dirty="0"/>
              <a:t>deep moist convection. Gradual</a:t>
            </a:r>
          </a:p>
          <a:p>
            <a:pPr eaLnBrk="1" hangingPunct="1"/>
            <a:r>
              <a:rPr lang="en-US" altLang="en-US" sz="1400" dirty="0"/>
              <a:t>reduction of amplitude below noise</a:t>
            </a:r>
          </a:p>
          <a:p>
            <a:pPr eaLnBrk="1" hangingPunct="1"/>
            <a:r>
              <a:rPr lang="en-US" altLang="en-US" sz="1400" dirty="0"/>
              <a:t>level.</a:t>
            </a:r>
          </a:p>
          <a:p>
            <a:pPr eaLnBrk="1" hangingPunct="1"/>
            <a:endParaRPr lang="en-US" altLang="en-US" sz="1400" dirty="0"/>
          </a:p>
          <a:p>
            <a:pPr eaLnBrk="1" hangingPunct="1"/>
            <a:endParaRPr lang="en-US" altLang="en-US" sz="1400" dirty="0"/>
          </a:p>
          <a:p>
            <a:pPr eaLnBrk="1" hangingPunct="1"/>
            <a:r>
              <a:rPr lang="en-US" altLang="en-US" sz="1400" dirty="0"/>
              <a:t>Sub-tropical occultation. Sharp</a:t>
            </a:r>
          </a:p>
          <a:p>
            <a:pPr eaLnBrk="1" hangingPunct="1"/>
            <a:r>
              <a:rPr lang="en-US" altLang="en-US" sz="1400" dirty="0"/>
              <a:t>ABL top results in deep amplitude</a:t>
            </a:r>
          </a:p>
          <a:p>
            <a:pPr eaLnBrk="1" hangingPunct="1"/>
            <a:r>
              <a:rPr lang="en-US" altLang="en-US" sz="1400" dirty="0"/>
              <a:t>fade due to de-focusing.</a:t>
            </a:r>
          </a:p>
          <a:p>
            <a:pPr eaLnBrk="1" hangingPunct="1"/>
            <a:endParaRPr lang="en-US" altLang="en-US" sz="1400" dirty="0"/>
          </a:p>
          <a:p>
            <a:pPr eaLnBrk="1" hangingPunct="1"/>
            <a:endParaRPr lang="en-US" altLang="en-US" sz="1400" dirty="0"/>
          </a:p>
          <a:p>
            <a:pPr eaLnBrk="1" hangingPunct="1"/>
            <a:r>
              <a:rPr lang="en-US" altLang="en-US" sz="1400" dirty="0"/>
              <a:t>Strong amplitude scintillations</a:t>
            </a:r>
          </a:p>
          <a:p>
            <a:pPr eaLnBrk="1" hangingPunct="1"/>
            <a:r>
              <a:rPr lang="en-US" altLang="en-US" sz="1400" dirty="0"/>
              <a:t>induced by the ionospheric</a:t>
            </a:r>
          </a:p>
          <a:p>
            <a:pPr eaLnBrk="1" hangingPunct="1"/>
            <a:r>
              <a:rPr lang="en-US" altLang="en-US" sz="1400" dirty="0"/>
              <a:t>sporadic E-layer.</a:t>
            </a:r>
          </a:p>
        </p:txBody>
      </p:sp>
      <p:pic>
        <p:nvPicPr>
          <p:cNvPr id="2052" name="Picture 7" descr="exampleROsignals.jpg">
            <a:extLst>
              <a:ext uri="{FF2B5EF4-FFF2-40B4-BE49-F238E27FC236}">
                <a16:creationId xmlns:a16="http://schemas.microsoft.com/office/drawing/2014/main" id="{B5B87873-F09F-AB83-24D6-DA40B57500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3539" y="1044572"/>
            <a:ext cx="553243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E761BEF6-5C79-DC54-D14D-33B1B6379318}"/>
              </a:ext>
            </a:extLst>
          </p:cNvPr>
          <p:cNvCxnSpPr/>
          <p:nvPr/>
        </p:nvCxnSpPr>
        <p:spPr>
          <a:xfrm>
            <a:off x="4227513" y="1700214"/>
            <a:ext cx="0" cy="5556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856E984-0E74-2DA6-4529-259E64B82CA4}"/>
              </a:ext>
            </a:extLst>
          </p:cNvPr>
          <p:cNvCxnSpPr/>
          <p:nvPr/>
        </p:nvCxnSpPr>
        <p:spPr>
          <a:xfrm>
            <a:off x="4627563" y="4316413"/>
            <a:ext cx="0" cy="5572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84CB1C1-6764-E87B-D6FE-A8C9971A7EBC}"/>
              </a:ext>
            </a:extLst>
          </p:cNvPr>
          <p:cNvCxnSpPr/>
          <p:nvPr/>
        </p:nvCxnSpPr>
        <p:spPr>
          <a:xfrm>
            <a:off x="3413125" y="3538538"/>
            <a:ext cx="1644650" cy="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39982A43-8BC4-1F7F-EAE5-AA2E1578F12B}"/>
              </a:ext>
            </a:extLst>
          </p:cNvPr>
          <p:cNvCxnSpPr>
            <a:cxnSpLocks/>
          </p:cNvCxnSpPr>
          <p:nvPr/>
        </p:nvCxnSpPr>
        <p:spPr>
          <a:xfrm>
            <a:off x="6135159" y="6047254"/>
            <a:ext cx="794880" cy="0"/>
          </a:xfrm>
          <a:prstGeom prst="straightConnector1">
            <a:avLst/>
          </a:prstGeom>
          <a:ln w="38100">
            <a:solidFill>
              <a:srgbClr val="FF00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728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1DBC95-19DA-0DC7-C168-6AD2FCE3DED4}"/>
              </a:ext>
            </a:extLst>
          </p:cNvPr>
          <p:cNvSpPr>
            <a:spLocks noGrp="1"/>
          </p:cNvSpPr>
          <p:nvPr>
            <p:ph type="title"/>
          </p:nvPr>
        </p:nvSpPr>
        <p:spPr>
          <a:xfrm>
            <a:off x="2067870" y="72601"/>
            <a:ext cx="8656319" cy="754556"/>
          </a:xfrm>
        </p:spPr>
        <p:txBody>
          <a:bodyPr>
            <a:normAutofit/>
          </a:bodyPr>
          <a:lstStyle/>
          <a:p>
            <a:pPr algn="ctr"/>
            <a:r>
              <a:rPr lang="en-US" sz="2800" dirty="0">
                <a:latin typeface="Verdana" panose="020B0604030504040204" pitchFamily="34" charset="0"/>
                <a:ea typeface="Verdana" panose="020B0604030504040204" pitchFamily="34" charset="0"/>
                <a:cs typeface="Verdana" panose="020B0604030504040204" pitchFamily="34" charset="0"/>
              </a:rPr>
              <a:t>BA – Wave optics (WO) Method</a:t>
            </a:r>
          </a:p>
        </p:txBody>
      </p:sp>
      <p:sp>
        <p:nvSpPr>
          <p:cNvPr id="3" name="Content Placeholder 2">
            <a:extLst>
              <a:ext uri="{FF2B5EF4-FFF2-40B4-BE49-F238E27FC236}">
                <a16:creationId xmlns:a16="http://schemas.microsoft.com/office/drawing/2014/main" id="{C0C12016-8B0E-FD63-81B0-2BC6B267D90E}"/>
              </a:ext>
            </a:extLst>
          </p:cNvPr>
          <p:cNvSpPr>
            <a:spLocks noGrp="1"/>
          </p:cNvSpPr>
          <p:nvPr>
            <p:ph idx="1"/>
          </p:nvPr>
        </p:nvSpPr>
        <p:spPr>
          <a:xfrm>
            <a:off x="444500" y="801700"/>
            <a:ext cx="11642725" cy="4218882"/>
          </a:xfrm>
        </p:spPr>
        <p:txBody>
          <a:bodyPr>
            <a:noAutofit/>
          </a:bodyPr>
          <a:lstStyle/>
          <a:p>
            <a:r>
              <a:rPr lang="en-US" sz="1800" dirty="0">
                <a:latin typeface="Verdana" panose="020B0604030504040204" pitchFamily="34" charset="0"/>
                <a:ea typeface="Verdana" panose="020B0604030504040204" pitchFamily="34" charset="0"/>
                <a:cs typeface="Verdana" panose="020B0604030504040204" pitchFamily="34" charset="0"/>
              </a:rPr>
              <a:t>GO approximation is only applicable in areas where a single ray is detected and often becomes unreliable in the lower troposphere due to the prevalence of multipath caused by sharp changes in N.</a:t>
            </a:r>
          </a:p>
          <a:p>
            <a:r>
              <a:rPr lang="en-US" sz="1800" dirty="0">
                <a:latin typeface="Verdana" panose="020B0604030504040204" pitchFamily="34" charset="0"/>
                <a:ea typeface="Verdana" panose="020B0604030504040204" pitchFamily="34" charset="0"/>
                <a:cs typeface="Verdana" panose="020B0604030504040204" pitchFamily="34" charset="0"/>
              </a:rPr>
              <a:t>WO method considers the diffraction effect and can distinguish the superimposed signals from multiple ray paths. Over years a series of advanced WO methods have developed to retrieve the BA profile in multipath regions.</a:t>
            </a:r>
          </a:p>
          <a:p>
            <a:pPr marL="0" indent="0">
              <a:buNone/>
            </a:pP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600" dirty="0">
                <a:latin typeface="Verdana" panose="020B0604030504040204" pitchFamily="34" charset="0"/>
                <a:ea typeface="Verdana" panose="020B0604030504040204" pitchFamily="34" charset="0"/>
                <a:cs typeface="Verdana" panose="020B0604030504040204" pitchFamily="34" charset="0"/>
              </a:rPr>
              <a:t>- back-propagation [</a:t>
            </a:r>
            <a:r>
              <a:rPr lang="en-US" sz="1600" i="1" dirty="0">
                <a:latin typeface="Verdana" panose="020B0604030504040204" pitchFamily="34" charset="0"/>
                <a:ea typeface="Verdana" panose="020B0604030504040204" pitchFamily="34" charset="0"/>
                <a:cs typeface="Verdana" panose="020B0604030504040204" pitchFamily="34" charset="0"/>
              </a:rPr>
              <a:t>Melbourne et al.</a:t>
            </a:r>
            <a:r>
              <a:rPr lang="en-US" sz="1600" dirty="0">
                <a:latin typeface="Verdana" panose="020B0604030504040204" pitchFamily="34" charset="0"/>
                <a:ea typeface="Verdana" panose="020B0604030504040204" pitchFamily="34" charset="0"/>
                <a:cs typeface="Verdana" panose="020B0604030504040204" pitchFamily="34" charset="0"/>
              </a:rPr>
              <a:t>, 1994; </a:t>
            </a:r>
            <a:r>
              <a:rPr lang="en-US" sz="1600" i="1" dirty="0" err="1">
                <a:latin typeface="Verdana" panose="020B0604030504040204" pitchFamily="34" charset="0"/>
                <a:ea typeface="Verdana" panose="020B0604030504040204" pitchFamily="34" charset="0"/>
                <a:cs typeface="Verdana" panose="020B0604030504040204" pitchFamily="34" charset="0"/>
              </a:rPr>
              <a:t>Gorbunov</a:t>
            </a:r>
            <a:r>
              <a:rPr lang="en-US" sz="1600" i="1" dirty="0">
                <a:latin typeface="Verdana" panose="020B0604030504040204" pitchFamily="34" charset="0"/>
                <a:ea typeface="Verdana" panose="020B0604030504040204" pitchFamily="34" charset="0"/>
                <a:cs typeface="Verdana" panose="020B0604030504040204" pitchFamily="34" charset="0"/>
              </a:rPr>
              <a:t> et al.</a:t>
            </a:r>
            <a:r>
              <a:rPr lang="en-US" sz="1600" dirty="0">
                <a:latin typeface="Verdana" panose="020B0604030504040204" pitchFamily="34" charset="0"/>
                <a:ea typeface="Verdana" panose="020B0604030504040204" pitchFamily="34" charset="0"/>
                <a:cs typeface="Verdana" panose="020B0604030504040204" pitchFamily="34" charset="0"/>
              </a:rPr>
              <a:t>, 1996]</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 - radio-optics [</a:t>
            </a:r>
            <a:r>
              <a:rPr lang="en-US" sz="1600" i="1" dirty="0">
                <a:latin typeface="Verdana" panose="020B0604030504040204" pitchFamily="34" charset="0"/>
                <a:ea typeface="Verdana" panose="020B0604030504040204" pitchFamily="34" charset="0"/>
                <a:cs typeface="Verdana" panose="020B0604030504040204" pitchFamily="34" charset="0"/>
              </a:rPr>
              <a:t>Lindal et al.</a:t>
            </a:r>
            <a:r>
              <a:rPr lang="en-US" sz="1600" dirty="0">
                <a:latin typeface="Verdana" panose="020B0604030504040204" pitchFamily="34" charset="0"/>
                <a:ea typeface="Verdana" panose="020B0604030504040204" pitchFamily="34" charset="0"/>
                <a:cs typeface="Verdana" panose="020B0604030504040204" pitchFamily="34" charset="0"/>
              </a:rPr>
              <a:t>, 1987; </a:t>
            </a:r>
            <a:r>
              <a:rPr lang="en-US" sz="1600" i="1" dirty="0" err="1">
                <a:latin typeface="Verdana" panose="020B0604030504040204" pitchFamily="34" charset="0"/>
                <a:ea typeface="Verdana" panose="020B0604030504040204" pitchFamily="34" charset="0"/>
                <a:cs typeface="Verdana" panose="020B0604030504040204" pitchFamily="34" charset="0"/>
              </a:rPr>
              <a:t>Hocke</a:t>
            </a:r>
            <a:r>
              <a:rPr lang="en-US" sz="1600" i="1" dirty="0">
                <a:latin typeface="Verdana" panose="020B0604030504040204" pitchFamily="34" charset="0"/>
                <a:ea typeface="Verdana" panose="020B0604030504040204" pitchFamily="34" charset="0"/>
                <a:cs typeface="Verdana" panose="020B0604030504040204" pitchFamily="34" charset="0"/>
              </a:rPr>
              <a:t> et al.</a:t>
            </a:r>
            <a:r>
              <a:rPr lang="en-US" sz="1600" dirty="0">
                <a:latin typeface="Verdana" panose="020B0604030504040204" pitchFamily="34" charset="0"/>
                <a:ea typeface="Verdana" panose="020B0604030504040204" pitchFamily="34" charset="0"/>
                <a:cs typeface="Verdana" panose="020B0604030504040204" pitchFamily="34" charset="0"/>
              </a:rPr>
              <a:t>, 1999, </a:t>
            </a:r>
            <a:r>
              <a:rPr lang="en-US" sz="1600" i="1" dirty="0" err="1">
                <a:latin typeface="Verdana" panose="020B0604030504040204" pitchFamily="34" charset="0"/>
                <a:ea typeface="Verdana" panose="020B0604030504040204" pitchFamily="34" charset="0"/>
                <a:cs typeface="Verdana" panose="020B0604030504040204" pitchFamily="34" charset="0"/>
              </a:rPr>
              <a:t>Sokolovskiy</a:t>
            </a:r>
            <a:r>
              <a:rPr lang="en-US" sz="1600" dirty="0">
                <a:latin typeface="Verdana" panose="020B0604030504040204" pitchFamily="34" charset="0"/>
                <a:ea typeface="Verdana" panose="020B0604030504040204" pitchFamily="34" charset="0"/>
                <a:cs typeface="Verdana" panose="020B0604030504040204" pitchFamily="34" charset="0"/>
              </a:rPr>
              <a:t>, 2001]</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 - canonical transform (CT) [</a:t>
            </a:r>
            <a:r>
              <a:rPr lang="en-US" sz="1600" i="1" dirty="0" err="1">
                <a:latin typeface="Verdana" panose="020B0604030504040204" pitchFamily="34" charset="0"/>
                <a:ea typeface="Verdana" panose="020B0604030504040204" pitchFamily="34" charset="0"/>
                <a:cs typeface="Verdana" panose="020B0604030504040204" pitchFamily="34" charset="0"/>
              </a:rPr>
              <a:t>Gorbunov</a:t>
            </a:r>
            <a:r>
              <a:rPr lang="en-US" sz="1600" dirty="0">
                <a:latin typeface="Verdana" panose="020B0604030504040204" pitchFamily="34" charset="0"/>
                <a:ea typeface="Verdana" panose="020B0604030504040204" pitchFamily="34" charset="0"/>
                <a:cs typeface="Verdana" panose="020B0604030504040204" pitchFamily="34" charset="0"/>
              </a:rPr>
              <a:t>, 2002]</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 - full spectrum inversion (FSI) [</a:t>
            </a:r>
            <a:r>
              <a:rPr lang="en-US" sz="1600" i="1" dirty="0">
                <a:latin typeface="Verdana" panose="020B0604030504040204" pitchFamily="34" charset="0"/>
                <a:ea typeface="Verdana" panose="020B0604030504040204" pitchFamily="34" charset="0"/>
                <a:cs typeface="Verdana" panose="020B0604030504040204" pitchFamily="34" charset="0"/>
              </a:rPr>
              <a:t>Jensen et al.</a:t>
            </a:r>
            <a:r>
              <a:rPr lang="en-US" sz="1600" dirty="0">
                <a:latin typeface="Verdana" panose="020B0604030504040204" pitchFamily="34" charset="0"/>
                <a:ea typeface="Verdana" panose="020B0604030504040204" pitchFamily="34" charset="0"/>
                <a:cs typeface="Verdana" panose="020B0604030504040204" pitchFamily="34" charset="0"/>
              </a:rPr>
              <a:t>, 2003]</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 - phase matching (PM) [</a:t>
            </a:r>
            <a:r>
              <a:rPr lang="en-US" sz="1600" i="1" dirty="0">
                <a:latin typeface="Verdana" panose="020B0604030504040204" pitchFamily="34" charset="0"/>
                <a:ea typeface="Verdana" panose="020B0604030504040204" pitchFamily="34" charset="0"/>
                <a:cs typeface="Verdana" panose="020B0604030504040204" pitchFamily="34" charset="0"/>
              </a:rPr>
              <a:t>Jensen et al.</a:t>
            </a:r>
            <a:r>
              <a:rPr lang="en-US" sz="1600" dirty="0">
                <a:latin typeface="Verdana" panose="020B0604030504040204" pitchFamily="34" charset="0"/>
                <a:ea typeface="Verdana" panose="020B0604030504040204" pitchFamily="34" charset="0"/>
                <a:cs typeface="Verdana" panose="020B0604030504040204" pitchFamily="34" charset="0"/>
              </a:rPr>
              <a:t>, 2004]</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 - CT of the second type (CT2) [</a:t>
            </a:r>
            <a:r>
              <a:rPr lang="en-US" sz="1600" i="1" dirty="0" err="1">
                <a:latin typeface="Verdana" panose="020B0604030504040204" pitchFamily="34" charset="0"/>
                <a:ea typeface="Verdana" panose="020B0604030504040204" pitchFamily="34" charset="0"/>
                <a:cs typeface="Verdana" panose="020B0604030504040204" pitchFamily="34" charset="0"/>
              </a:rPr>
              <a:t>Gorbunov</a:t>
            </a:r>
            <a:r>
              <a:rPr lang="en-US" sz="1600" i="1" dirty="0">
                <a:latin typeface="Verdana" panose="020B0604030504040204" pitchFamily="34" charset="0"/>
                <a:ea typeface="Verdana" panose="020B0604030504040204" pitchFamily="34" charset="0"/>
                <a:cs typeface="Verdana" panose="020B0604030504040204" pitchFamily="34" charset="0"/>
              </a:rPr>
              <a:t> and Lauritsen</a:t>
            </a:r>
            <a:r>
              <a:rPr lang="en-US" sz="1600" dirty="0">
                <a:latin typeface="Verdana" panose="020B0604030504040204" pitchFamily="34" charset="0"/>
                <a:ea typeface="Verdana" panose="020B0604030504040204" pitchFamily="34" charset="0"/>
                <a:cs typeface="Verdana" panose="020B0604030504040204" pitchFamily="34" charset="0"/>
              </a:rPr>
              <a:t>, 2004]</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 - </a:t>
            </a:r>
            <a:r>
              <a:rPr lang="en-US"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modified CT2 (CT2A) [</a:t>
            </a:r>
            <a:r>
              <a:rPr lang="en-US" sz="1600" i="1"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Gorbunov</a:t>
            </a:r>
            <a:r>
              <a:rPr lang="en-US" sz="1600" i="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et al.</a:t>
            </a:r>
            <a:r>
              <a:rPr lang="en-US"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2021]</a:t>
            </a:r>
          </a:p>
        </p:txBody>
      </p:sp>
      <p:sp>
        <p:nvSpPr>
          <p:cNvPr id="6" name="TextBox 5">
            <a:extLst>
              <a:ext uri="{FF2B5EF4-FFF2-40B4-BE49-F238E27FC236}">
                <a16:creationId xmlns:a16="http://schemas.microsoft.com/office/drawing/2014/main" id="{F859F36A-428F-9EF8-E699-BE6A29697B11}"/>
              </a:ext>
            </a:extLst>
          </p:cNvPr>
          <p:cNvSpPr txBox="1"/>
          <p:nvPr/>
        </p:nvSpPr>
        <p:spPr>
          <a:xfrm>
            <a:off x="942975" y="5155468"/>
            <a:ext cx="10410824" cy="1200329"/>
          </a:xfrm>
          <a:prstGeom prst="rect">
            <a:avLst/>
          </a:prstGeom>
          <a:noFill/>
          <a:ln w="19050">
            <a:solidFill>
              <a:schemeClr val="accent1"/>
            </a:solidFill>
          </a:ln>
        </p:spPr>
        <p:txBody>
          <a:bodyPr wrap="square" rtlCol="0">
            <a:spAutoFit/>
          </a:bodyPr>
          <a:lstStyle/>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Different WO methods are based on different assumptions about the satellite orbits and result in different computational costs.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PM method, which is directly applicable to arbitrary satellite orbits, is considered to be the most accurate one. </a:t>
            </a:r>
          </a:p>
        </p:txBody>
      </p:sp>
      <p:sp>
        <p:nvSpPr>
          <p:cNvPr id="2" name="Date Placeholder 1">
            <a:extLst>
              <a:ext uri="{FF2B5EF4-FFF2-40B4-BE49-F238E27FC236}">
                <a16:creationId xmlns:a16="http://schemas.microsoft.com/office/drawing/2014/main" id="{1DE37887-7875-C9FD-F429-0F16D1330FE8}"/>
              </a:ext>
            </a:extLst>
          </p:cNvPr>
          <p:cNvSpPr>
            <a:spLocks noGrp="1"/>
          </p:cNvSpPr>
          <p:nvPr>
            <p:ph type="dt" sz="half" idx="10"/>
          </p:nvPr>
        </p:nvSpPr>
        <p:spPr/>
        <p:txBody>
          <a:bodyPr/>
          <a:lstStyle/>
          <a:p>
            <a:fld id="{B5AC6026-1477-4744-A9C6-17D5DF98D6A7}" type="datetime1">
              <a:rPr lang="en-US" smtClean="0"/>
              <a:t>8/16/23</a:t>
            </a:fld>
            <a:endParaRPr lang="en-US"/>
          </a:p>
        </p:txBody>
      </p:sp>
      <p:sp>
        <p:nvSpPr>
          <p:cNvPr id="7" name="Footer Placeholder 6">
            <a:extLst>
              <a:ext uri="{FF2B5EF4-FFF2-40B4-BE49-F238E27FC236}">
                <a16:creationId xmlns:a16="http://schemas.microsoft.com/office/drawing/2014/main" id="{ED7D3691-5453-C884-6C2E-7C45F5CFC29E}"/>
              </a:ext>
            </a:extLst>
          </p:cNvPr>
          <p:cNvSpPr>
            <a:spLocks noGrp="1"/>
          </p:cNvSpPr>
          <p:nvPr>
            <p:ph type="ftr" sz="quarter" idx="11"/>
          </p:nvPr>
        </p:nvSpPr>
        <p:spPr/>
        <p:txBody>
          <a:bodyPr/>
          <a:lstStyle/>
          <a:p>
            <a:r>
              <a:rPr lang="en-US"/>
              <a:t>GNSS Remote Sensing Colloquium</a:t>
            </a:r>
          </a:p>
        </p:txBody>
      </p:sp>
      <p:sp>
        <p:nvSpPr>
          <p:cNvPr id="8" name="Slide Number Placeholder 7">
            <a:extLst>
              <a:ext uri="{FF2B5EF4-FFF2-40B4-BE49-F238E27FC236}">
                <a16:creationId xmlns:a16="http://schemas.microsoft.com/office/drawing/2014/main" id="{8AC216BF-D95D-D253-8826-42AEBA117177}"/>
              </a:ext>
            </a:extLst>
          </p:cNvPr>
          <p:cNvSpPr>
            <a:spLocks noGrp="1"/>
          </p:cNvSpPr>
          <p:nvPr>
            <p:ph type="sldNum" sz="quarter" idx="12"/>
          </p:nvPr>
        </p:nvSpPr>
        <p:spPr/>
        <p:txBody>
          <a:bodyPr/>
          <a:lstStyle/>
          <a:p>
            <a:fld id="{A818566E-0AB8-8244-B671-D10519B1E153}" type="slidenum">
              <a:rPr lang="en-US" smtClean="0"/>
              <a:t>17</a:t>
            </a:fld>
            <a:endParaRPr lang="en-US"/>
          </a:p>
        </p:txBody>
      </p:sp>
      <p:sp>
        <p:nvSpPr>
          <p:cNvPr id="9" name="TextBox 8">
            <a:extLst>
              <a:ext uri="{FF2B5EF4-FFF2-40B4-BE49-F238E27FC236}">
                <a16:creationId xmlns:a16="http://schemas.microsoft.com/office/drawing/2014/main" id="{7372A438-43F7-2DC1-A6F3-858C3D18DEEE}"/>
              </a:ext>
            </a:extLst>
          </p:cNvPr>
          <p:cNvSpPr txBox="1"/>
          <p:nvPr/>
        </p:nvSpPr>
        <p:spPr>
          <a:xfrm>
            <a:off x="12087225" y="490061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068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65FFFB-F276-3380-2D8C-AD19A8C89C94}"/>
              </a:ext>
            </a:extLst>
          </p:cNvPr>
          <p:cNvSpPr>
            <a:spLocks noGrp="1"/>
          </p:cNvSpPr>
          <p:nvPr>
            <p:ph type="title"/>
          </p:nvPr>
        </p:nvSpPr>
        <p:spPr>
          <a:xfrm>
            <a:off x="2067870" y="32912"/>
            <a:ext cx="8656319" cy="1107879"/>
          </a:xfrm>
        </p:spPr>
        <p:txBody>
          <a:bodyPr>
            <a:norm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BA – Phase Matching (PM) Method</a:t>
            </a:r>
          </a:p>
        </p:txBody>
      </p:sp>
      <p:grpSp>
        <p:nvGrpSpPr>
          <p:cNvPr id="6" name="Group 5">
            <a:extLst>
              <a:ext uri="{FF2B5EF4-FFF2-40B4-BE49-F238E27FC236}">
                <a16:creationId xmlns:a16="http://schemas.microsoft.com/office/drawing/2014/main" id="{F03C7EBD-B2BF-B6B0-5C9E-30FDF19C7325}"/>
              </a:ext>
            </a:extLst>
          </p:cNvPr>
          <p:cNvGrpSpPr/>
          <p:nvPr/>
        </p:nvGrpSpPr>
        <p:grpSpPr>
          <a:xfrm>
            <a:off x="3695571" y="3859354"/>
            <a:ext cx="6935457" cy="3566970"/>
            <a:chOff x="828531" y="3653854"/>
            <a:chExt cx="7110188" cy="3722306"/>
          </a:xfrm>
        </p:grpSpPr>
        <p:sp>
          <p:nvSpPr>
            <p:cNvPr id="7" name="Oval 6">
              <a:extLst>
                <a:ext uri="{FF2B5EF4-FFF2-40B4-BE49-F238E27FC236}">
                  <a16:creationId xmlns:a16="http://schemas.microsoft.com/office/drawing/2014/main" id="{5AA29AD3-035C-4449-207A-1E2DF4376F02}"/>
                </a:ext>
              </a:extLst>
            </p:cNvPr>
            <p:cNvSpPr/>
            <p:nvPr/>
          </p:nvSpPr>
          <p:spPr>
            <a:xfrm>
              <a:off x="4701854" y="4287359"/>
              <a:ext cx="2439729" cy="2349369"/>
            </a:xfrm>
            <a:prstGeom prst="ellipse">
              <a:avLst/>
            </a:prstGeom>
            <a:solidFill>
              <a:schemeClr val="accent5">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0C14155-03B0-C07F-C0D9-678ECA9D2A13}"/>
                </a:ext>
              </a:extLst>
            </p:cNvPr>
            <p:cNvCxnSpPr>
              <a:cxnSpLocks/>
            </p:cNvCxnSpPr>
            <p:nvPr/>
          </p:nvCxnSpPr>
          <p:spPr>
            <a:xfrm flipH="1" flipV="1">
              <a:off x="5452901" y="4046794"/>
              <a:ext cx="468818" cy="143696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769E75-A79E-F046-A15A-03A08E07449C}"/>
                </a:ext>
              </a:extLst>
            </p:cNvPr>
            <p:cNvCxnSpPr>
              <a:cxnSpLocks/>
            </p:cNvCxnSpPr>
            <p:nvPr/>
          </p:nvCxnSpPr>
          <p:spPr>
            <a:xfrm flipV="1">
              <a:off x="5921719" y="4231121"/>
              <a:ext cx="228067" cy="1252634"/>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AE1CA6C6-AE46-F073-8521-809F8DD6C0D9}"/>
                </a:ext>
              </a:extLst>
            </p:cNvPr>
            <p:cNvSpPr/>
            <p:nvPr/>
          </p:nvSpPr>
          <p:spPr>
            <a:xfrm>
              <a:off x="5452902" y="4014957"/>
              <a:ext cx="1114836" cy="146686"/>
            </a:xfrm>
            <a:custGeom>
              <a:avLst/>
              <a:gdLst>
                <a:gd name="connsiteX0" fmla="*/ 0 w 1104405"/>
                <a:gd name="connsiteY0" fmla="*/ 60615 h 167493"/>
                <a:gd name="connsiteX1" fmla="*/ 308758 w 1104405"/>
                <a:gd name="connsiteY1" fmla="*/ 13114 h 167493"/>
                <a:gd name="connsiteX2" fmla="*/ 534390 w 1104405"/>
                <a:gd name="connsiteY2" fmla="*/ 1239 h 167493"/>
                <a:gd name="connsiteX3" fmla="*/ 771896 w 1104405"/>
                <a:gd name="connsiteY3" fmla="*/ 36865 h 167493"/>
                <a:gd name="connsiteX4" fmla="*/ 1104405 w 1104405"/>
                <a:gd name="connsiteY4" fmla="*/ 167493 h 167493"/>
                <a:gd name="connsiteX5" fmla="*/ 1104405 w 1104405"/>
                <a:gd name="connsiteY5" fmla="*/ 167493 h 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405" h="167493">
                  <a:moveTo>
                    <a:pt x="0" y="60615"/>
                  </a:moveTo>
                  <a:cubicBezTo>
                    <a:pt x="109846" y="41812"/>
                    <a:pt x="219693" y="23010"/>
                    <a:pt x="308758" y="13114"/>
                  </a:cubicBezTo>
                  <a:cubicBezTo>
                    <a:pt x="397823" y="3218"/>
                    <a:pt x="457200" y="-2719"/>
                    <a:pt x="534390" y="1239"/>
                  </a:cubicBezTo>
                  <a:cubicBezTo>
                    <a:pt x="611580" y="5197"/>
                    <a:pt x="676894" y="9156"/>
                    <a:pt x="771896" y="36865"/>
                  </a:cubicBezTo>
                  <a:cubicBezTo>
                    <a:pt x="866898" y="64574"/>
                    <a:pt x="1104405" y="167493"/>
                    <a:pt x="1104405" y="167493"/>
                  </a:cubicBezTo>
                  <a:lnTo>
                    <a:pt x="1104405" y="167493"/>
                  </a:lnTo>
                </a:path>
              </a:pathLst>
            </a:custGeom>
            <a:no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7D5063E-F6EF-DFFA-C0CD-8B7B0384CCEC}"/>
                </a:ext>
              </a:extLst>
            </p:cNvPr>
            <p:cNvSpPr txBox="1"/>
            <p:nvPr/>
          </p:nvSpPr>
          <p:spPr>
            <a:xfrm>
              <a:off x="828531" y="5377048"/>
              <a:ext cx="871984" cy="385416"/>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GNSS</a:t>
              </a:r>
            </a:p>
          </p:txBody>
        </p:sp>
        <p:sp>
          <p:nvSpPr>
            <p:cNvPr id="12" name="Oval 11">
              <a:extLst>
                <a:ext uri="{FF2B5EF4-FFF2-40B4-BE49-F238E27FC236}">
                  <a16:creationId xmlns:a16="http://schemas.microsoft.com/office/drawing/2014/main" id="{9944F381-E3FC-7A9D-5DC9-3B0A7B006DDA}"/>
                </a:ext>
              </a:extLst>
            </p:cNvPr>
            <p:cNvSpPr/>
            <p:nvPr/>
          </p:nvSpPr>
          <p:spPr>
            <a:xfrm>
              <a:off x="7483075" y="4557268"/>
              <a:ext cx="90360" cy="903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AA0D863-7871-FC37-CFD8-FB65F34DBC69}"/>
                </a:ext>
              </a:extLst>
            </p:cNvPr>
            <p:cNvSpPr txBox="1"/>
            <p:nvPr/>
          </p:nvSpPr>
          <p:spPr>
            <a:xfrm>
              <a:off x="5452902" y="6272116"/>
              <a:ext cx="1009219" cy="385416"/>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EARTH</a:t>
              </a:r>
            </a:p>
          </p:txBody>
        </p:sp>
        <p:sp>
          <p:nvSpPr>
            <p:cNvPr id="14" name="TextBox 13">
              <a:extLst>
                <a:ext uri="{FF2B5EF4-FFF2-40B4-BE49-F238E27FC236}">
                  <a16:creationId xmlns:a16="http://schemas.microsoft.com/office/drawing/2014/main" id="{D0A2579C-7F24-01AA-24CF-79DBFC7A6753}"/>
                </a:ext>
              </a:extLst>
            </p:cNvPr>
            <p:cNvSpPr txBox="1"/>
            <p:nvPr/>
          </p:nvSpPr>
          <p:spPr>
            <a:xfrm>
              <a:off x="5262007" y="5473778"/>
              <a:ext cx="1467966" cy="610241"/>
            </a:xfrm>
            <a:prstGeom prst="rect">
              <a:avLst/>
            </a:prstGeom>
            <a:noFill/>
          </p:spPr>
          <p:txBody>
            <a:bodyPr wrap="square" rtlCol="0">
              <a:spAutoFit/>
            </a:bodyPr>
            <a:lstStyle/>
            <a:p>
              <a:r>
                <a:rPr lang="en-US" sz="1600" dirty="0">
                  <a:ea typeface="Verdana" panose="020B0604030504040204" pitchFamily="34" charset="0"/>
                  <a:cs typeface="Verdana" panose="020B0604030504040204" pitchFamily="34" charset="0"/>
                </a:rPr>
                <a:t>Center of local curvature</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7FC12FB-FCE5-972B-C762-95E900BF3184}"/>
                    </a:ext>
                  </a:extLst>
                </p:cNvPr>
                <p:cNvSpPr txBox="1"/>
                <p:nvPr/>
              </p:nvSpPr>
              <p:spPr>
                <a:xfrm>
                  <a:off x="5389290" y="4490953"/>
                  <a:ext cx="266973" cy="3854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𝒂</m:t>
                        </m:r>
                      </m:oMath>
                    </m:oMathPara>
                  </a14:m>
                  <a:endParaRPr lang="en-US" b="1" dirty="0"/>
                </a:p>
              </p:txBody>
            </p:sp>
          </mc:Choice>
          <mc:Fallback xmlns="">
            <p:sp>
              <p:nvSpPr>
                <p:cNvPr id="15" name="TextBox 14">
                  <a:extLst>
                    <a:ext uri="{FF2B5EF4-FFF2-40B4-BE49-F238E27FC236}">
                      <a16:creationId xmlns:a16="http://schemas.microsoft.com/office/drawing/2014/main" id="{17FC12FB-FCE5-972B-C762-95E900BF3184}"/>
                    </a:ext>
                  </a:extLst>
                </p:cNvPr>
                <p:cNvSpPr txBox="1">
                  <a:spLocks noRot="1" noChangeAspect="1" noMove="1" noResize="1" noEditPoints="1" noAdjustHandles="1" noChangeArrowheads="1" noChangeShapeType="1" noTextEdit="1"/>
                </p:cNvSpPr>
                <p:nvPr/>
              </p:nvSpPr>
              <p:spPr>
                <a:xfrm>
                  <a:off x="5389290" y="4490953"/>
                  <a:ext cx="266973" cy="385416"/>
                </a:xfrm>
                <a:prstGeom prst="rect">
                  <a:avLst/>
                </a:prstGeom>
                <a:blipFill>
                  <a:blip r:embed="rId3"/>
                  <a:stretch>
                    <a:fillRect r="-14286"/>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BB89E420-A292-BD41-D660-8011A5687BE0}"/>
                </a:ext>
              </a:extLst>
            </p:cNvPr>
            <p:cNvSpPr/>
            <p:nvPr/>
          </p:nvSpPr>
          <p:spPr>
            <a:xfrm rot="5127935">
              <a:off x="5873170" y="5421707"/>
              <a:ext cx="90360" cy="903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36FE6DE-AE83-316A-6EE3-F111A79BDCFB}"/>
                </a:ext>
              </a:extLst>
            </p:cNvPr>
            <p:cNvCxnSpPr>
              <a:cxnSpLocks/>
              <a:stCxn id="10" idx="4"/>
            </p:cNvCxnSpPr>
            <p:nvPr/>
          </p:nvCxnSpPr>
          <p:spPr>
            <a:xfrm>
              <a:off x="6567737" y="4161644"/>
              <a:ext cx="915337" cy="395626"/>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CCEBB5D-C825-197C-21BB-56A0E51CC8C6}"/>
                </a:ext>
              </a:extLst>
            </p:cNvPr>
            <p:cNvCxnSpPr>
              <a:cxnSpLocks/>
            </p:cNvCxnSpPr>
            <p:nvPr/>
          </p:nvCxnSpPr>
          <p:spPr>
            <a:xfrm flipV="1">
              <a:off x="1233281" y="4602449"/>
              <a:ext cx="6343675" cy="697583"/>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912EFE-44EA-84FB-2DBC-364729AFD623}"/>
                </a:ext>
              </a:extLst>
            </p:cNvPr>
            <p:cNvCxnSpPr>
              <a:cxnSpLocks/>
              <a:stCxn id="16" idx="4"/>
            </p:cNvCxnSpPr>
            <p:nvPr/>
          </p:nvCxnSpPr>
          <p:spPr>
            <a:xfrm flipH="1" flipV="1">
              <a:off x="1152633" y="5331979"/>
              <a:ext cx="4720679" cy="138480"/>
            </a:xfrm>
            <a:prstGeom prst="line">
              <a:avLst/>
            </a:prstGeom>
            <a:ln w="12700">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2C1582-8842-E097-089F-35075870892A}"/>
                </a:ext>
              </a:extLst>
            </p:cNvPr>
            <p:cNvCxnSpPr>
              <a:cxnSpLocks/>
              <a:stCxn id="16" idx="5"/>
              <a:endCxn id="12" idx="3"/>
            </p:cNvCxnSpPr>
            <p:nvPr/>
          </p:nvCxnSpPr>
          <p:spPr>
            <a:xfrm flipV="1">
              <a:off x="5889029" y="4634396"/>
              <a:ext cx="1607280" cy="866864"/>
            </a:xfrm>
            <a:prstGeom prst="line">
              <a:avLst/>
            </a:prstGeom>
            <a:ln w="12700">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D690A11-3C17-E41A-4C1F-3D21BFB22D5B}"/>
                </a:ext>
              </a:extLst>
            </p:cNvPr>
            <p:cNvCxnSpPr>
              <a:cxnSpLocks/>
            </p:cNvCxnSpPr>
            <p:nvPr/>
          </p:nvCxnSpPr>
          <p:spPr>
            <a:xfrm flipV="1">
              <a:off x="1152633" y="4068042"/>
              <a:ext cx="4300269" cy="1224258"/>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93017D5-BEB5-630C-5EDA-8C857DB80CE3}"/>
                    </a:ext>
                  </a:extLst>
                </p:cNvPr>
                <p:cNvSpPr txBox="1"/>
                <p:nvPr/>
              </p:nvSpPr>
              <p:spPr>
                <a:xfrm>
                  <a:off x="2988528" y="5351209"/>
                  <a:ext cx="598491" cy="3854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chemeClr val="accent1">
                                    <a:lumMod val="75000"/>
                                  </a:schemeClr>
                                </a:solidFill>
                                <a:latin typeface="Cambria Math" panose="02040503050406030204" pitchFamily="18" charset="0"/>
                              </a:rPr>
                            </m:ctrlPr>
                          </m:sSubPr>
                          <m:e>
                            <m:r>
                              <a:rPr lang="en-US" i="1">
                                <a:solidFill>
                                  <a:schemeClr val="accent1">
                                    <a:lumMod val="75000"/>
                                  </a:schemeClr>
                                </a:solidFill>
                                <a:latin typeface="Cambria Math" panose="02040503050406030204" pitchFamily="18" charset="0"/>
                              </a:rPr>
                              <m:t>𝑟</m:t>
                            </m:r>
                          </m:e>
                          <m:sub>
                            <m:r>
                              <a:rPr lang="en-US" i="1">
                                <a:solidFill>
                                  <a:schemeClr val="accent1">
                                    <a:lumMod val="75000"/>
                                  </a:schemeClr>
                                </a:solidFill>
                                <a:latin typeface="Cambria Math" panose="02040503050406030204" pitchFamily="18" charset="0"/>
                              </a:rPr>
                              <m:t>𝑇</m:t>
                            </m:r>
                          </m:sub>
                        </m:sSub>
                      </m:oMath>
                    </m:oMathPara>
                  </a14:m>
                  <a:endParaRPr lang="en-US" dirty="0"/>
                </a:p>
              </p:txBody>
            </p:sp>
          </mc:Choice>
          <mc:Fallback xmlns="">
            <p:sp>
              <p:nvSpPr>
                <p:cNvPr id="22" name="TextBox 21">
                  <a:extLst>
                    <a:ext uri="{FF2B5EF4-FFF2-40B4-BE49-F238E27FC236}">
                      <a16:creationId xmlns:a16="http://schemas.microsoft.com/office/drawing/2014/main" id="{293017D5-BEB5-630C-5EDA-8C857DB80CE3}"/>
                    </a:ext>
                  </a:extLst>
                </p:cNvPr>
                <p:cNvSpPr txBox="1">
                  <a:spLocks noRot="1" noChangeAspect="1" noMove="1" noResize="1" noEditPoints="1" noAdjustHandles="1" noChangeArrowheads="1" noChangeShapeType="1" noTextEdit="1"/>
                </p:cNvSpPr>
                <p:nvPr/>
              </p:nvSpPr>
              <p:spPr>
                <a:xfrm>
                  <a:off x="2988528" y="5351209"/>
                  <a:ext cx="598491" cy="38541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2A30DA4-7286-DD2E-EE7C-93773966D17F}"/>
                    </a:ext>
                  </a:extLst>
                </p:cNvPr>
                <p:cNvSpPr txBox="1"/>
                <p:nvPr/>
              </p:nvSpPr>
              <p:spPr>
                <a:xfrm>
                  <a:off x="6587808" y="4985971"/>
                  <a:ext cx="598491" cy="3854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chemeClr val="accent1">
                                    <a:lumMod val="75000"/>
                                  </a:schemeClr>
                                </a:solidFill>
                                <a:latin typeface="Cambria Math" panose="02040503050406030204" pitchFamily="18" charset="0"/>
                              </a:rPr>
                            </m:ctrlPr>
                          </m:sSubPr>
                          <m:e>
                            <m:r>
                              <a:rPr lang="en-US" i="1">
                                <a:solidFill>
                                  <a:schemeClr val="accent1">
                                    <a:lumMod val="75000"/>
                                  </a:schemeClr>
                                </a:solidFill>
                                <a:latin typeface="Cambria Math" panose="02040503050406030204" pitchFamily="18" charset="0"/>
                              </a:rPr>
                              <m:t>𝑟</m:t>
                            </m:r>
                          </m:e>
                          <m:sub>
                            <m:r>
                              <a:rPr lang="en-US" i="1">
                                <a:solidFill>
                                  <a:schemeClr val="accent1">
                                    <a:lumMod val="75000"/>
                                  </a:schemeClr>
                                </a:solidFill>
                                <a:latin typeface="Cambria Math" panose="02040503050406030204" pitchFamily="18" charset="0"/>
                              </a:rPr>
                              <m:t>𝑅</m:t>
                            </m:r>
                          </m:sub>
                        </m:sSub>
                      </m:oMath>
                    </m:oMathPara>
                  </a14:m>
                  <a:endParaRPr lang="en-US" dirty="0"/>
                </a:p>
              </p:txBody>
            </p:sp>
          </mc:Choice>
          <mc:Fallback xmlns="">
            <p:sp>
              <p:nvSpPr>
                <p:cNvPr id="23" name="TextBox 22">
                  <a:extLst>
                    <a:ext uri="{FF2B5EF4-FFF2-40B4-BE49-F238E27FC236}">
                      <a16:creationId xmlns:a16="http://schemas.microsoft.com/office/drawing/2014/main" id="{62A30DA4-7286-DD2E-EE7C-93773966D17F}"/>
                    </a:ext>
                  </a:extLst>
                </p:cNvPr>
                <p:cNvSpPr txBox="1">
                  <a:spLocks noRot="1" noChangeAspect="1" noMove="1" noResize="1" noEditPoints="1" noAdjustHandles="1" noChangeArrowheads="1" noChangeShapeType="1" noTextEdit="1"/>
                </p:cNvSpPr>
                <p:nvPr/>
              </p:nvSpPr>
              <p:spPr>
                <a:xfrm>
                  <a:off x="6587808" y="4985971"/>
                  <a:ext cx="598491" cy="385416"/>
                </a:xfrm>
                <a:prstGeom prst="rect">
                  <a:avLst/>
                </a:prstGeom>
                <a:blipFill>
                  <a:blip r:embed="rId5"/>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7BEFA368-CDBC-689D-E521-A1E017ACDC5F}"/>
                </a:ext>
              </a:extLst>
            </p:cNvPr>
            <p:cNvCxnSpPr>
              <a:stCxn id="16" idx="7"/>
            </p:cNvCxnSpPr>
            <p:nvPr/>
          </p:nvCxnSpPr>
          <p:spPr>
            <a:xfrm flipH="1" flipV="1">
              <a:off x="4338065" y="4392977"/>
              <a:ext cx="1614658" cy="1103231"/>
            </a:xfrm>
            <a:prstGeom prst="straightConnector1">
              <a:avLst/>
            </a:prstGeom>
            <a:ln w="158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64F99EA-B7CB-B29B-A923-B65F527214D1}"/>
                </a:ext>
              </a:extLst>
            </p:cNvPr>
            <p:cNvSpPr txBox="1"/>
            <p:nvPr/>
          </p:nvSpPr>
          <p:spPr>
            <a:xfrm>
              <a:off x="4795222" y="4783749"/>
              <a:ext cx="271488" cy="385416"/>
            </a:xfrm>
            <a:prstGeom prst="rect">
              <a:avLst/>
            </a:prstGeom>
            <a:noFill/>
          </p:spPr>
          <p:txBody>
            <a:bodyPr wrap="none" rtlCol="0">
              <a:spAutoFit/>
            </a:bodyPr>
            <a:lstStyle/>
            <a:p>
              <a:r>
                <a:rPr lang="en-US" dirty="0"/>
                <a:t>r</a:t>
              </a:r>
            </a:p>
          </p:txBody>
        </p:sp>
        <p:sp>
          <p:nvSpPr>
            <p:cNvPr id="26" name="Arc 25">
              <a:extLst>
                <a:ext uri="{FF2B5EF4-FFF2-40B4-BE49-F238E27FC236}">
                  <a16:creationId xmlns:a16="http://schemas.microsoft.com/office/drawing/2014/main" id="{D8094676-ABCF-FE73-62F0-137D9D044B62}"/>
                </a:ext>
              </a:extLst>
            </p:cNvPr>
            <p:cNvSpPr/>
            <p:nvPr/>
          </p:nvSpPr>
          <p:spPr>
            <a:xfrm rot="1639471">
              <a:off x="4402005" y="4309509"/>
              <a:ext cx="285355" cy="294877"/>
            </a:xfrm>
            <a:prstGeom prst="arc">
              <a:avLst>
                <a:gd name="adj1" fmla="val 16200000"/>
                <a:gd name="adj2" fmla="val 1722559"/>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85A6418-35AB-BEC5-F2EF-FB5920CF616E}"/>
                    </a:ext>
                  </a:extLst>
                </p:cNvPr>
                <p:cNvSpPr txBox="1"/>
                <p:nvPr/>
              </p:nvSpPr>
              <p:spPr>
                <a:xfrm>
                  <a:off x="4631627" y="4253168"/>
                  <a:ext cx="409664" cy="3854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𝜙</m:t>
                        </m:r>
                      </m:oMath>
                    </m:oMathPara>
                  </a14:m>
                  <a:endParaRPr lang="en-US" dirty="0"/>
                </a:p>
              </p:txBody>
            </p:sp>
          </mc:Choice>
          <mc:Fallback xmlns="">
            <p:sp>
              <p:nvSpPr>
                <p:cNvPr id="27" name="TextBox 26">
                  <a:extLst>
                    <a:ext uri="{FF2B5EF4-FFF2-40B4-BE49-F238E27FC236}">
                      <a16:creationId xmlns:a16="http://schemas.microsoft.com/office/drawing/2014/main" id="{E85A6418-35AB-BEC5-F2EF-FB5920CF616E}"/>
                    </a:ext>
                  </a:extLst>
                </p:cNvPr>
                <p:cNvSpPr txBox="1">
                  <a:spLocks noRot="1" noChangeAspect="1" noMove="1" noResize="1" noEditPoints="1" noAdjustHandles="1" noChangeArrowheads="1" noChangeShapeType="1" noTextEdit="1"/>
                </p:cNvSpPr>
                <p:nvPr/>
              </p:nvSpPr>
              <p:spPr>
                <a:xfrm>
                  <a:off x="4631627" y="4253168"/>
                  <a:ext cx="409664" cy="385416"/>
                </a:xfrm>
                <a:prstGeom prst="rect">
                  <a:avLst/>
                </a:prstGeom>
                <a:blipFill>
                  <a:blip r:embed="rId6"/>
                  <a:stretch>
                    <a:fillRect b="-12903"/>
                  </a:stretch>
                </a:blipFill>
              </p:spPr>
              <p:txBody>
                <a:bodyPr/>
                <a:lstStyle/>
                <a:p>
                  <a:r>
                    <a:rPr lang="en-US">
                      <a:noFill/>
                    </a:rPr>
                    <a:t> </a:t>
                  </a:r>
                </a:p>
              </p:txBody>
            </p:sp>
          </mc:Fallback>
        </mc:AlternateContent>
        <p:sp>
          <p:nvSpPr>
            <p:cNvPr id="28" name="Arc 27">
              <a:extLst>
                <a:ext uri="{FF2B5EF4-FFF2-40B4-BE49-F238E27FC236}">
                  <a16:creationId xmlns:a16="http://schemas.microsoft.com/office/drawing/2014/main" id="{045B5A23-1469-097F-0B1F-9E13E12D85E7}"/>
                </a:ext>
              </a:extLst>
            </p:cNvPr>
            <p:cNvSpPr/>
            <p:nvPr/>
          </p:nvSpPr>
          <p:spPr>
            <a:xfrm>
              <a:off x="7212777" y="4371111"/>
              <a:ext cx="391170" cy="434199"/>
            </a:xfrm>
            <a:prstGeom prst="arc">
              <a:avLst>
                <a:gd name="adj1" fmla="val 7816150"/>
                <a:gd name="adj2" fmla="val 13180618"/>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3B30C61-17D8-C0F2-832C-0F4DC38E9CDC}"/>
                </a:ext>
              </a:extLst>
            </p:cNvPr>
            <p:cNvCxnSpPr>
              <a:cxnSpLocks/>
              <a:endCxn id="30" idx="0"/>
            </p:cNvCxnSpPr>
            <p:nvPr/>
          </p:nvCxnSpPr>
          <p:spPr>
            <a:xfrm flipV="1">
              <a:off x="1152633" y="4259158"/>
              <a:ext cx="4354029" cy="105439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B3245417-A252-555F-891A-5D4C0E4463B5}"/>
                </a:ext>
              </a:extLst>
            </p:cNvPr>
            <p:cNvSpPr/>
            <p:nvPr/>
          </p:nvSpPr>
          <p:spPr>
            <a:xfrm rot="21209665">
              <a:off x="4509823" y="4238003"/>
              <a:ext cx="2359429" cy="934495"/>
            </a:xfrm>
            <a:prstGeom prst="arc">
              <a:avLst>
                <a:gd name="adj1" fmla="val 15231323"/>
                <a:gd name="adj2" fmla="val 20601881"/>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A786A899-AEDE-FBF2-CCAB-1971B8A4B3BA}"/>
                </a:ext>
              </a:extLst>
            </p:cNvPr>
            <p:cNvCxnSpPr>
              <a:stCxn id="30" idx="2"/>
              <a:endCxn id="12" idx="2"/>
            </p:cNvCxnSpPr>
            <p:nvPr/>
          </p:nvCxnSpPr>
          <p:spPr>
            <a:xfrm>
              <a:off x="6587518" y="4314601"/>
              <a:ext cx="895557" cy="287848"/>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76E21552-473C-8FCB-ADF3-9DF346191FF6}"/>
                </a:ext>
              </a:extLst>
            </p:cNvPr>
            <p:cNvSpPr/>
            <p:nvPr/>
          </p:nvSpPr>
          <p:spPr>
            <a:xfrm>
              <a:off x="1136872" y="5253549"/>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a:extLst>
                <a:ext uri="{FF2B5EF4-FFF2-40B4-BE49-F238E27FC236}">
                  <a16:creationId xmlns:a16="http://schemas.microsoft.com/office/drawing/2014/main" id="{9E234CA3-A00D-41B4-6461-702D68BC6F07}"/>
                </a:ext>
              </a:extLst>
            </p:cNvPr>
            <p:cNvSpPr/>
            <p:nvPr/>
          </p:nvSpPr>
          <p:spPr>
            <a:xfrm>
              <a:off x="3818340" y="3653854"/>
              <a:ext cx="3997130" cy="3722306"/>
            </a:xfrm>
            <a:prstGeom prst="arc">
              <a:avLst>
                <a:gd name="adj1" fmla="val 18089974"/>
                <a:gd name="adj2" fmla="val 20821779"/>
              </a:avLst>
            </a:prstGeom>
            <a:ln w="127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4D69E4B2-A9C0-868B-B4D4-2239B008E58C}"/>
                </a:ext>
              </a:extLst>
            </p:cNvPr>
            <p:cNvCxnSpPr>
              <a:cxnSpLocks/>
              <a:stCxn id="32" idx="7"/>
              <a:endCxn id="35" idx="0"/>
            </p:cNvCxnSpPr>
            <p:nvPr/>
          </p:nvCxnSpPr>
          <p:spPr>
            <a:xfrm flipV="1">
              <a:off x="1214921" y="3873227"/>
              <a:ext cx="4201720" cy="139371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5" name="Arc 34">
              <a:extLst>
                <a:ext uri="{FF2B5EF4-FFF2-40B4-BE49-F238E27FC236}">
                  <a16:creationId xmlns:a16="http://schemas.microsoft.com/office/drawing/2014/main" id="{3275B155-4641-64A1-9B8B-6838B39DB131}"/>
                </a:ext>
              </a:extLst>
            </p:cNvPr>
            <p:cNvSpPr/>
            <p:nvPr/>
          </p:nvSpPr>
          <p:spPr>
            <a:xfrm>
              <a:off x="4442147" y="3818681"/>
              <a:ext cx="2783038" cy="2373436"/>
            </a:xfrm>
            <a:prstGeom prst="arc">
              <a:avLst>
                <a:gd name="adj1" fmla="val 14966836"/>
                <a:gd name="adj2" fmla="val 17669366"/>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2BFE2058-9C83-6393-E442-8A13065A786E}"/>
                </a:ext>
              </a:extLst>
            </p:cNvPr>
            <p:cNvCxnSpPr>
              <a:cxnSpLocks/>
              <a:stCxn id="35" idx="2"/>
            </p:cNvCxnSpPr>
            <p:nvPr/>
          </p:nvCxnSpPr>
          <p:spPr>
            <a:xfrm>
              <a:off x="6329811" y="3896676"/>
              <a:ext cx="1012728" cy="390683"/>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0C56699-1F03-F423-C87E-E0A0124E14BA}"/>
                    </a:ext>
                  </a:extLst>
                </p:cNvPr>
                <p:cNvSpPr txBox="1"/>
                <p:nvPr/>
              </p:nvSpPr>
              <p:spPr>
                <a:xfrm>
                  <a:off x="7190138" y="3931701"/>
                  <a:ext cx="438325" cy="3854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1</m:t>
                            </m:r>
                          </m:sub>
                        </m:sSub>
                      </m:oMath>
                    </m:oMathPara>
                  </a14:m>
                  <a:endParaRPr lang="en-US" dirty="0"/>
                </a:p>
              </p:txBody>
            </p:sp>
          </mc:Choice>
          <mc:Fallback xmlns="">
            <p:sp>
              <p:nvSpPr>
                <p:cNvPr id="37" name="TextBox 36">
                  <a:extLst>
                    <a:ext uri="{FF2B5EF4-FFF2-40B4-BE49-F238E27FC236}">
                      <a16:creationId xmlns:a16="http://schemas.microsoft.com/office/drawing/2014/main" id="{C0C56699-1F03-F423-C87E-E0A0124E14BA}"/>
                    </a:ext>
                  </a:extLst>
                </p:cNvPr>
                <p:cNvSpPr txBox="1">
                  <a:spLocks noRot="1" noChangeAspect="1" noMove="1" noResize="1" noEditPoints="1" noAdjustHandles="1" noChangeArrowheads="1" noChangeShapeType="1" noTextEdit="1"/>
                </p:cNvSpPr>
                <p:nvPr/>
              </p:nvSpPr>
              <p:spPr>
                <a:xfrm>
                  <a:off x="7190138" y="3931701"/>
                  <a:ext cx="438325" cy="38541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FEEFEB7-8A45-7E4E-D80F-B2C05261266E}"/>
                    </a:ext>
                  </a:extLst>
                </p:cNvPr>
                <p:cNvSpPr txBox="1"/>
                <p:nvPr/>
              </p:nvSpPr>
              <p:spPr>
                <a:xfrm>
                  <a:off x="7494938" y="4293651"/>
                  <a:ext cx="443781" cy="3854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2</m:t>
                            </m:r>
                          </m:sub>
                        </m:sSub>
                      </m:oMath>
                    </m:oMathPara>
                  </a14:m>
                  <a:endParaRPr lang="en-US" dirty="0"/>
                </a:p>
              </p:txBody>
            </p:sp>
          </mc:Choice>
          <mc:Fallback xmlns="">
            <p:sp>
              <p:nvSpPr>
                <p:cNvPr id="38" name="TextBox 37">
                  <a:extLst>
                    <a:ext uri="{FF2B5EF4-FFF2-40B4-BE49-F238E27FC236}">
                      <a16:creationId xmlns:a16="http://schemas.microsoft.com/office/drawing/2014/main" id="{4FEEFEB7-8A45-7E4E-D80F-B2C05261266E}"/>
                    </a:ext>
                  </a:extLst>
                </p:cNvPr>
                <p:cNvSpPr txBox="1">
                  <a:spLocks noRot="1" noChangeAspect="1" noMove="1" noResize="1" noEditPoints="1" noAdjustHandles="1" noChangeArrowheads="1" noChangeShapeType="1" noTextEdit="1"/>
                </p:cNvSpPr>
                <p:nvPr/>
              </p:nvSpPr>
              <p:spPr>
                <a:xfrm>
                  <a:off x="7494938" y="4293651"/>
                  <a:ext cx="443781" cy="385416"/>
                </a:xfrm>
                <a:prstGeom prst="rect">
                  <a:avLst/>
                </a:prstGeom>
                <a:blipFill>
                  <a:blip r:embed="rId8"/>
                  <a:stretch>
                    <a:fillRect/>
                  </a:stretch>
                </a:blipFill>
              </p:spPr>
              <p:txBody>
                <a:bodyPr/>
                <a:lstStyle/>
                <a:p>
                  <a:r>
                    <a:rPr lang="en-US">
                      <a:noFill/>
                    </a:rPr>
                    <a:t> </a:t>
                  </a:r>
                </a:p>
              </p:txBody>
            </p:sp>
          </mc:Fallback>
        </mc:AlternateContent>
      </p:grpSp>
      <p:sp>
        <p:nvSpPr>
          <p:cNvPr id="39" name="TextBox 38">
            <a:extLst>
              <a:ext uri="{FF2B5EF4-FFF2-40B4-BE49-F238E27FC236}">
                <a16:creationId xmlns:a16="http://schemas.microsoft.com/office/drawing/2014/main" id="{54E4EFC7-108D-A4AD-BFEA-45BA12BD8D38}"/>
              </a:ext>
            </a:extLst>
          </p:cNvPr>
          <p:cNvSpPr txBox="1"/>
          <p:nvPr/>
        </p:nvSpPr>
        <p:spPr>
          <a:xfrm>
            <a:off x="10296133" y="5413255"/>
            <a:ext cx="871984"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LEO</a:t>
            </a:r>
          </a:p>
        </p:txBody>
      </p: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188BAE8B-69E6-DCEA-00F9-DB6AA087E211}"/>
                  </a:ext>
                </a:extLst>
              </p:cNvPr>
              <p:cNvSpPr txBox="1"/>
              <p:nvPr/>
            </p:nvSpPr>
            <p:spPr>
              <a:xfrm>
                <a:off x="100841" y="855041"/>
                <a:ext cx="10706112" cy="370992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Multipath results in reception of two or more signals with different Doppler frequencies to be received at the same time.  </a:t>
                </a:r>
              </a:p>
              <a:p>
                <a:pPr marL="285750" indent="-285750">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Different signal paths have different impact parameters.</a:t>
                </a:r>
              </a:p>
              <a:p>
                <a:pPr marL="285750" indent="-285750">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Phase matching is an operator that transforms a complex signal </a:t>
                </a:r>
                <a14:m>
                  <m:oMath xmlns:m="http://schemas.openxmlformats.org/officeDocument/2006/math">
                    <m:r>
                      <a:rPr lang="en-US" i="1">
                        <a:latin typeface="Cambria Math" panose="02040503050406030204" pitchFamily="18" charset="0"/>
                        <a:ea typeface="Verdana" panose="020B0604030504040204" pitchFamily="34" charset="0"/>
                        <a:cs typeface="Verdana" panose="020B0604030504040204" pitchFamily="34" charset="0"/>
                      </a:rPr>
                      <m:t>𝑢</m:t>
                    </m:r>
                    <m:d>
                      <m:dPr>
                        <m:ctrlPr>
                          <a:rPr lang="en-US" i="1">
                            <a:latin typeface="Cambria Math" panose="02040503050406030204" pitchFamily="18" charset="0"/>
                            <a:ea typeface="Verdana" panose="020B0604030504040204" pitchFamily="34" charset="0"/>
                            <a:cs typeface="Verdana" panose="020B0604030504040204" pitchFamily="34" charset="0"/>
                          </a:rPr>
                        </m:ctrlPr>
                      </m:dPr>
                      <m:e>
                        <m:r>
                          <a:rPr lang="en-US" i="1">
                            <a:latin typeface="Cambria Math" panose="02040503050406030204" pitchFamily="18" charset="0"/>
                            <a:ea typeface="Verdana" panose="020B0604030504040204" pitchFamily="34" charset="0"/>
                            <a:cs typeface="Verdana" panose="020B0604030504040204" pitchFamily="34" charset="0"/>
                          </a:rPr>
                          <m:t>𝑡</m:t>
                        </m:r>
                      </m:e>
                    </m:d>
                    <m:r>
                      <a:rPr lang="en-US" i="1">
                        <a:latin typeface="Cambria Math" panose="02040503050406030204" pitchFamily="18" charset="0"/>
                        <a:ea typeface="Verdana" panose="020B0604030504040204" pitchFamily="34" charset="0"/>
                        <a:cs typeface="Verdana" panose="020B0604030504040204" pitchFamily="34" charset="0"/>
                      </a:rPr>
                      <m:t>=</m:t>
                    </m:r>
                    <m:r>
                      <a:rPr lang="en-US" i="1">
                        <a:latin typeface="Cambria Math" panose="02040503050406030204" pitchFamily="18" charset="0"/>
                        <a:ea typeface="Verdana" panose="020B0604030504040204" pitchFamily="34" charset="0"/>
                        <a:cs typeface="Verdana" panose="020B0604030504040204" pitchFamily="34" charset="0"/>
                      </a:rPr>
                      <m:t>𝐴</m:t>
                    </m:r>
                    <m:d>
                      <m:dPr>
                        <m:ctrlPr>
                          <a:rPr lang="en-US" i="1">
                            <a:latin typeface="Cambria Math" panose="02040503050406030204" pitchFamily="18" charset="0"/>
                            <a:ea typeface="Verdana" panose="020B0604030504040204" pitchFamily="34" charset="0"/>
                            <a:cs typeface="Verdana" panose="020B0604030504040204" pitchFamily="34" charset="0"/>
                          </a:rPr>
                        </m:ctrlPr>
                      </m:dPr>
                      <m:e>
                        <m:r>
                          <a:rPr lang="en-US" i="1">
                            <a:latin typeface="Cambria Math" panose="02040503050406030204" pitchFamily="18" charset="0"/>
                            <a:ea typeface="Verdana" panose="020B0604030504040204" pitchFamily="34" charset="0"/>
                            <a:cs typeface="Verdana" panose="020B0604030504040204" pitchFamily="34" charset="0"/>
                          </a:rPr>
                          <m:t>𝑡</m:t>
                        </m:r>
                      </m:e>
                    </m:d>
                    <m:r>
                      <m:rPr>
                        <m:sty m:val="p"/>
                      </m:rPr>
                      <a:rPr lang="en-US">
                        <a:latin typeface="Cambria Math" panose="02040503050406030204" pitchFamily="18" charset="0"/>
                        <a:ea typeface="Verdana" panose="020B0604030504040204" pitchFamily="34" charset="0"/>
                        <a:cs typeface="Verdana" panose="020B0604030504040204" pitchFamily="34" charset="0"/>
                      </a:rPr>
                      <m:t>exp</m:t>
                    </m:r>
                    <m:r>
                      <a:rPr lang="en-US" i="1">
                        <a:latin typeface="Cambria Math" panose="02040503050406030204" pitchFamily="18" charset="0"/>
                        <a:ea typeface="Verdana" panose="020B0604030504040204" pitchFamily="34" charset="0"/>
                        <a:cs typeface="Verdana" panose="020B0604030504040204" pitchFamily="34" charset="0"/>
                      </a:rPr>
                      <m:t>⁡(</m:t>
                    </m:r>
                    <m:r>
                      <a:rPr lang="en-US" i="1">
                        <a:latin typeface="Cambria Math" panose="02040503050406030204" pitchFamily="18" charset="0"/>
                        <a:ea typeface="Verdana" panose="020B0604030504040204" pitchFamily="34" charset="0"/>
                        <a:cs typeface="Verdana" panose="020B0604030504040204" pitchFamily="34" charset="0"/>
                      </a:rPr>
                      <m:t>𝑖</m:t>
                    </m:r>
                    <m:r>
                      <a:rPr lang="en-US" i="1">
                        <a:latin typeface="Cambria Math" panose="02040503050406030204" pitchFamily="18" charset="0"/>
                        <a:ea typeface="Cambria Math" panose="02040503050406030204" pitchFamily="18" charset="0"/>
                        <a:cs typeface="Verdana" panose="020B0604030504040204" pitchFamily="34" charset="0"/>
                      </a:rPr>
                      <m:t>𝜓</m:t>
                    </m:r>
                    <m:d>
                      <m:dPr>
                        <m:ctrlPr>
                          <a:rPr lang="en-US" i="1">
                            <a:latin typeface="Cambria Math" panose="02040503050406030204" pitchFamily="18" charset="0"/>
                            <a:ea typeface="Cambria Math" panose="02040503050406030204" pitchFamily="18" charset="0"/>
                            <a:cs typeface="Verdana" panose="020B0604030504040204" pitchFamily="34" charset="0"/>
                          </a:rPr>
                        </m:ctrlPr>
                      </m:dPr>
                      <m:e>
                        <m:r>
                          <a:rPr lang="en-US" i="1">
                            <a:latin typeface="Cambria Math" panose="02040503050406030204" pitchFamily="18" charset="0"/>
                            <a:ea typeface="Cambria Math" panose="02040503050406030204" pitchFamily="18" charset="0"/>
                            <a:cs typeface="Verdana" panose="020B0604030504040204" pitchFamily="34" charset="0"/>
                          </a:rPr>
                          <m:t>𝑡</m:t>
                        </m:r>
                      </m:e>
                    </m:d>
                    <m:r>
                      <a:rPr lang="en-US" i="1">
                        <a:latin typeface="Cambria Math" panose="02040503050406030204" pitchFamily="18" charset="0"/>
                        <a:ea typeface="Cambria Math" panose="02040503050406030204" pitchFamily="18" charset="0"/>
                        <a:cs typeface="Verdana" panose="020B0604030504040204" pitchFamily="34" charset="0"/>
                      </a:rPr>
                      <m:t>)</m:t>
                    </m:r>
                  </m:oMath>
                </a14:m>
                <a:r>
                  <a:rPr lang="en-US" dirty="0">
                    <a:latin typeface="Verdana" panose="020B0604030504040204" pitchFamily="34" charset="0"/>
                    <a:ea typeface="Verdana" panose="020B0604030504040204" pitchFamily="34" charset="0"/>
                    <a:cs typeface="Verdana" panose="020B0604030504040204" pitchFamily="34" charset="0"/>
                  </a:rPr>
                  <a:t> from time domain to impact parameter domain:	</a:t>
                </a:r>
              </a:p>
              <a:p>
                <a:pPr>
                  <a:spcAft>
                    <a:spcPts val="600"/>
                  </a:spcAft>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Verdana" panose="020B0604030504040204" pitchFamily="34" charset="0"/>
                          <a:cs typeface="Verdana" panose="020B0604030504040204" pitchFamily="34" charset="0"/>
                        </a:rPr>
                        <m:t>𝑈</m:t>
                      </m:r>
                      <m:d>
                        <m:dPr>
                          <m:ctrlPr>
                            <a:rPr lang="en-US" i="1">
                              <a:latin typeface="Cambria Math" panose="02040503050406030204" pitchFamily="18" charset="0"/>
                              <a:ea typeface="Verdana" panose="020B0604030504040204" pitchFamily="34" charset="0"/>
                              <a:cs typeface="Verdana" panose="020B0604030504040204" pitchFamily="34" charset="0"/>
                            </a:rPr>
                          </m:ctrlPr>
                        </m:dPr>
                        <m:e>
                          <m:r>
                            <a:rPr lang="en-US" i="1">
                              <a:latin typeface="Cambria Math" panose="02040503050406030204" pitchFamily="18" charset="0"/>
                              <a:ea typeface="Verdana" panose="020B0604030504040204" pitchFamily="34" charset="0"/>
                              <a:cs typeface="Verdana" panose="020B0604030504040204" pitchFamily="34" charset="0"/>
                            </a:rPr>
                            <m:t>𝑎</m:t>
                          </m:r>
                        </m:e>
                      </m:d>
                      <m:r>
                        <a:rPr lang="en-US" i="1">
                          <a:latin typeface="Cambria Math" panose="02040503050406030204" pitchFamily="18" charset="0"/>
                          <a:ea typeface="Verdana" panose="020B0604030504040204" pitchFamily="34" charset="0"/>
                          <a:cs typeface="Verdana" panose="020B0604030504040204" pitchFamily="34" charset="0"/>
                        </a:rPr>
                        <m:t>= </m:t>
                      </m:r>
                      <m:nary>
                        <m:naryPr>
                          <m:limLoc m:val="undOvr"/>
                          <m:subHide m:val="on"/>
                          <m:supHide m:val="on"/>
                          <m:ctrlPr>
                            <a:rPr lang="en-US" i="1">
                              <a:latin typeface="Cambria Math" panose="02040503050406030204" pitchFamily="18" charset="0"/>
                              <a:ea typeface="Verdana" panose="020B0604030504040204" pitchFamily="34" charset="0"/>
                              <a:cs typeface="Verdana" panose="020B0604030504040204" pitchFamily="34" charset="0"/>
                            </a:rPr>
                          </m:ctrlPr>
                        </m:naryPr>
                        <m:sub/>
                        <m:sup/>
                        <m:e>
                          <m:r>
                            <a:rPr lang="en-US" i="1">
                              <a:latin typeface="Cambria Math" panose="02040503050406030204" pitchFamily="18" charset="0"/>
                              <a:ea typeface="Verdana" panose="020B0604030504040204" pitchFamily="34" charset="0"/>
                              <a:cs typeface="Verdana" panose="020B0604030504040204" pitchFamily="34" charset="0"/>
                            </a:rPr>
                            <m:t>𝑢</m:t>
                          </m:r>
                          <m:d>
                            <m:dPr>
                              <m:ctrlPr>
                                <a:rPr lang="en-US" i="1">
                                  <a:latin typeface="Cambria Math" panose="02040503050406030204" pitchFamily="18" charset="0"/>
                                  <a:ea typeface="Verdana" panose="020B0604030504040204" pitchFamily="34" charset="0"/>
                                  <a:cs typeface="Verdana" panose="020B0604030504040204" pitchFamily="34" charset="0"/>
                                </a:rPr>
                              </m:ctrlPr>
                            </m:dPr>
                            <m:e>
                              <m:r>
                                <a:rPr lang="en-US" i="1">
                                  <a:latin typeface="Cambria Math" panose="02040503050406030204" pitchFamily="18" charset="0"/>
                                  <a:ea typeface="Verdana" panose="020B0604030504040204" pitchFamily="34" charset="0"/>
                                  <a:cs typeface="Verdana" panose="020B0604030504040204" pitchFamily="34" charset="0"/>
                                </a:rPr>
                                <m:t>𝑡</m:t>
                              </m:r>
                            </m:e>
                          </m:d>
                          <m:r>
                            <m:rPr>
                              <m:sty m:val="p"/>
                            </m:rPr>
                            <a:rPr lang="en-US">
                              <a:latin typeface="Cambria Math" panose="02040503050406030204" pitchFamily="18" charset="0"/>
                              <a:ea typeface="Verdana" panose="020B0604030504040204" pitchFamily="34" charset="0"/>
                              <a:cs typeface="Verdana" panose="020B0604030504040204" pitchFamily="34" charset="0"/>
                            </a:rPr>
                            <m:t>exp</m:t>
                          </m:r>
                          <m:r>
                            <a:rPr lang="en-US" i="1">
                              <a:latin typeface="Cambria Math" panose="02040503050406030204" pitchFamily="18" charset="0"/>
                              <a:ea typeface="Verdana" panose="020B0604030504040204" pitchFamily="34" charset="0"/>
                              <a:cs typeface="Verdana" panose="020B0604030504040204" pitchFamily="34" charset="0"/>
                            </a:rPr>
                            <m:t>⁡(−</m:t>
                          </m:r>
                          <m:r>
                            <a:rPr lang="en-US" i="1">
                              <a:latin typeface="Cambria Math" panose="02040503050406030204" pitchFamily="18" charset="0"/>
                              <a:ea typeface="Verdana" panose="020B0604030504040204" pitchFamily="34" charset="0"/>
                              <a:cs typeface="Verdana" panose="020B0604030504040204" pitchFamily="34" charset="0"/>
                            </a:rPr>
                            <m:t>𝑖</m:t>
                          </m:r>
                          <m:sSub>
                            <m:sSubPr>
                              <m:ctrlPr>
                                <a:rPr lang="en-US" i="1">
                                  <a:highlight>
                                    <a:srgbClr val="FFFF00"/>
                                  </a:highlight>
                                  <a:latin typeface="Cambria Math" panose="02040503050406030204" pitchFamily="18" charset="0"/>
                                  <a:ea typeface="Verdana" panose="020B0604030504040204" pitchFamily="34" charset="0"/>
                                  <a:cs typeface="Verdana" panose="020B0604030504040204" pitchFamily="34" charset="0"/>
                                </a:rPr>
                              </m:ctrlPr>
                            </m:sSubPr>
                            <m:e>
                              <m:r>
                                <a:rPr lang="en-US" i="1">
                                  <a:highlight>
                                    <a:srgbClr val="FFFF00"/>
                                  </a:highlight>
                                  <a:latin typeface="Cambria Math" panose="02040503050406030204" pitchFamily="18" charset="0"/>
                                  <a:ea typeface="Cambria Math" panose="02040503050406030204" pitchFamily="18" charset="0"/>
                                  <a:cs typeface="Verdana" panose="020B0604030504040204" pitchFamily="34" charset="0"/>
                                </a:rPr>
                                <m:t>𝜓</m:t>
                              </m:r>
                            </m:e>
                            <m:sub>
                              <m:r>
                                <a:rPr lang="en-US" i="1">
                                  <a:highlight>
                                    <a:srgbClr val="FFFF00"/>
                                  </a:highlight>
                                  <a:latin typeface="Cambria Math" panose="02040503050406030204" pitchFamily="18" charset="0"/>
                                  <a:ea typeface="Verdana" panose="020B0604030504040204" pitchFamily="34" charset="0"/>
                                  <a:cs typeface="Verdana" panose="020B0604030504040204" pitchFamily="34" charset="0"/>
                                </a:rPr>
                                <m:t>𝑚</m:t>
                              </m:r>
                            </m:sub>
                          </m:sSub>
                          <m:d>
                            <m:dPr>
                              <m:ctrlPr>
                                <a:rPr lang="en-US" i="1">
                                  <a:highlight>
                                    <a:srgbClr val="FFFF00"/>
                                  </a:highlight>
                                  <a:latin typeface="Cambria Math" panose="02040503050406030204" pitchFamily="18" charset="0"/>
                                  <a:ea typeface="Verdana" panose="020B0604030504040204" pitchFamily="34" charset="0"/>
                                  <a:cs typeface="Verdana" panose="020B0604030504040204" pitchFamily="34" charset="0"/>
                                </a:rPr>
                              </m:ctrlPr>
                            </m:dPr>
                            <m:e>
                              <m:r>
                                <a:rPr lang="en-US" i="1">
                                  <a:highlight>
                                    <a:srgbClr val="FFFF00"/>
                                  </a:highlight>
                                  <a:latin typeface="Cambria Math" panose="02040503050406030204" pitchFamily="18" charset="0"/>
                                  <a:ea typeface="Verdana" panose="020B0604030504040204" pitchFamily="34" charset="0"/>
                                  <a:cs typeface="Verdana" panose="020B0604030504040204" pitchFamily="34" charset="0"/>
                                </a:rPr>
                                <m:t>𝑎</m:t>
                              </m:r>
                              <m:r>
                                <a:rPr lang="en-US" i="1">
                                  <a:highlight>
                                    <a:srgbClr val="FFFF00"/>
                                  </a:highlight>
                                  <a:latin typeface="Cambria Math" panose="02040503050406030204" pitchFamily="18" charset="0"/>
                                  <a:ea typeface="Verdana" panose="020B0604030504040204" pitchFamily="34" charset="0"/>
                                  <a:cs typeface="Verdana" panose="020B0604030504040204" pitchFamily="34" charset="0"/>
                                </a:rPr>
                                <m:t>,</m:t>
                              </m:r>
                              <m:r>
                                <a:rPr lang="en-US" i="1">
                                  <a:highlight>
                                    <a:srgbClr val="FFFF00"/>
                                  </a:highlight>
                                  <a:latin typeface="Cambria Math" panose="02040503050406030204" pitchFamily="18" charset="0"/>
                                  <a:ea typeface="Verdana" panose="020B0604030504040204" pitchFamily="34" charset="0"/>
                                  <a:cs typeface="Verdana" panose="020B0604030504040204" pitchFamily="34" charset="0"/>
                                </a:rPr>
                                <m:t>𝑡</m:t>
                              </m:r>
                            </m:e>
                          </m:d>
                          <m:r>
                            <a:rPr lang="en-US" i="1">
                              <a:latin typeface="Cambria Math" panose="02040503050406030204" pitchFamily="18" charset="0"/>
                              <a:ea typeface="Verdana" panose="020B0604030504040204" pitchFamily="34" charset="0"/>
                              <a:cs typeface="Verdana" panose="020B0604030504040204" pitchFamily="34" charset="0"/>
                            </a:rPr>
                            <m:t>)</m:t>
                          </m:r>
                          <m:r>
                            <a:rPr lang="en-US" i="1">
                              <a:latin typeface="Cambria Math" panose="02040503050406030204" pitchFamily="18" charset="0"/>
                              <a:ea typeface="Verdana" panose="020B0604030504040204" pitchFamily="34" charset="0"/>
                              <a:cs typeface="Verdana" panose="020B0604030504040204" pitchFamily="34" charset="0"/>
                            </a:rPr>
                            <m:t>𝑑𝑡</m:t>
                          </m:r>
                        </m:e>
                      </m:nary>
                      <m:r>
                        <a:rPr lang="en-US" i="1">
                          <a:latin typeface="Cambria Math" panose="02040503050406030204" pitchFamily="18" charset="0"/>
                          <a:ea typeface="Verdana" panose="020B0604030504040204" pitchFamily="34" charset="0"/>
                          <a:cs typeface="Verdana" panose="020B0604030504040204" pitchFamily="34" charset="0"/>
                        </a:rPr>
                        <m:t> </m:t>
                      </m:r>
                      <m:r>
                        <a:rPr lang="en-US">
                          <a:latin typeface="Cambria Math" panose="02040503050406030204" pitchFamily="18" charset="0"/>
                          <a:ea typeface="Verdana" panose="020B0604030504040204" pitchFamily="34" charset="0"/>
                          <a:cs typeface="Verdana" panose="020B0604030504040204" pitchFamily="34" charset="0"/>
                        </a:rPr>
                        <m:t>= </m:t>
                      </m:r>
                      <m:nary>
                        <m:naryPr>
                          <m:limLoc m:val="undOvr"/>
                          <m:subHide m:val="on"/>
                          <m:supHide m:val="on"/>
                          <m:ctrlPr>
                            <a:rPr lang="en-US" i="1">
                              <a:latin typeface="Cambria Math" panose="02040503050406030204" pitchFamily="18" charset="0"/>
                              <a:ea typeface="Verdana" panose="020B0604030504040204" pitchFamily="34" charset="0"/>
                              <a:cs typeface="Verdana" panose="020B0604030504040204" pitchFamily="34" charset="0"/>
                            </a:rPr>
                          </m:ctrlPr>
                        </m:naryPr>
                        <m:sub/>
                        <m:sup/>
                        <m:e>
                          <m:r>
                            <a:rPr lang="en-US" i="1">
                              <a:latin typeface="Cambria Math" panose="02040503050406030204" pitchFamily="18" charset="0"/>
                              <a:ea typeface="Verdana" panose="020B0604030504040204" pitchFamily="34" charset="0"/>
                              <a:cs typeface="Verdana" panose="020B0604030504040204" pitchFamily="34" charset="0"/>
                            </a:rPr>
                            <m:t>𝐴</m:t>
                          </m:r>
                          <m:d>
                            <m:dPr>
                              <m:ctrlPr>
                                <a:rPr lang="en-US" i="1">
                                  <a:latin typeface="Cambria Math" panose="02040503050406030204" pitchFamily="18" charset="0"/>
                                  <a:ea typeface="Verdana" panose="020B0604030504040204" pitchFamily="34" charset="0"/>
                                  <a:cs typeface="Verdana" panose="020B0604030504040204" pitchFamily="34" charset="0"/>
                                </a:rPr>
                              </m:ctrlPr>
                            </m:dPr>
                            <m:e>
                              <m:r>
                                <a:rPr lang="en-US" i="1">
                                  <a:latin typeface="Cambria Math" panose="02040503050406030204" pitchFamily="18" charset="0"/>
                                  <a:ea typeface="Verdana" panose="020B0604030504040204" pitchFamily="34" charset="0"/>
                                  <a:cs typeface="Verdana" panose="020B0604030504040204" pitchFamily="34" charset="0"/>
                                </a:rPr>
                                <m:t>𝑡</m:t>
                              </m:r>
                            </m:e>
                          </m:d>
                          <m:func>
                            <m:funcPr>
                              <m:ctrlPr>
                                <a:rPr lang="en-US" i="1">
                                  <a:latin typeface="Cambria Math" panose="02040503050406030204" pitchFamily="18" charset="0"/>
                                  <a:ea typeface="Verdana" panose="020B0604030504040204" pitchFamily="34" charset="0"/>
                                  <a:cs typeface="Verdana" panose="020B0604030504040204" pitchFamily="34" charset="0"/>
                                </a:rPr>
                              </m:ctrlPr>
                            </m:funcPr>
                            <m:fName>
                              <m:r>
                                <m:rPr>
                                  <m:sty m:val="p"/>
                                </m:rPr>
                                <a:rPr lang="en-US">
                                  <a:latin typeface="Cambria Math" panose="02040503050406030204" pitchFamily="18" charset="0"/>
                                  <a:ea typeface="Verdana" panose="020B0604030504040204" pitchFamily="34" charset="0"/>
                                  <a:cs typeface="Verdana" panose="020B0604030504040204" pitchFamily="34" charset="0"/>
                                </a:rPr>
                                <m:t>exp</m:t>
                              </m:r>
                            </m:fName>
                            <m:e>
                              <m:d>
                                <m:dPr>
                                  <m:ctrlPr>
                                    <a:rPr lang="en-US" i="1">
                                      <a:latin typeface="Cambria Math" panose="02040503050406030204" pitchFamily="18" charset="0"/>
                                      <a:ea typeface="Verdana" panose="020B0604030504040204" pitchFamily="34" charset="0"/>
                                      <a:cs typeface="Verdana" panose="020B0604030504040204" pitchFamily="34" charset="0"/>
                                    </a:rPr>
                                  </m:ctrlPr>
                                </m:dPr>
                                <m:e>
                                  <m:r>
                                    <a:rPr lang="en-US" i="1">
                                      <a:latin typeface="Cambria Math" panose="02040503050406030204" pitchFamily="18" charset="0"/>
                                      <a:ea typeface="Verdana" panose="020B0604030504040204" pitchFamily="34" charset="0"/>
                                      <a:cs typeface="Verdana" panose="020B0604030504040204" pitchFamily="34" charset="0"/>
                                    </a:rPr>
                                    <m:t>𝑖</m:t>
                                  </m:r>
                                  <m:r>
                                    <a:rPr lang="en-US" i="1">
                                      <a:latin typeface="Cambria Math" panose="02040503050406030204" pitchFamily="18" charset="0"/>
                                      <a:ea typeface="Verdana" panose="020B0604030504040204" pitchFamily="34" charset="0"/>
                                      <a:cs typeface="Verdana" panose="020B0604030504040204" pitchFamily="34" charset="0"/>
                                    </a:rPr>
                                    <m:t>(</m:t>
                                  </m:r>
                                  <m:r>
                                    <a:rPr lang="en-US" i="1">
                                      <a:latin typeface="Cambria Math" panose="02040503050406030204" pitchFamily="18" charset="0"/>
                                      <a:ea typeface="Cambria Math" panose="02040503050406030204" pitchFamily="18" charset="0"/>
                                      <a:cs typeface="Verdana" panose="020B0604030504040204" pitchFamily="34" charset="0"/>
                                    </a:rPr>
                                    <m:t>𝜓</m:t>
                                  </m:r>
                                  <m:d>
                                    <m:dPr>
                                      <m:ctrlPr>
                                        <a:rPr lang="en-US" i="1">
                                          <a:latin typeface="Cambria Math" panose="02040503050406030204" pitchFamily="18" charset="0"/>
                                          <a:ea typeface="Cambria Math" panose="02040503050406030204" pitchFamily="18" charset="0"/>
                                          <a:cs typeface="Verdana" panose="020B0604030504040204" pitchFamily="34" charset="0"/>
                                        </a:rPr>
                                      </m:ctrlPr>
                                    </m:dPr>
                                    <m:e>
                                      <m:r>
                                        <a:rPr lang="en-US" i="1">
                                          <a:latin typeface="Cambria Math" panose="02040503050406030204" pitchFamily="18" charset="0"/>
                                          <a:ea typeface="Cambria Math" panose="02040503050406030204" pitchFamily="18" charset="0"/>
                                          <a:cs typeface="Verdana" panose="020B0604030504040204" pitchFamily="34" charset="0"/>
                                        </a:rPr>
                                        <m:t>𝑡</m:t>
                                      </m:r>
                                    </m:e>
                                  </m:d>
                                  <m:r>
                                    <a:rPr lang="en-US" i="1">
                                      <a:latin typeface="Cambria Math" panose="02040503050406030204" pitchFamily="18" charset="0"/>
                                      <a:ea typeface="Cambria Math" panose="02040503050406030204" pitchFamily="18" charset="0"/>
                                      <a:cs typeface="Verdana" panose="020B0604030504040204" pitchFamily="34" charset="0"/>
                                    </a:rPr>
                                    <m:t>−</m:t>
                                  </m:r>
                                  <m:sSub>
                                    <m:sSubPr>
                                      <m:ctrlPr>
                                        <a:rPr lang="en-US" i="1">
                                          <a:latin typeface="Cambria Math" panose="02040503050406030204" pitchFamily="18" charset="0"/>
                                          <a:ea typeface="Cambria Math" panose="02040503050406030204" pitchFamily="18" charset="0"/>
                                          <a:cs typeface="Verdana" panose="020B0604030504040204" pitchFamily="34" charset="0"/>
                                        </a:rPr>
                                      </m:ctrlPr>
                                    </m:sSubPr>
                                    <m:e>
                                      <m:r>
                                        <a:rPr lang="en-US" i="1">
                                          <a:latin typeface="Cambria Math" panose="02040503050406030204" pitchFamily="18" charset="0"/>
                                          <a:ea typeface="Cambria Math" panose="02040503050406030204" pitchFamily="18" charset="0"/>
                                          <a:cs typeface="Verdana" panose="020B0604030504040204" pitchFamily="34" charset="0"/>
                                        </a:rPr>
                                        <m:t>𝜓</m:t>
                                      </m:r>
                                    </m:e>
                                    <m:sub>
                                      <m:r>
                                        <a:rPr lang="en-US" i="1">
                                          <a:latin typeface="Cambria Math" panose="02040503050406030204" pitchFamily="18" charset="0"/>
                                          <a:ea typeface="Cambria Math" panose="02040503050406030204" pitchFamily="18" charset="0"/>
                                          <a:cs typeface="Verdana" panose="020B0604030504040204" pitchFamily="34" charset="0"/>
                                        </a:rPr>
                                        <m:t>𝑚</m:t>
                                      </m:r>
                                    </m:sub>
                                  </m:sSub>
                                  <m:r>
                                    <a:rPr lang="en-US" i="1">
                                      <a:latin typeface="Cambria Math" panose="02040503050406030204" pitchFamily="18" charset="0"/>
                                      <a:ea typeface="Cambria Math" panose="02040503050406030204" pitchFamily="18" charset="0"/>
                                      <a:cs typeface="Verdana" panose="020B0604030504040204" pitchFamily="34" charset="0"/>
                                    </a:rPr>
                                    <m:t>(</m:t>
                                  </m:r>
                                  <m:r>
                                    <a:rPr lang="en-US" i="1">
                                      <a:latin typeface="Cambria Math" panose="02040503050406030204" pitchFamily="18" charset="0"/>
                                      <a:ea typeface="Cambria Math" panose="02040503050406030204" pitchFamily="18" charset="0"/>
                                      <a:cs typeface="Verdana" panose="020B0604030504040204" pitchFamily="34" charset="0"/>
                                    </a:rPr>
                                    <m:t>𝑎</m:t>
                                  </m:r>
                                  <m:r>
                                    <a:rPr lang="en-US" i="1">
                                      <a:latin typeface="Cambria Math" panose="02040503050406030204" pitchFamily="18" charset="0"/>
                                      <a:ea typeface="Cambria Math" panose="02040503050406030204" pitchFamily="18" charset="0"/>
                                      <a:cs typeface="Verdana" panose="020B0604030504040204" pitchFamily="34" charset="0"/>
                                    </a:rPr>
                                    <m:t>,</m:t>
                                  </m:r>
                                  <m:r>
                                    <a:rPr lang="en-US" i="1">
                                      <a:latin typeface="Cambria Math" panose="02040503050406030204" pitchFamily="18" charset="0"/>
                                      <a:ea typeface="Cambria Math" panose="02040503050406030204" pitchFamily="18" charset="0"/>
                                      <a:cs typeface="Verdana" panose="020B0604030504040204" pitchFamily="34" charset="0"/>
                                    </a:rPr>
                                    <m:t>𝑡</m:t>
                                  </m:r>
                                  <m:r>
                                    <a:rPr lang="en-US" i="1">
                                      <a:latin typeface="Cambria Math" panose="02040503050406030204" pitchFamily="18" charset="0"/>
                                      <a:ea typeface="Cambria Math" panose="02040503050406030204" pitchFamily="18" charset="0"/>
                                      <a:cs typeface="Verdana" panose="020B0604030504040204" pitchFamily="34" charset="0"/>
                                    </a:rPr>
                                    <m:t>)</m:t>
                                  </m:r>
                                </m:e>
                              </m:d>
                              <m:r>
                                <a:rPr lang="en-US" i="1">
                                  <a:latin typeface="Cambria Math" panose="02040503050406030204" pitchFamily="18" charset="0"/>
                                  <a:ea typeface="Verdana" panose="020B0604030504040204" pitchFamily="34" charset="0"/>
                                  <a:cs typeface="Verdana" panose="020B0604030504040204" pitchFamily="34" charset="0"/>
                                </a:rPr>
                                <m:t> </m:t>
                              </m:r>
                              <m:r>
                                <a:rPr lang="en-US" i="1">
                                  <a:latin typeface="Cambria Math" panose="02040503050406030204" pitchFamily="18" charset="0"/>
                                  <a:ea typeface="Verdana" panose="020B0604030504040204" pitchFamily="34" charset="0"/>
                                  <a:cs typeface="Verdana" panose="020B0604030504040204" pitchFamily="34" charset="0"/>
                                </a:rPr>
                                <m:t>𝑑𝑡</m:t>
                              </m:r>
                            </m:e>
                          </m:func>
                        </m:e>
                      </m:nary>
                      <m:r>
                        <a:rPr lang="en-US" i="1">
                          <a:latin typeface="Cambria Math" panose="02040503050406030204" pitchFamily="18" charset="0"/>
                          <a:ea typeface="Verdana" panose="020B0604030504040204" pitchFamily="34" charset="0"/>
                          <a:cs typeface="Verdana" panose="020B0604030504040204" pitchFamily="34" charset="0"/>
                        </a:rPr>
                        <m:t>=</m:t>
                      </m:r>
                      <m:r>
                        <a:rPr lang="en-US" i="1">
                          <a:latin typeface="Cambria Math" panose="02040503050406030204" pitchFamily="18" charset="0"/>
                          <a:ea typeface="Verdana" panose="020B0604030504040204" pitchFamily="34" charset="0"/>
                          <a:cs typeface="Verdana" panose="020B0604030504040204" pitchFamily="34" charset="0"/>
                        </a:rPr>
                        <m:t>𝐵</m:t>
                      </m:r>
                      <m:d>
                        <m:dPr>
                          <m:ctrlPr>
                            <a:rPr lang="en-US" i="1">
                              <a:latin typeface="Cambria Math" panose="02040503050406030204" pitchFamily="18" charset="0"/>
                              <a:ea typeface="Verdana" panose="020B0604030504040204" pitchFamily="34" charset="0"/>
                              <a:cs typeface="Verdana" panose="020B0604030504040204" pitchFamily="34" charset="0"/>
                            </a:rPr>
                          </m:ctrlPr>
                        </m:dPr>
                        <m:e>
                          <m:r>
                            <a:rPr lang="en-US" i="1">
                              <a:latin typeface="Cambria Math" panose="02040503050406030204" pitchFamily="18" charset="0"/>
                              <a:ea typeface="Verdana" panose="020B0604030504040204" pitchFamily="34" charset="0"/>
                              <a:cs typeface="Verdana" panose="020B0604030504040204" pitchFamily="34" charset="0"/>
                            </a:rPr>
                            <m:t>𝑎</m:t>
                          </m:r>
                        </m:e>
                      </m:d>
                      <m:r>
                        <m:rPr>
                          <m:sty m:val="p"/>
                        </m:rPr>
                        <a:rPr lang="en-US">
                          <a:latin typeface="Cambria Math" panose="02040503050406030204" pitchFamily="18" charset="0"/>
                          <a:ea typeface="Verdana" panose="020B0604030504040204" pitchFamily="34" charset="0"/>
                          <a:cs typeface="Verdana" panose="020B0604030504040204" pitchFamily="34" charset="0"/>
                        </a:rPr>
                        <m:t>exp</m:t>
                      </m:r>
                      <m:r>
                        <a:rPr lang="en-US" i="1">
                          <a:latin typeface="Cambria Math" panose="02040503050406030204" pitchFamily="18" charset="0"/>
                          <a:ea typeface="Verdana" panose="020B0604030504040204" pitchFamily="34" charset="0"/>
                          <a:cs typeface="Verdana" panose="020B0604030504040204" pitchFamily="34" charset="0"/>
                        </a:rPr>
                        <m:t>⁡(</m:t>
                      </m:r>
                      <m:r>
                        <a:rPr lang="en-US" i="1">
                          <a:latin typeface="Cambria Math" panose="02040503050406030204" pitchFamily="18" charset="0"/>
                          <a:ea typeface="Verdana" panose="020B0604030504040204" pitchFamily="34" charset="0"/>
                          <a:cs typeface="Verdana" panose="020B0604030504040204" pitchFamily="34" charset="0"/>
                        </a:rPr>
                        <m:t>𝑖</m:t>
                      </m:r>
                      <m:r>
                        <m:rPr>
                          <m:sty m:val="p"/>
                        </m:rPr>
                        <a:rPr lang="el-GR" i="1">
                          <a:latin typeface="Cambria Math" panose="02040503050406030204" pitchFamily="18" charset="0"/>
                          <a:ea typeface="Cambria Math" panose="02040503050406030204" pitchFamily="18" charset="0"/>
                          <a:cs typeface="Verdana" panose="020B0604030504040204" pitchFamily="34" charset="0"/>
                        </a:rPr>
                        <m:t>Ψ</m:t>
                      </m:r>
                      <m:d>
                        <m:dPr>
                          <m:ctrlPr>
                            <a:rPr lang="en-US" i="1">
                              <a:latin typeface="Cambria Math" panose="02040503050406030204" pitchFamily="18" charset="0"/>
                              <a:ea typeface="Cambria Math" panose="02040503050406030204" pitchFamily="18" charset="0"/>
                              <a:cs typeface="Verdana" panose="020B0604030504040204" pitchFamily="34" charset="0"/>
                            </a:rPr>
                          </m:ctrlPr>
                        </m:dPr>
                        <m:e>
                          <m:r>
                            <a:rPr lang="en-US" i="1">
                              <a:latin typeface="Cambria Math" panose="02040503050406030204" pitchFamily="18" charset="0"/>
                              <a:ea typeface="Cambria Math" panose="02040503050406030204" pitchFamily="18" charset="0"/>
                              <a:cs typeface="Verdana" panose="020B0604030504040204" pitchFamily="34" charset="0"/>
                            </a:rPr>
                            <m:t>𝑎</m:t>
                          </m:r>
                        </m:e>
                      </m:d>
                      <m:r>
                        <a:rPr lang="en-US" i="1">
                          <a:latin typeface="Cambria Math" panose="02040503050406030204" pitchFamily="18" charset="0"/>
                          <a:ea typeface="Cambria Math" panose="02040503050406030204" pitchFamily="18" charset="0"/>
                          <a:cs typeface="Verdana" panose="020B0604030504040204" pitchFamily="34" charset="0"/>
                        </a:rPr>
                        <m:t>)</m:t>
                      </m:r>
                    </m:oMath>
                  </m:oMathPara>
                </a14:m>
                <a:endParaRPr lang="en-US" dirty="0">
                  <a:latin typeface="Verdana" panose="020B0604030504040204" pitchFamily="34" charset="0"/>
                  <a:ea typeface="Verdana" panose="020B0604030504040204" pitchFamily="34" charset="0"/>
                  <a:cs typeface="Verdana" panose="020B0604030504040204" pitchFamily="34" charset="0"/>
                </a:endParaRPr>
              </a:p>
              <a:p>
                <a:pPr>
                  <a:spcAft>
                    <a:spcPts val="6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Verdana" panose="020B0604030504040204" pitchFamily="34" charset="0"/>
                              <a:cs typeface="Verdana" panose="020B0604030504040204" pitchFamily="34" charset="0"/>
                            </a:rPr>
                          </m:ctrlPr>
                        </m:sSubPr>
                        <m:e>
                          <m:r>
                            <a:rPr lang="en-US" i="1">
                              <a:latin typeface="Cambria Math" panose="02040503050406030204" pitchFamily="18" charset="0"/>
                              <a:ea typeface="Cambria Math" panose="02040503050406030204" pitchFamily="18" charset="0"/>
                              <a:cs typeface="Verdana" panose="020B0604030504040204" pitchFamily="34" charset="0"/>
                            </a:rPr>
                            <m:t>𝜓</m:t>
                          </m:r>
                        </m:e>
                        <m:sub>
                          <m:r>
                            <a:rPr lang="en-US" i="1">
                              <a:latin typeface="Cambria Math" panose="02040503050406030204" pitchFamily="18" charset="0"/>
                              <a:ea typeface="Verdana" panose="020B0604030504040204" pitchFamily="34" charset="0"/>
                              <a:cs typeface="Verdana" panose="020B0604030504040204" pitchFamily="34" charset="0"/>
                            </a:rPr>
                            <m:t>𝑚</m:t>
                          </m:r>
                        </m:sub>
                      </m:sSub>
                      <m:d>
                        <m:dPr>
                          <m:ctrlPr>
                            <a:rPr lang="en-US" i="1">
                              <a:latin typeface="Cambria Math" panose="02040503050406030204" pitchFamily="18" charset="0"/>
                              <a:ea typeface="Verdana" panose="020B0604030504040204" pitchFamily="34" charset="0"/>
                              <a:cs typeface="Verdana" panose="020B0604030504040204" pitchFamily="34" charset="0"/>
                            </a:rPr>
                          </m:ctrlPr>
                        </m:dPr>
                        <m:e>
                          <m:r>
                            <a:rPr lang="en-US" i="1">
                              <a:latin typeface="Cambria Math" panose="02040503050406030204" pitchFamily="18" charset="0"/>
                              <a:ea typeface="Verdana" panose="020B0604030504040204" pitchFamily="34" charset="0"/>
                              <a:cs typeface="Verdana" panose="020B0604030504040204" pitchFamily="34" charset="0"/>
                            </a:rPr>
                            <m:t>𝑎</m:t>
                          </m:r>
                          <m:r>
                            <a:rPr lang="en-US" i="1">
                              <a:latin typeface="Cambria Math" panose="02040503050406030204" pitchFamily="18" charset="0"/>
                              <a:ea typeface="Verdana" panose="020B0604030504040204" pitchFamily="34" charset="0"/>
                              <a:cs typeface="Verdana" panose="020B0604030504040204" pitchFamily="34" charset="0"/>
                            </a:rPr>
                            <m:t>,</m:t>
                          </m:r>
                          <m:r>
                            <a:rPr lang="en-US" i="1">
                              <a:latin typeface="Cambria Math" panose="02040503050406030204" pitchFamily="18" charset="0"/>
                              <a:ea typeface="Verdana" panose="020B0604030504040204" pitchFamily="34" charset="0"/>
                              <a:cs typeface="Verdana" panose="020B0604030504040204" pitchFamily="34" charset="0"/>
                            </a:rPr>
                            <m:t>𝑡</m:t>
                          </m:r>
                        </m:e>
                      </m:d>
                      <m:r>
                        <a:rPr lang="en-US" i="1">
                          <a:latin typeface="Cambria Math" panose="02040503050406030204" pitchFamily="18" charset="0"/>
                          <a:ea typeface="Verdana" panose="020B0604030504040204" pitchFamily="34" charset="0"/>
                          <a:cs typeface="Verdana" panose="020B0604030504040204" pitchFamily="34" charset="0"/>
                        </a:rPr>
                        <m:t>=</m:t>
                      </m:r>
                      <m:r>
                        <a:rPr lang="en-US" i="1">
                          <a:latin typeface="Cambria Math" panose="02040503050406030204" pitchFamily="18" charset="0"/>
                          <a:ea typeface="Verdana" panose="020B0604030504040204" pitchFamily="34" charset="0"/>
                          <a:cs typeface="Verdana" panose="020B0604030504040204" pitchFamily="34" charset="0"/>
                        </a:rPr>
                        <m:t>𝑘</m:t>
                      </m:r>
                      <m:d>
                        <m:dPr>
                          <m:ctrlPr>
                            <a:rPr lang="en-US" i="1">
                              <a:latin typeface="Cambria Math" panose="02040503050406030204" pitchFamily="18" charset="0"/>
                              <a:ea typeface="Verdana" panose="020B0604030504040204" pitchFamily="34" charset="0"/>
                              <a:cs typeface="Verdana" panose="020B0604030504040204" pitchFamily="34" charset="0"/>
                            </a:rPr>
                          </m:ctrlPr>
                        </m:dPr>
                        <m:e>
                          <m:rad>
                            <m:radPr>
                              <m:degHide m:val="on"/>
                              <m:ctrlPr>
                                <a:rPr lang="en-US" i="1">
                                  <a:latin typeface="Cambria Math" panose="02040503050406030204" pitchFamily="18" charset="0"/>
                                  <a:ea typeface="Verdana" panose="020B0604030504040204" pitchFamily="34" charset="0"/>
                                  <a:cs typeface="Verdana" panose="020B0604030504040204" pitchFamily="34" charset="0"/>
                                </a:rPr>
                              </m:ctrlPr>
                            </m:radPr>
                            <m:deg/>
                            <m:e>
                              <m:sSubSup>
                                <m:sSubSupPr>
                                  <m:ctrlPr>
                                    <a:rPr lang="en-US" i="1">
                                      <a:latin typeface="Cambria Math" panose="02040503050406030204" pitchFamily="18" charset="0"/>
                                      <a:ea typeface="Verdana" panose="020B0604030504040204" pitchFamily="34" charset="0"/>
                                      <a:cs typeface="Verdana" panose="020B0604030504040204" pitchFamily="34" charset="0"/>
                                    </a:rPr>
                                  </m:ctrlPr>
                                </m:sSubSupPr>
                                <m:e>
                                  <m:r>
                                    <a:rPr lang="en-US" i="1">
                                      <a:latin typeface="Cambria Math" panose="02040503050406030204" pitchFamily="18" charset="0"/>
                                      <a:ea typeface="Verdana" panose="020B0604030504040204" pitchFamily="34" charset="0"/>
                                      <a:cs typeface="Verdana" panose="020B0604030504040204" pitchFamily="34" charset="0"/>
                                    </a:rPr>
                                    <m:t>𝑟</m:t>
                                  </m:r>
                                </m:e>
                                <m:sub>
                                  <m:r>
                                    <a:rPr lang="en-US" i="1">
                                      <a:latin typeface="Cambria Math" panose="02040503050406030204" pitchFamily="18" charset="0"/>
                                      <a:ea typeface="Verdana" panose="020B0604030504040204" pitchFamily="34" charset="0"/>
                                      <a:cs typeface="Verdana" panose="020B0604030504040204" pitchFamily="34" charset="0"/>
                                    </a:rPr>
                                    <m:t>𝑅</m:t>
                                  </m:r>
                                </m:sub>
                                <m:sup>
                                  <m:r>
                                    <a:rPr lang="en-US" i="1">
                                      <a:latin typeface="Cambria Math" panose="02040503050406030204" pitchFamily="18" charset="0"/>
                                      <a:ea typeface="Verdana" panose="020B0604030504040204" pitchFamily="34" charset="0"/>
                                      <a:cs typeface="Verdana" panose="020B0604030504040204" pitchFamily="34" charset="0"/>
                                    </a:rPr>
                                    <m:t>2</m:t>
                                  </m:r>
                                </m:sup>
                              </m:sSubSup>
                              <m:r>
                                <a:rPr lang="en-US" i="1">
                                  <a:latin typeface="Cambria Math" panose="02040503050406030204" pitchFamily="18" charset="0"/>
                                  <a:ea typeface="Verdana" panose="020B0604030504040204" pitchFamily="34" charset="0"/>
                                  <a:cs typeface="Verdana" panose="020B0604030504040204" pitchFamily="34" charset="0"/>
                                </a:rPr>
                                <m:t>(</m:t>
                              </m:r>
                              <m:r>
                                <a:rPr lang="en-US" i="1">
                                  <a:latin typeface="Cambria Math" panose="02040503050406030204" pitchFamily="18" charset="0"/>
                                  <a:ea typeface="Verdana" panose="020B0604030504040204" pitchFamily="34" charset="0"/>
                                  <a:cs typeface="Verdana" panose="020B0604030504040204" pitchFamily="34" charset="0"/>
                                </a:rPr>
                                <m:t>𝑡</m:t>
                              </m:r>
                              <m:r>
                                <a:rPr lang="en-US" i="1">
                                  <a:latin typeface="Cambria Math" panose="02040503050406030204" pitchFamily="18" charset="0"/>
                                  <a:ea typeface="Verdana" panose="020B0604030504040204" pitchFamily="34" charset="0"/>
                                  <a:cs typeface="Verdana" panose="020B0604030504040204" pitchFamily="34" charset="0"/>
                                </a:rPr>
                                <m:t>)−</m:t>
                              </m:r>
                              <m:sSup>
                                <m:sSupPr>
                                  <m:ctrlPr>
                                    <a:rPr lang="en-US" i="1">
                                      <a:latin typeface="Cambria Math" panose="02040503050406030204" pitchFamily="18" charset="0"/>
                                      <a:ea typeface="Verdana" panose="020B0604030504040204" pitchFamily="34" charset="0"/>
                                      <a:cs typeface="Verdana" panose="020B0604030504040204" pitchFamily="34" charset="0"/>
                                    </a:rPr>
                                  </m:ctrlPr>
                                </m:sSupPr>
                                <m:e>
                                  <m:r>
                                    <a:rPr lang="en-US" i="1">
                                      <a:latin typeface="Cambria Math" panose="02040503050406030204" pitchFamily="18" charset="0"/>
                                      <a:ea typeface="Verdana" panose="020B0604030504040204" pitchFamily="34" charset="0"/>
                                      <a:cs typeface="Verdana" panose="020B0604030504040204" pitchFamily="34" charset="0"/>
                                    </a:rPr>
                                    <m:t>𝑎</m:t>
                                  </m:r>
                                </m:e>
                                <m:sup>
                                  <m:r>
                                    <a:rPr lang="en-US" i="1">
                                      <a:latin typeface="Cambria Math" panose="02040503050406030204" pitchFamily="18" charset="0"/>
                                      <a:ea typeface="Verdana" panose="020B0604030504040204" pitchFamily="34" charset="0"/>
                                      <a:cs typeface="Verdana" panose="020B0604030504040204" pitchFamily="34" charset="0"/>
                                    </a:rPr>
                                    <m:t>2</m:t>
                                  </m:r>
                                </m:sup>
                              </m:sSup>
                            </m:e>
                          </m:rad>
                          <m:r>
                            <a:rPr lang="en-US" i="1">
                              <a:latin typeface="Cambria Math" panose="02040503050406030204" pitchFamily="18" charset="0"/>
                              <a:ea typeface="Verdana" panose="020B0604030504040204" pitchFamily="34" charset="0"/>
                              <a:cs typeface="Verdana" panose="020B0604030504040204" pitchFamily="34" charset="0"/>
                            </a:rPr>
                            <m:t>+ </m:t>
                          </m:r>
                          <m:rad>
                            <m:radPr>
                              <m:degHide m:val="on"/>
                              <m:ctrlPr>
                                <a:rPr lang="en-US" i="1">
                                  <a:latin typeface="Cambria Math" panose="02040503050406030204" pitchFamily="18" charset="0"/>
                                  <a:ea typeface="Verdana" panose="020B0604030504040204" pitchFamily="34" charset="0"/>
                                  <a:cs typeface="Verdana" panose="020B0604030504040204" pitchFamily="34" charset="0"/>
                                </a:rPr>
                              </m:ctrlPr>
                            </m:radPr>
                            <m:deg/>
                            <m:e>
                              <m:sSubSup>
                                <m:sSubSupPr>
                                  <m:ctrlPr>
                                    <a:rPr lang="en-US" i="1">
                                      <a:latin typeface="Cambria Math" panose="02040503050406030204" pitchFamily="18" charset="0"/>
                                      <a:ea typeface="Verdana" panose="020B0604030504040204" pitchFamily="34" charset="0"/>
                                      <a:cs typeface="Verdana" panose="020B0604030504040204" pitchFamily="34" charset="0"/>
                                    </a:rPr>
                                  </m:ctrlPr>
                                </m:sSubSupPr>
                                <m:e>
                                  <m:r>
                                    <a:rPr lang="en-US" i="1">
                                      <a:latin typeface="Cambria Math" panose="02040503050406030204" pitchFamily="18" charset="0"/>
                                      <a:ea typeface="Verdana" panose="020B0604030504040204" pitchFamily="34" charset="0"/>
                                      <a:cs typeface="Verdana" panose="020B0604030504040204" pitchFamily="34" charset="0"/>
                                    </a:rPr>
                                    <m:t>𝑟</m:t>
                                  </m:r>
                                </m:e>
                                <m:sub>
                                  <m:r>
                                    <a:rPr lang="en-US" i="1">
                                      <a:latin typeface="Cambria Math" panose="02040503050406030204" pitchFamily="18" charset="0"/>
                                      <a:ea typeface="Verdana" panose="020B0604030504040204" pitchFamily="34" charset="0"/>
                                      <a:cs typeface="Verdana" panose="020B0604030504040204" pitchFamily="34" charset="0"/>
                                    </a:rPr>
                                    <m:t>𝑇</m:t>
                                  </m:r>
                                </m:sub>
                                <m:sup>
                                  <m:r>
                                    <a:rPr lang="en-US" i="1">
                                      <a:latin typeface="Cambria Math" panose="02040503050406030204" pitchFamily="18" charset="0"/>
                                      <a:ea typeface="Verdana" panose="020B0604030504040204" pitchFamily="34" charset="0"/>
                                      <a:cs typeface="Verdana" panose="020B0604030504040204" pitchFamily="34" charset="0"/>
                                    </a:rPr>
                                    <m:t>2</m:t>
                                  </m:r>
                                </m:sup>
                              </m:sSubSup>
                              <m:r>
                                <a:rPr lang="en-US" i="1">
                                  <a:latin typeface="Cambria Math" panose="02040503050406030204" pitchFamily="18" charset="0"/>
                                  <a:ea typeface="Verdana" panose="020B0604030504040204" pitchFamily="34" charset="0"/>
                                  <a:cs typeface="Verdana" panose="020B0604030504040204" pitchFamily="34" charset="0"/>
                                </a:rPr>
                                <m:t>(</m:t>
                              </m:r>
                              <m:r>
                                <a:rPr lang="en-US" i="1">
                                  <a:latin typeface="Cambria Math" panose="02040503050406030204" pitchFamily="18" charset="0"/>
                                  <a:ea typeface="Verdana" panose="020B0604030504040204" pitchFamily="34" charset="0"/>
                                  <a:cs typeface="Verdana" panose="020B0604030504040204" pitchFamily="34" charset="0"/>
                                </a:rPr>
                                <m:t>𝑡</m:t>
                              </m:r>
                              <m:r>
                                <a:rPr lang="en-US" i="1">
                                  <a:latin typeface="Cambria Math" panose="02040503050406030204" pitchFamily="18" charset="0"/>
                                  <a:ea typeface="Verdana" panose="020B0604030504040204" pitchFamily="34" charset="0"/>
                                  <a:cs typeface="Verdana" panose="020B0604030504040204" pitchFamily="34" charset="0"/>
                                </a:rPr>
                                <m:t>)−</m:t>
                              </m:r>
                              <m:sSup>
                                <m:sSupPr>
                                  <m:ctrlPr>
                                    <a:rPr lang="en-US" i="1">
                                      <a:latin typeface="Cambria Math" panose="02040503050406030204" pitchFamily="18" charset="0"/>
                                      <a:ea typeface="Verdana" panose="020B0604030504040204" pitchFamily="34" charset="0"/>
                                      <a:cs typeface="Verdana" panose="020B0604030504040204" pitchFamily="34" charset="0"/>
                                    </a:rPr>
                                  </m:ctrlPr>
                                </m:sSupPr>
                                <m:e>
                                  <m:r>
                                    <a:rPr lang="en-US" i="1">
                                      <a:latin typeface="Cambria Math" panose="02040503050406030204" pitchFamily="18" charset="0"/>
                                      <a:ea typeface="Verdana" panose="020B0604030504040204" pitchFamily="34" charset="0"/>
                                      <a:cs typeface="Verdana" panose="020B0604030504040204" pitchFamily="34" charset="0"/>
                                    </a:rPr>
                                    <m:t>𝑎</m:t>
                                  </m:r>
                                </m:e>
                                <m:sup>
                                  <m:r>
                                    <a:rPr lang="en-US" i="1">
                                      <a:latin typeface="Cambria Math" panose="02040503050406030204" pitchFamily="18" charset="0"/>
                                      <a:ea typeface="Verdana" panose="020B0604030504040204" pitchFamily="34" charset="0"/>
                                      <a:cs typeface="Verdana" panose="020B0604030504040204" pitchFamily="34" charset="0"/>
                                    </a:rPr>
                                    <m:t>2</m:t>
                                  </m:r>
                                </m:sup>
                              </m:sSup>
                            </m:e>
                          </m:rad>
                          <m:r>
                            <a:rPr lang="en-US" i="1">
                              <a:latin typeface="Cambria Math" panose="02040503050406030204" pitchFamily="18" charset="0"/>
                              <a:ea typeface="Verdana" panose="020B0604030504040204" pitchFamily="34" charset="0"/>
                              <a:cs typeface="Verdana" panose="020B0604030504040204" pitchFamily="34" charset="0"/>
                            </a:rPr>
                            <m:t> + </m:t>
                          </m:r>
                          <m:r>
                            <a:rPr lang="en-US" i="1">
                              <a:latin typeface="Cambria Math" panose="02040503050406030204" pitchFamily="18" charset="0"/>
                              <a:ea typeface="Cambria Math" panose="02040503050406030204" pitchFamily="18" charset="0"/>
                              <a:cs typeface="Verdana" panose="020B0604030504040204" pitchFamily="34" charset="0"/>
                            </a:rPr>
                            <m:t>𝑐</m:t>
                          </m:r>
                          <m:d>
                            <m:dPr>
                              <m:ctrlPr>
                                <a:rPr lang="en-US" i="1">
                                  <a:latin typeface="Cambria Math" panose="02040503050406030204" pitchFamily="18" charset="0"/>
                                  <a:ea typeface="Cambria Math" panose="02040503050406030204" pitchFamily="18" charset="0"/>
                                  <a:cs typeface="Verdana" panose="020B0604030504040204" pitchFamily="34" charset="0"/>
                                </a:rPr>
                              </m:ctrlPr>
                            </m:dPr>
                            <m:e>
                              <m:r>
                                <a:rPr lang="en-US" i="1">
                                  <a:latin typeface="Cambria Math" panose="02040503050406030204" pitchFamily="18" charset="0"/>
                                  <a:ea typeface="Cambria Math" panose="02040503050406030204" pitchFamily="18" charset="0"/>
                                  <a:cs typeface="Verdana" panose="020B0604030504040204" pitchFamily="34" charset="0"/>
                                </a:rPr>
                                <m:t>𝜃</m:t>
                              </m:r>
                              <m:d>
                                <m:dPr>
                                  <m:ctrlPr>
                                    <a:rPr lang="en-US" i="1">
                                      <a:latin typeface="Cambria Math" panose="02040503050406030204" pitchFamily="18" charset="0"/>
                                      <a:ea typeface="Cambria Math" panose="02040503050406030204" pitchFamily="18" charset="0"/>
                                      <a:cs typeface="Verdana" panose="020B0604030504040204" pitchFamily="34" charset="0"/>
                                    </a:rPr>
                                  </m:ctrlPr>
                                </m:dPr>
                                <m:e>
                                  <m:r>
                                    <a:rPr lang="en-US" i="1">
                                      <a:latin typeface="Cambria Math" panose="02040503050406030204" pitchFamily="18" charset="0"/>
                                      <a:ea typeface="Cambria Math" panose="02040503050406030204" pitchFamily="18" charset="0"/>
                                      <a:cs typeface="Verdana" panose="020B0604030504040204" pitchFamily="34" charset="0"/>
                                    </a:rPr>
                                    <m:t>𝑡</m:t>
                                  </m:r>
                                </m:e>
                              </m:d>
                              <m:r>
                                <a:rPr lang="en-US" i="1">
                                  <a:latin typeface="Cambria Math" panose="02040503050406030204" pitchFamily="18" charset="0"/>
                                  <a:ea typeface="Cambria Math" panose="02040503050406030204" pitchFamily="18" charset="0"/>
                                  <a:cs typeface="Verdana" panose="020B0604030504040204" pitchFamily="34" charset="0"/>
                                </a:rPr>
                                <m:t>− </m:t>
                              </m:r>
                              <m:func>
                                <m:funcPr>
                                  <m:ctrlPr>
                                    <a:rPr lang="en-US" i="1">
                                      <a:latin typeface="Cambria Math" panose="02040503050406030204" pitchFamily="18" charset="0"/>
                                      <a:ea typeface="Cambria Math" panose="02040503050406030204" pitchFamily="18" charset="0"/>
                                      <a:cs typeface="Verdana" panose="020B0604030504040204" pitchFamily="34" charset="0"/>
                                    </a:rPr>
                                  </m:ctrlPr>
                                </m:funcPr>
                                <m:fName>
                                  <m:sSup>
                                    <m:sSupPr>
                                      <m:ctrlPr>
                                        <a:rPr lang="en-US" i="1">
                                          <a:latin typeface="Cambria Math" panose="02040503050406030204" pitchFamily="18" charset="0"/>
                                          <a:ea typeface="Cambria Math" panose="02040503050406030204" pitchFamily="18" charset="0"/>
                                          <a:cs typeface="Verdana" panose="020B0604030504040204" pitchFamily="34" charset="0"/>
                                        </a:rPr>
                                      </m:ctrlPr>
                                    </m:sSupPr>
                                    <m:e>
                                      <m:r>
                                        <m:rPr>
                                          <m:sty m:val="p"/>
                                        </m:rPr>
                                        <a:rPr lang="en-US">
                                          <a:latin typeface="Cambria Math" panose="02040503050406030204" pitchFamily="18" charset="0"/>
                                          <a:ea typeface="Cambria Math" panose="02040503050406030204" pitchFamily="18" charset="0"/>
                                          <a:cs typeface="Verdana" panose="020B0604030504040204" pitchFamily="34" charset="0"/>
                                        </a:rPr>
                                        <m:t>cos</m:t>
                                      </m:r>
                                    </m:e>
                                    <m:sup>
                                      <m:r>
                                        <a:rPr lang="en-US" i="1">
                                          <a:latin typeface="Cambria Math" panose="02040503050406030204" pitchFamily="18" charset="0"/>
                                          <a:ea typeface="Cambria Math" panose="02040503050406030204" pitchFamily="18" charset="0"/>
                                          <a:cs typeface="Verdana" panose="020B0604030504040204" pitchFamily="34" charset="0"/>
                                        </a:rPr>
                                        <m:t>−1</m:t>
                                      </m:r>
                                    </m:sup>
                                  </m:sSup>
                                </m:fName>
                                <m:e>
                                  <m:f>
                                    <m:fPr>
                                      <m:ctrlPr>
                                        <a:rPr lang="en-US" i="1">
                                          <a:latin typeface="Cambria Math" panose="02040503050406030204" pitchFamily="18" charset="0"/>
                                          <a:ea typeface="Cambria Math" panose="02040503050406030204" pitchFamily="18" charset="0"/>
                                          <a:cs typeface="Verdana" panose="020B0604030504040204" pitchFamily="34" charset="0"/>
                                        </a:rPr>
                                      </m:ctrlPr>
                                    </m:fPr>
                                    <m:num>
                                      <m:r>
                                        <a:rPr lang="en-US" i="1">
                                          <a:latin typeface="Cambria Math" panose="02040503050406030204" pitchFamily="18" charset="0"/>
                                          <a:ea typeface="Cambria Math" panose="02040503050406030204" pitchFamily="18" charset="0"/>
                                          <a:cs typeface="Verdana" panose="020B0604030504040204" pitchFamily="34" charset="0"/>
                                        </a:rPr>
                                        <m:t>𝑎</m:t>
                                      </m:r>
                                    </m:num>
                                    <m:den>
                                      <m:sSub>
                                        <m:sSubPr>
                                          <m:ctrlPr>
                                            <a:rPr lang="en-US" i="1">
                                              <a:latin typeface="Cambria Math" panose="02040503050406030204" pitchFamily="18" charset="0"/>
                                              <a:ea typeface="Cambria Math" panose="02040503050406030204" pitchFamily="18" charset="0"/>
                                              <a:cs typeface="Verdana" panose="020B0604030504040204" pitchFamily="34" charset="0"/>
                                            </a:rPr>
                                          </m:ctrlPr>
                                        </m:sSubPr>
                                        <m:e>
                                          <m:r>
                                            <a:rPr lang="en-US" i="1">
                                              <a:latin typeface="Cambria Math" panose="02040503050406030204" pitchFamily="18" charset="0"/>
                                              <a:ea typeface="Cambria Math" panose="02040503050406030204" pitchFamily="18" charset="0"/>
                                              <a:cs typeface="Verdana" panose="020B0604030504040204" pitchFamily="34" charset="0"/>
                                            </a:rPr>
                                            <m:t>𝑟</m:t>
                                          </m:r>
                                        </m:e>
                                        <m:sub>
                                          <m:r>
                                            <a:rPr lang="en-US" i="1">
                                              <a:latin typeface="Cambria Math" panose="02040503050406030204" pitchFamily="18" charset="0"/>
                                              <a:ea typeface="Cambria Math" panose="02040503050406030204" pitchFamily="18" charset="0"/>
                                              <a:cs typeface="Verdana" panose="020B0604030504040204" pitchFamily="34" charset="0"/>
                                            </a:rPr>
                                            <m:t>𝑅</m:t>
                                          </m:r>
                                        </m:sub>
                                      </m:sSub>
                                      <m:r>
                                        <a:rPr lang="en-US" i="1">
                                          <a:latin typeface="Cambria Math" panose="02040503050406030204" pitchFamily="18" charset="0"/>
                                          <a:ea typeface="Cambria Math" panose="02040503050406030204" pitchFamily="18" charset="0"/>
                                          <a:cs typeface="Verdana" panose="020B0604030504040204" pitchFamily="34" charset="0"/>
                                        </a:rPr>
                                        <m:t>(</m:t>
                                      </m:r>
                                      <m:r>
                                        <a:rPr lang="en-US" i="1">
                                          <a:latin typeface="Cambria Math" panose="02040503050406030204" pitchFamily="18" charset="0"/>
                                          <a:ea typeface="Cambria Math" panose="02040503050406030204" pitchFamily="18" charset="0"/>
                                          <a:cs typeface="Verdana" panose="020B0604030504040204" pitchFamily="34" charset="0"/>
                                        </a:rPr>
                                        <m:t>𝑡</m:t>
                                      </m:r>
                                      <m:r>
                                        <a:rPr lang="en-US" i="1">
                                          <a:latin typeface="Cambria Math" panose="02040503050406030204" pitchFamily="18" charset="0"/>
                                          <a:ea typeface="Cambria Math" panose="02040503050406030204" pitchFamily="18" charset="0"/>
                                          <a:cs typeface="Verdana" panose="020B0604030504040204" pitchFamily="34" charset="0"/>
                                        </a:rPr>
                                        <m:t>)</m:t>
                                      </m:r>
                                    </m:den>
                                  </m:f>
                                  <m:r>
                                    <a:rPr lang="en-US" i="1">
                                      <a:latin typeface="Cambria Math" panose="02040503050406030204" pitchFamily="18" charset="0"/>
                                      <a:ea typeface="Cambria Math" panose="02040503050406030204" pitchFamily="18" charset="0"/>
                                      <a:cs typeface="Verdana" panose="020B0604030504040204" pitchFamily="34" charset="0"/>
                                    </a:rPr>
                                    <m:t> − </m:t>
                                  </m:r>
                                  <m:func>
                                    <m:funcPr>
                                      <m:ctrlPr>
                                        <a:rPr lang="en-US" i="1">
                                          <a:latin typeface="Cambria Math" panose="02040503050406030204" pitchFamily="18" charset="0"/>
                                          <a:ea typeface="Cambria Math" panose="02040503050406030204" pitchFamily="18" charset="0"/>
                                          <a:cs typeface="Verdana" panose="020B0604030504040204" pitchFamily="34" charset="0"/>
                                        </a:rPr>
                                      </m:ctrlPr>
                                    </m:funcPr>
                                    <m:fName>
                                      <m:sSup>
                                        <m:sSupPr>
                                          <m:ctrlPr>
                                            <a:rPr lang="en-US" i="1">
                                              <a:latin typeface="Cambria Math" panose="02040503050406030204" pitchFamily="18" charset="0"/>
                                              <a:ea typeface="Cambria Math" panose="02040503050406030204" pitchFamily="18" charset="0"/>
                                              <a:cs typeface="Verdana" panose="020B0604030504040204" pitchFamily="34" charset="0"/>
                                            </a:rPr>
                                          </m:ctrlPr>
                                        </m:sSupPr>
                                        <m:e>
                                          <m:r>
                                            <m:rPr>
                                              <m:sty m:val="p"/>
                                            </m:rPr>
                                            <a:rPr lang="en-US">
                                              <a:latin typeface="Cambria Math" panose="02040503050406030204" pitchFamily="18" charset="0"/>
                                              <a:ea typeface="Cambria Math" panose="02040503050406030204" pitchFamily="18" charset="0"/>
                                              <a:cs typeface="Verdana" panose="020B0604030504040204" pitchFamily="34" charset="0"/>
                                            </a:rPr>
                                            <m:t>cos</m:t>
                                          </m:r>
                                        </m:e>
                                        <m:sup>
                                          <m:r>
                                            <a:rPr lang="en-US" i="1">
                                              <a:latin typeface="Cambria Math" panose="02040503050406030204" pitchFamily="18" charset="0"/>
                                              <a:ea typeface="Cambria Math" panose="02040503050406030204" pitchFamily="18" charset="0"/>
                                              <a:cs typeface="Verdana" panose="020B0604030504040204" pitchFamily="34" charset="0"/>
                                            </a:rPr>
                                            <m:t>−1</m:t>
                                          </m:r>
                                        </m:sup>
                                      </m:sSup>
                                    </m:fName>
                                    <m:e>
                                      <m:f>
                                        <m:fPr>
                                          <m:ctrlPr>
                                            <a:rPr lang="en-US" i="1">
                                              <a:latin typeface="Cambria Math" panose="02040503050406030204" pitchFamily="18" charset="0"/>
                                              <a:ea typeface="Cambria Math" panose="02040503050406030204" pitchFamily="18" charset="0"/>
                                              <a:cs typeface="Verdana" panose="020B0604030504040204" pitchFamily="34" charset="0"/>
                                            </a:rPr>
                                          </m:ctrlPr>
                                        </m:fPr>
                                        <m:num>
                                          <m:r>
                                            <a:rPr lang="en-US" i="1">
                                              <a:latin typeface="Cambria Math" panose="02040503050406030204" pitchFamily="18" charset="0"/>
                                              <a:ea typeface="Cambria Math" panose="02040503050406030204" pitchFamily="18" charset="0"/>
                                              <a:cs typeface="Verdana" panose="020B0604030504040204" pitchFamily="34" charset="0"/>
                                            </a:rPr>
                                            <m:t>𝑎</m:t>
                                          </m:r>
                                        </m:num>
                                        <m:den>
                                          <m:sSub>
                                            <m:sSubPr>
                                              <m:ctrlPr>
                                                <a:rPr lang="en-US" i="1">
                                                  <a:latin typeface="Cambria Math" panose="02040503050406030204" pitchFamily="18" charset="0"/>
                                                  <a:ea typeface="Cambria Math" panose="02040503050406030204" pitchFamily="18" charset="0"/>
                                                  <a:cs typeface="Verdana" panose="020B0604030504040204" pitchFamily="34" charset="0"/>
                                                </a:rPr>
                                              </m:ctrlPr>
                                            </m:sSubPr>
                                            <m:e>
                                              <m:r>
                                                <a:rPr lang="en-US" i="1">
                                                  <a:latin typeface="Cambria Math" panose="02040503050406030204" pitchFamily="18" charset="0"/>
                                                  <a:ea typeface="Cambria Math" panose="02040503050406030204" pitchFamily="18" charset="0"/>
                                                  <a:cs typeface="Verdana" panose="020B0604030504040204" pitchFamily="34" charset="0"/>
                                                </a:rPr>
                                                <m:t>𝑟</m:t>
                                              </m:r>
                                            </m:e>
                                            <m:sub>
                                              <m:r>
                                                <a:rPr lang="en-US" i="1">
                                                  <a:latin typeface="Cambria Math" panose="02040503050406030204" pitchFamily="18" charset="0"/>
                                                  <a:ea typeface="Cambria Math" panose="02040503050406030204" pitchFamily="18" charset="0"/>
                                                  <a:cs typeface="Verdana" panose="020B0604030504040204" pitchFamily="34" charset="0"/>
                                                </a:rPr>
                                                <m:t>𝑇</m:t>
                                              </m:r>
                                            </m:sub>
                                          </m:sSub>
                                          <m:r>
                                            <a:rPr lang="en-US" i="1">
                                              <a:latin typeface="Cambria Math" panose="02040503050406030204" pitchFamily="18" charset="0"/>
                                              <a:ea typeface="Cambria Math" panose="02040503050406030204" pitchFamily="18" charset="0"/>
                                              <a:cs typeface="Verdana" panose="020B0604030504040204" pitchFamily="34" charset="0"/>
                                            </a:rPr>
                                            <m:t>(</m:t>
                                          </m:r>
                                          <m:r>
                                            <a:rPr lang="en-US" i="1">
                                              <a:latin typeface="Cambria Math" panose="02040503050406030204" pitchFamily="18" charset="0"/>
                                              <a:ea typeface="Cambria Math" panose="02040503050406030204" pitchFamily="18" charset="0"/>
                                              <a:cs typeface="Verdana" panose="020B0604030504040204" pitchFamily="34" charset="0"/>
                                            </a:rPr>
                                            <m:t>𝑡</m:t>
                                          </m:r>
                                          <m:r>
                                            <a:rPr lang="en-US" i="1">
                                              <a:latin typeface="Cambria Math" panose="02040503050406030204" pitchFamily="18" charset="0"/>
                                              <a:ea typeface="Cambria Math" panose="02040503050406030204" pitchFamily="18" charset="0"/>
                                              <a:cs typeface="Verdana" panose="020B0604030504040204" pitchFamily="34" charset="0"/>
                                            </a:rPr>
                                            <m:t>)</m:t>
                                          </m:r>
                                        </m:den>
                                      </m:f>
                                    </m:e>
                                  </m:func>
                                </m:e>
                              </m:func>
                            </m:e>
                          </m:d>
                        </m:e>
                      </m:d>
                    </m:oMath>
                  </m:oMathPara>
                </a14:m>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Bending angle can be calculated as: </a:t>
                </a:r>
                <a14:m>
                  <m:oMath xmlns:m="http://schemas.openxmlformats.org/officeDocument/2006/math">
                    <m:r>
                      <a:rPr lang="en-US" i="1">
                        <a:latin typeface="Cambria Math" panose="02040503050406030204" pitchFamily="18" charset="0"/>
                        <a:ea typeface="Cambria Math" panose="02040503050406030204" pitchFamily="18" charset="0"/>
                        <a:cs typeface="Verdana" panose="020B0604030504040204" pitchFamily="34" charset="0"/>
                      </a:rPr>
                      <m:t>𝛼</m:t>
                    </m:r>
                    <m:d>
                      <m:dPr>
                        <m:ctrlPr>
                          <a:rPr lang="en-US" i="1">
                            <a:latin typeface="Cambria Math" panose="02040503050406030204" pitchFamily="18" charset="0"/>
                            <a:ea typeface="Cambria Math" panose="02040503050406030204" pitchFamily="18" charset="0"/>
                            <a:cs typeface="Verdana" panose="020B0604030504040204" pitchFamily="34" charset="0"/>
                          </a:rPr>
                        </m:ctrlPr>
                      </m:dPr>
                      <m:e>
                        <m:r>
                          <a:rPr lang="en-US" i="1">
                            <a:latin typeface="Cambria Math" panose="02040503050406030204" pitchFamily="18" charset="0"/>
                            <a:ea typeface="Cambria Math" panose="02040503050406030204" pitchFamily="18" charset="0"/>
                            <a:cs typeface="Verdana" panose="020B0604030504040204" pitchFamily="34" charset="0"/>
                          </a:rPr>
                          <m:t>𝑎</m:t>
                        </m:r>
                      </m:e>
                    </m:d>
                    <m:r>
                      <a:rPr lang="en-US" i="1">
                        <a:latin typeface="Cambria Math" panose="02040503050406030204" pitchFamily="18" charset="0"/>
                        <a:ea typeface="Cambria Math" panose="02040503050406030204" pitchFamily="18" charset="0"/>
                        <a:cs typeface="Verdana" panose="020B0604030504040204" pitchFamily="34" charset="0"/>
                      </a:rPr>
                      <m:t>= </m:t>
                    </m:r>
                    <m:f>
                      <m:fPr>
                        <m:ctrlPr>
                          <a:rPr lang="en-US" i="1">
                            <a:latin typeface="Cambria Math" panose="02040503050406030204" pitchFamily="18" charset="0"/>
                            <a:ea typeface="Cambria Math" panose="02040503050406030204" pitchFamily="18" charset="0"/>
                            <a:cs typeface="Verdana" panose="020B0604030504040204" pitchFamily="34" charset="0"/>
                          </a:rPr>
                        </m:ctrlPr>
                      </m:fPr>
                      <m:num>
                        <m:r>
                          <a:rPr lang="en-US" i="1">
                            <a:latin typeface="Cambria Math" panose="02040503050406030204" pitchFamily="18" charset="0"/>
                            <a:ea typeface="Cambria Math" panose="02040503050406030204" pitchFamily="18" charset="0"/>
                            <a:cs typeface="Verdana" panose="020B0604030504040204" pitchFamily="34" charset="0"/>
                          </a:rPr>
                          <m:t>1</m:t>
                        </m:r>
                      </m:num>
                      <m:den>
                        <m:r>
                          <a:rPr lang="en-US" i="1">
                            <a:latin typeface="Cambria Math" panose="02040503050406030204" pitchFamily="18" charset="0"/>
                            <a:ea typeface="Cambria Math" panose="02040503050406030204" pitchFamily="18" charset="0"/>
                            <a:cs typeface="Verdana" panose="020B0604030504040204" pitchFamily="34" charset="0"/>
                          </a:rPr>
                          <m:t>𝑘</m:t>
                        </m:r>
                      </m:den>
                    </m:f>
                    <m:f>
                      <m:fPr>
                        <m:ctrlPr>
                          <a:rPr lang="en-US" i="1">
                            <a:latin typeface="Cambria Math" panose="02040503050406030204" pitchFamily="18" charset="0"/>
                            <a:ea typeface="Cambria Math" panose="02040503050406030204" pitchFamily="18" charset="0"/>
                            <a:cs typeface="Verdana" panose="020B0604030504040204" pitchFamily="34" charset="0"/>
                          </a:rPr>
                        </m:ctrlPr>
                      </m:fPr>
                      <m:num>
                        <m:r>
                          <a:rPr lang="en-US" i="1">
                            <a:latin typeface="Cambria Math" panose="02040503050406030204" pitchFamily="18" charset="0"/>
                            <a:ea typeface="Cambria Math" panose="02040503050406030204" pitchFamily="18" charset="0"/>
                            <a:cs typeface="Verdana" panose="020B0604030504040204" pitchFamily="34" charset="0"/>
                          </a:rPr>
                          <m:t>𝑑</m:t>
                        </m:r>
                        <m:r>
                          <m:rPr>
                            <m:sty m:val="p"/>
                          </m:rPr>
                          <a:rPr lang="el-GR" i="1">
                            <a:latin typeface="Cambria Math" panose="02040503050406030204" pitchFamily="18" charset="0"/>
                            <a:ea typeface="Cambria Math" panose="02040503050406030204" pitchFamily="18" charset="0"/>
                            <a:cs typeface="Verdana" panose="020B0604030504040204" pitchFamily="34" charset="0"/>
                          </a:rPr>
                          <m:t>Ψ</m:t>
                        </m:r>
                        <m:r>
                          <a:rPr lang="en-US" i="1">
                            <a:latin typeface="Cambria Math" panose="02040503050406030204" pitchFamily="18" charset="0"/>
                            <a:ea typeface="Cambria Math" panose="02040503050406030204" pitchFamily="18" charset="0"/>
                            <a:cs typeface="Verdana" panose="020B0604030504040204" pitchFamily="34" charset="0"/>
                          </a:rPr>
                          <m:t>(</m:t>
                        </m:r>
                        <m:r>
                          <a:rPr lang="en-US" i="1">
                            <a:latin typeface="Cambria Math" panose="02040503050406030204" pitchFamily="18" charset="0"/>
                            <a:ea typeface="Cambria Math" panose="02040503050406030204" pitchFamily="18" charset="0"/>
                            <a:cs typeface="Verdana" panose="020B0604030504040204" pitchFamily="34" charset="0"/>
                          </a:rPr>
                          <m:t>𝑎</m:t>
                        </m:r>
                        <m:r>
                          <a:rPr lang="en-US" i="1">
                            <a:latin typeface="Cambria Math" panose="02040503050406030204" pitchFamily="18" charset="0"/>
                            <a:ea typeface="Cambria Math" panose="02040503050406030204" pitchFamily="18" charset="0"/>
                            <a:cs typeface="Verdana" panose="020B0604030504040204" pitchFamily="34" charset="0"/>
                          </a:rPr>
                          <m:t>)</m:t>
                        </m:r>
                      </m:num>
                      <m:den>
                        <m:r>
                          <a:rPr lang="en-US" i="1">
                            <a:latin typeface="Cambria Math" panose="02040503050406030204" pitchFamily="18" charset="0"/>
                            <a:ea typeface="Cambria Math" panose="02040503050406030204" pitchFamily="18" charset="0"/>
                            <a:cs typeface="Verdana" panose="020B0604030504040204" pitchFamily="34" charset="0"/>
                          </a:rPr>
                          <m:t>𝑑𝑎</m:t>
                        </m:r>
                      </m:den>
                    </m:f>
                  </m:oMath>
                </a14:m>
                <a:r>
                  <a:rPr lang="en-US" dirty="0">
                    <a:latin typeface="Verdana" panose="020B0604030504040204" pitchFamily="34" charset="0"/>
                    <a:ea typeface="Verdana" panose="020B0604030504040204" pitchFamily="34" charset="0"/>
                    <a:cs typeface="Verdana" panose="020B0604030504040204" pitchFamily="34" charset="0"/>
                  </a:rPr>
                  <a:t> </a:t>
                </a:r>
              </a:p>
            </p:txBody>
          </p:sp>
        </mc:Choice>
        <mc:Fallback>
          <p:sp>
            <p:nvSpPr>
              <p:cNvPr id="41" name="TextBox 40">
                <a:extLst>
                  <a:ext uri="{FF2B5EF4-FFF2-40B4-BE49-F238E27FC236}">
                    <a16:creationId xmlns:a16="http://schemas.microsoft.com/office/drawing/2014/main" id="{188BAE8B-69E6-DCEA-00F9-DB6AA087E211}"/>
                  </a:ext>
                </a:extLst>
              </p:cNvPr>
              <p:cNvSpPr txBox="1">
                <a:spLocks noRot="1" noChangeAspect="1" noMove="1" noResize="1" noEditPoints="1" noAdjustHandles="1" noChangeArrowheads="1" noChangeShapeType="1" noTextEdit="1"/>
              </p:cNvSpPr>
              <p:nvPr/>
            </p:nvSpPr>
            <p:spPr>
              <a:xfrm>
                <a:off x="100841" y="855041"/>
                <a:ext cx="10706112" cy="3709926"/>
              </a:xfrm>
              <a:prstGeom prst="rect">
                <a:avLst/>
              </a:prstGeom>
              <a:blipFill>
                <a:blip r:embed="rId9"/>
                <a:stretch>
                  <a:fillRect l="-474" t="-683" b="-7509"/>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D2F226E2-8BB4-99F3-A566-ED92C12A7AB8}"/>
              </a:ext>
            </a:extLst>
          </p:cNvPr>
          <p:cNvSpPr>
            <a:spLocks noGrp="1"/>
          </p:cNvSpPr>
          <p:nvPr>
            <p:ph type="dt" sz="half" idx="10"/>
          </p:nvPr>
        </p:nvSpPr>
        <p:spPr/>
        <p:txBody>
          <a:bodyPr/>
          <a:lstStyle/>
          <a:p>
            <a:fld id="{545DF60A-4DB2-9D4E-96CC-17387012C8C1}" type="datetime1">
              <a:rPr lang="en-US" smtClean="0"/>
              <a:t>8/16/23</a:t>
            </a:fld>
            <a:endParaRPr lang="en-US"/>
          </a:p>
        </p:txBody>
      </p:sp>
      <p:sp>
        <p:nvSpPr>
          <p:cNvPr id="3" name="Footer Placeholder 2">
            <a:extLst>
              <a:ext uri="{FF2B5EF4-FFF2-40B4-BE49-F238E27FC236}">
                <a16:creationId xmlns:a16="http://schemas.microsoft.com/office/drawing/2014/main" id="{CA5872FD-A6E8-24B5-B243-1856D06766D3}"/>
              </a:ext>
            </a:extLst>
          </p:cNvPr>
          <p:cNvSpPr>
            <a:spLocks noGrp="1"/>
          </p:cNvSpPr>
          <p:nvPr>
            <p:ph type="ftr" sz="quarter" idx="11"/>
          </p:nvPr>
        </p:nvSpPr>
        <p:spPr/>
        <p:txBody>
          <a:bodyPr/>
          <a:lstStyle/>
          <a:p>
            <a:r>
              <a:rPr lang="en-US"/>
              <a:t>GNSS Remote Sensing Colloquium</a:t>
            </a:r>
          </a:p>
        </p:txBody>
      </p:sp>
      <p:sp>
        <p:nvSpPr>
          <p:cNvPr id="40" name="Slide Number Placeholder 39">
            <a:extLst>
              <a:ext uri="{FF2B5EF4-FFF2-40B4-BE49-F238E27FC236}">
                <a16:creationId xmlns:a16="http://schemas.microsoft.com/office/drawing/2014/main" id="{E667A614-3A47-E1B6-EC57-43C0BD1CBCF2}"/>
              </a:ext>
            </a:extLst>
          </p:cNvPr>
          <p:cNvSpPr>
            <a:spLocks noGrp="1"/>
          </p:cNvSpPr>
          <p:nvPr>
            <p:ph type="sldNum" sz="quarter" idx="12"/>
          </p:nvPr>
        </p:nvSpPr>
        <p:spPr/>
        <p:txBody>
          <a:bodyPr/>
          <a:lstStyle/>
          <a:p>
            <a:fld id="{A818566E-0AB8-8244-B671-D10519B1E153}" type="slidenum">
              <a:rPr lang="en-US" smtClean="0"/>
              <a:t>18</a:t>
            </a:fld>
            <a:endParaRPr lang="en-US"/>
          </a:p>
        </p:txBody>
      </p:sp>
    </p:spTree>
    <p:extLst>
      <p:ext uri="{BB962C8B-B14F-4D97-AF65-F5344CB8AC3E}">
        <p14:creationId xmlns:p14="http://schemas.microsoft.com/office/powerpoint/2010/main" val="1007673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A877EF-6EB1-AA00-4BFC-076E7D346AA3}"/>
              </a:ext>
            </a:extLst>
          </p:cNvPr>
          <p:cNvSpPr>
            <a:spLocks noGrp="1"/>
          </p:cNvSpPr>
          <p:nvPr>
            <p:ph type="title"/>
          </p:nvPr>
        </p:nvSpPr>
        <p:spPr>
          <a:xfrm>
            <a:off x="2067870" y="58312"/>
            <a:ext cx="8656319" cy="1107879"/>
          </a:xfrm>
        </p:spPr>
        <p:txBody>
          <a:bodyPr>
            <a:normAutofit/>
          </a:bodyPr>
          <a:lstStyle/>
          <a:p>
            <a:pPr algn="ctr"/>
            <a:r>
              <a:rPr lang="en-US" sz="2800" dirty="0">
                <a:latin typeface="Verdana" panose="020B0604030504040204" pitchFamily="34" charset="0"/>
                <a:ea typeface="Verdana" panose="020B0604030504040204" pitchFamily="34" charset="0"/>
                <a:cs typeface="Verdana" panose="020B0604030504040204" pitchFamily="34" charset="0"/>
              </a:rPr>
              <a:t>Comparison of GO and WO Methods</a:t>
            </a:r>
          </a:p>
        </p:txBody>
      </p:sp>
      <p:sp>
        <p:nvSpPr>
          <p:cNvPr id="5" name="TextBox 4">
            <a:extLst>
              <a:ext uri="{FF2B5EF4-FFF2-40B4-BE49-F238E27FC236}">
                <a16:creationId xmlns:a16="http://schemas.microsoft.com/office/drawing/2014/main" id="{0C9AFBB9-6137-6155-5833-AEE0586A7449}"/>
              </a:ext>
            </a:extLst>
          </p:cNvPr>
          <p:cNvSpPr txBox="1"/>
          <p:nvPr/>
        </p:nvSpPr>
        <p:spPr>
          <a:xfrm>
            <a:off x="6956612" y="967428"/>
            <a:ext cx="4021426" cy="4355038"/>
          </a:xfrm>
          <a:prstGeom prst="rect">
            <a:avLst/>
          </a:prstGeom>
          <a:noFill/>
        </p:spPr>
        <p:txBody>
          <a:bodyPr wrap="square" rtlCol="0">
            <a:spAutoFit/>
          </a:bodyPr>
          <a:lstStyle/>
          <a:p>
            <a:pPr>
              <a:spcBef>
                <a:spcPts val="1000"/>
              </a:spcBef>
            </a:pPr>
            <a:r>
              <a:rPr lang="en-US" dirty="0">
                <a:latin typeface="Verdana" panose="020B0604030504040204" pitchFamily="34" charset="0"/>
                <a:ea typeface="Verdana" panose="020B0604030504040204" pitchFamily="34" charset="0"/>
                <a:cs typeface="Verdana" panose="020B0604030504040204" pitchFamily="34" charset="0"/>
              </a:rPr>
              <a:t>Under conditions of the multipath propagation,</a:t>
            </a:r>
          </a:p>
          <a:p>
            <a:pPr marL="285750" indent="-285750">
              <a:spcBef>
                <a:spcPts val="1000"/>
              </a:spcBef>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GO retrieved BA becomes a multi-valued function of the impact height.</a:t>
            </a:r>
          </a:p>
          <a:p>
            <a:pPr marL="285750" indent="-285750">
              <a:spcBef>
                <a:spcPts val="1000"/>
              </a:spcBef>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Four WO inversions show consistent results. The retrieved BAs are single-valued functions of the impact height. </a:t>
            </a:r>
          </a:p>
          <a:p>
            <a:pPr marL="285750" indent="-285750">
              <a:spcBef>
                <a:spcPts val="1000"/>
              </a:spcBef>
              <a:buFont typeface="Arial" panose="020B0604020202020204" pitchFamily="34" charset="0"/>
              <a:buChar char="•"/>
            </a:pPr>
            <a:r>
              <a:rPr lang="en-US" b="1" dirty="0">
                <a:latin typeface="Verdana" panose="020B0604030504040204" pitchFamily="34" charset="0"/>
                <a:ea typeface="Verdana" panose="020B0604030504040204" pitchFamily="34" charset="0"/>
                <a:cs typeface="Verdana" panose="020B0604030504040204" pitchFamily="34" charset="0"/>
              </a:rPr>
              <a:t>WO methods successfully disentangle the multipath in spherically symmetric refractivity.</a:t>
            </a:r>
          </a:p>
        </p:txBody>
      </p:sp>
      <p:pic>
        <p:nvPicPr>
          <p:cNvPr id="7" name="Picture 6">
            <a:extLst>
              <a:ext uri="{FF2B5EF4-FFF2-40B4-BE49-F238E27FC236}">
                <a16:creationId xmlns:a16="http://schemas.microsoft.com/office/drawing/2014/main" id="{93786CA9-CFD1-1844-2C63-161ABFD3685C}"/>
              </a:ext>
            </a:extLst>
          </p:cNvPr>
          <p:cNvPicPr>
            <a:picLocks noChangeAspect="1"/>
          </p:cNvPicPr>
          <p:nvPr/>
        </p:nvPicPr>
        <p:blipFill>
          <a:blip r:embed="rId2"/>
          <a:stretch>
            <a:fillRect/>
          </a:stretch>
        </p:blipFill>
        <p:spPr>
          <a:xfrm>
            <a:off x="1213962" y="991302"/>
            <a:ext cx="5407025" cy="4507230"/>
          </a:xfrm>
          <a:prstGeom prst="rect">
            <a:avLst/>
          </a:prstGeom>
        </p:spPr>
      </p:pic>
      <p:sp>
        <p:nvSpPr>
          <p:cNvPr id="2" name="Date Placeholder 1">
            <a:extLst>
              <a:ext uri="{FF2B5EF4-FFF2-40B4-BE49-F238E27FC236}">
                <a16:creationId xmlns:a16="http://schemas.microsoft.com/office/drawing/2014/main" id="{F91692A3-9707-0591-7431-03F8504699E5}"/>
              </a:ext>
            </a:extLst>
          </p:cNvPr>
          <p:cNvSpPr>
            <a:spLocks noGrp="1"/>
          </p:cNvSpPr>
          <p:nvPr>
            <p:ph type="dt" sz="half" idx="10"/>
          </p:nvPr>
        </p:nvSpPr>
        <p:spPr/>
        <p:txBody>
          <a:bodyPr/>
          <a:lstStyle/>
          <a:p>
            <a:fld id="{9AA0C26B-DE8A-7B44-97CE-AB8705B1EF95}" type="datetime1">
              <a:rPr lang="en-US" smtClean="0"/>
              <a:t>8/16/23</a:t>
            </a:fld>
            <a:endParaRPr lang="en-US"/>
          </a:p>
        </p:txBody>
      </p:sp>
      <p:sp>
        <p:nvSpPr>
          <p:cNvPr id="3" name="Footer Placeholder 2">
            <a:extLst>
              <a:ext uri="{FF2B5EF4-FFF2-40B4-BE49-F238E27FC236}">
                <a16:creationId xmlns:a16="http://schemas.microsoft.com/office/drawing/2014/main" id="{CE075D8B-9D78-1093-665E-333F51E20F55}"/>
              </a:ext>
            </a:extLst>
          </p:cNvPr>
          <p:cNvSpPr>
            <a:spLocks noGrp="1"/>
          </p:cNvSpPr>
          <p:nvPr>
            <p:ph type="ftr" sz="quarter" idx="11"/>
          </p:nvPr>
        </p:nvSpPr>
        <p:spPr>
          <a:xfrm>
            <a:off x="4038600" y="6330950"/>
            <a:ext cx="4114800" cy="365125"/>
          </a:xfrm>
        </p:spPr>
        <p:txBody>
          <a:bodyPr/>
          <a:lstStyle/>
          <a:p>
            <a:r>
              <a:rPr lang="en-US"/>
              <a:t>GNSS Remote Sensing Colloquium</a:t>
            </a:r>
          </a:p>
        </p:txBody>
      </p:sp>
      <p:sp>
        <p:nvSpPr>
          <p:cNvPr id="9" name="Slide Number Placeholder 8">
            <a:extLst>
              <a:ext uri="{FF2B5EF4-FFF2-40B4-BE49-F238E27FC236}">
                <a16:creationId xmlns:a16="http://schemas.microsoft.com/office/drawing/2014/main" id="{B260A76D-181E-CD10-C3DE-22933C4119BD}"/>
              </a:ext>
            </a:extLst>
          </p:cNvPr>
          <p:cNvSpPr>
            <a:spLocks noGrp="1"/>
          </p:cNvSpPr>
          <p:nvPr>
            <p:ph type="sldNum" sz="quarter" idx="12"/>
          </p:nvPr>
        </p:nvSpPr>
        <p:spPr/>
        <p:txBody>
          <a:bodyPr/>
          <a:lstStyle/>
          <a:p>
            <a:fld id="{A818566E-0AB8-8244-B671-D10519B1E153}" type="slidenum">
              <a:rPr lang="en-US" smtClean="0"/>
              <a:t>19</a:t>
            </a:fld>
            <a:endParaRPr lang="en-US"/>
          </a:p>
        </p:txBody>
      </p:sp>
      <p:sp>
        <p:nvSpPr>
          <p:cNvPr id="10" name="TextBox 9">
            <a:extLst>
              <a:ext uri="{FF2B5EF4-FFF2-40B4-BE49-F238E27FC236}">
                <a16:creationId xmlns:a16="http://schemas.microsoft.com/office/drawing/2014/main" id="{A6732953-064A-5B2E-F2CD-0EE1257DDED2}"/>
              </a:ext>
            </a:extLst>
          </p:cNvPr>
          <p:cNvSpPr txBox="1"/>
          <p:nvPr/>
        </p:nvSpPr>
        <p:spPr>
          <a:xfrm>
            <a:off x="6956612" y="5322466"/>
            <a:ext cx="4021426"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WO methods solve for diffraction effects, which allows ~0.1 km vertical resolution at all heights.</a:t>
            </a:r>
          </a:p>
        </p:txBody>
      </p:sp>
      <p:sp>
        <p:nvSpPr>
          <p:cNvPr id="11" name="TextBox 10">
            <a:extLst>
              <a:ext uri="{FF2B5EF4-FFF2-40B4-BE49-F238E27FC236}">
                <a16:creationId xmlns:a16="http://schemas.microsoft.com/office/drawing/2014/main" id="{1055C20F-628E-ADB9-4D1F-B8C9F06D699A}"/>
              </a:ext>
            </a:extLst>
          </p:cNvPr>
          <p:cNvSpPr txBox="1"/>
          <p:nvPr/>
        </p:nvSpPr>
        <p:spPr>
          <a:xfrm>
            <a:off x="1734662" y="5670946"/>
            <a:ext cx="4831238" cy="646331"/>
          </a:xfrm>
          <a:prstGeom prst="rect">
            <a:avLst/>
          </a:prstGeom>
          <a:noFill/>
          <a:ln w="15875">
            <a:solidFill>
              <a:schemeClr val="accent1">
                <a:hueOff val="0"/>
                <a:satOff val="0"/>
                <a:lumOff val="0"/>
              </a:schemeClr>
            </a:solidFill>
          </a:ln>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GO method is applied above 20 km; </a:t>
            </a:r>
          </a:p>
          <a:p>
            <a:r>
              <a:rPr lang="en-US" dirty="0">
                <a:latin typeface="Verdana" panose="020B0604030504040204" pitchFamily="34" charset="0"/>
                <a:ea typeface="Verdana" panose="020B0604030504040204" pitchFamily="34" charset="0"/>
                <a:cs typeface="Verdana" panose="020B0604030504040204" pitchFamily="34" charset="0"/>
              </a:rPr>
              <a:t>WO method is used below 20 km. </a:t>
            </a:r>
          </a:p>
        </p:txBody>
      </p:sp>
      <p:sp>
        <p:nvSpPr>
          <p:cNvPr id="12" name="TextBox 11">
            <a:extLst>
              <a:ext uri="{FF2B5EF4-FFF2-40B4-BE49-F238E27FC236}">
                <a16:creationId xmlns:a16="http://schemas.microsoft.com/office/drawing/2014/main" id="{78CAFF10-9DD3-D42B-5BA1-646FEA636735}"/>
              </a:ext>
            </a:extLst>
          </p:cNvPr>
          <p:cNvSpPr txBox="1"/>
          <p:nvPr/>
        </p:nvSpPr>
        <p:spPr>
          <a:xfrm>
            <a:off x="5359154" y="5275442"/>
            <a:ext cx="2022949" cy="369332"/>
          </a:xfrm>
          <a:prstGeom prst="rect">
            <a:avLst/>
          </a:prstGeom>
          <a:noFill/>
        </p:spPr>
        <p:txBody>
          <a:bodyPr wrap="square" rtlCol="0">
            <a:spAutoFit/>
          </a:bodyPr>
          <a:lstStyle/>
          <a:p>
            <a:r>
              <a:rPr lang="en-US" dirty="0"/>
              <a:t>[</a:t>
            </a:r>
            <a:r>
              <a:rPr lang="en-US" i="1" dirty="0" err="1"/>
              <a:t>Kuo</a:t>
            </a:r>
            <a:r>
              <a:rPr lang="en-US" i="1" dirty="0"/>
              <a:t> et al.</a:t>
            </a:r>
            <a:r>
              <a:rPr lang="en-US" dirty="0"/>
              <a:t>, 2004]</a:t>
            </a:r>
          </a:p>
        </p:txBody>
      </p:sp>
    </p:spTree>
    <p:extLst>
      <p:ext uri="{BB962C8B-B14F-4D97-AF65-F5344CB8AC3E}">
        <p14:creationId xmlns:p14="http://schemas.microsoft.com/office/powerpoint/2010/main" val="226847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4C264A6-2112-4ECC-82CB-CD98DB4135C4}" type="slidenum">
              <a:rPr lang="en-US" altLang="en-US"/>
              <a:pPr>
                <a:defRPr/>
              </a:pPr>
              <a:t>2</a:t>
            </a:fld>
            <a:endParaRPr lang="en-US" altLang="en-US" dirty="0"/>
          </a:p>
        </p:txBody>
      </p:sp>
      <p:sp>
        <p:nvSpPr>
          <p:cNvPr id="12291" name="Rectangle 2"/>
          <p:cNvSpPr>
            <a:spLocks noGrp="1" noChangeArrowheads="1"/>
          </p:cNvSpPr>
          <p:nvPr>
            <p:ph type="title"/>
          </p:nvPr>
        </p:nvSpPr>
        <p:spPr/>
        <p:txBody>
          <a:bodyPr/>
          <a:lstStyle/>
          <a:p>
            <a:pPr eaLnBrk="1" hangingPunct="1"/>
            <a:r>
              <a:rPr lang="en-US" b="1" dirty="0"/>
              <a:t>Outline</a:t>
            </a:r>
          </a:p>
        </p:txBody>
      </p:sp>
      <p:sp>
        <p:nvSpPr>
          <p:cNvPr id="12292" name="Rectangle 3"/>
          <p:cNvSpPr>
            <a:spLocks noGrp="1" noChangeArrowheads="1"/>
          </p:cNvSpPr>
          <p:nvPr>
            <p:ph type="body" idx="1"/>
          </p:nvPr>
        </p:nvSpPr>
        <p:spPr>
          <a:xfrm>
            <a:off x="437323" y="1566235"/>
            <a:ext cx="6626086" cy="4548544"/>
          </a:xfrm>
        </p:spPr>
        <p:txBody>
          <a:bodyPr>
            <a:normAutofit/>
          </a:bodyPr>
          <a:lstStyle/>
          <a:p>
            <a:pPr eaLnBrk="1" hangingPunct="1">
              <a:lnSpc>
                <a:spcPct val="90000"/>
              </a:lnSpc>
            </a:pPr>
            <a:r>
              <a:rPr lang="en-US" sz="2600" dirty="0"/>
              <a:t>Brief description of GPS and GNSS characteristics</a:t>
            </a:r>
          </a:p>
          <a:p>
            <a:pPr eaLnBrk="1" hangingPunct="1">
              <a:lnSpc>
                <a:spcPct val="90000"/>
              </a:lnSpc>
            </a:pPr>
            <a:r>
              <a:rPr lang="en-US" sz="2600" dirty="0"/>
              <a:t>Basics of radio occultation (RO)</a:t>
            </a:r>
          </a:p>
          <a:p>
            <a:pPr lvl="1"/>
            <a:r>
              <a:rPr lang="en-US" sz="2200" dirty="0"/>
              <a:t>Refractivity</a:t>
            </a:r>
          </a:p>
          <a:p>
            <a:pPr lvl="1"/>
            <a:r>
              <a:rPr lang="en-US" sz="2200" dirty="0"/>
              <a:t>Bending angle </a:t>
            </a:r>
          </a:p>
          <a:p>
            <a:pPr lvl="1"/>
            <a:r>
              <a:rPr lang="en-US" sz="2200" dirty="0"/>
              <a:t>Geometric optics</a:t>
            </a:r>
          </a:p>
          <a:p>
            <a:pPr lvl="1"/>
            <a:r>
              <a:rPr lang="en-US" sz="2200" dirty="0"/>
              <a:t>Wave optics</a:t>
            </a:r>
          </a:p>
          <a:p>
            <a:r>
              <a:rPr lang="en-US" sz="2600" dirty="0"/>
              <a:t>RO errors and observation characteristics</a:t>
            </a:r>
          </a:p>
          <a:p>
            <a:r>
              <a:rPr lang="en-US" sz="2600" dirty="0"/>
              <a:t>RO applications</a:t>
            </a:r>
          </a:p>
        </p:txBody>
      </p:sp>
      <p:pic>
        <p:nvPicPr>
          <p:cNvPr id="12293" name="Picture 5"/>
          <p:cNvPicPr>
            <a:picLocks noChangeAspect="1" noChangeArrowheads="1"/>
          </p:cNvPicPr>
          <p:nvPr/>
        </p:nvPicPr>
        <p:blipFill>
          <a:blip r:embed="rId3" cstate="email"/>
          <a:srcRect/>
          <a:stretch>
            <a:fillRect/>
          </a:stretch>
        </p:blipFill>
        <p:spPr bwMode="auto">
          <a:xfrm>
            <a:off x="7893266" y="2004657"/>
            <a:ext cx="3757613" cy="3671701"/>
          </a:xfrm>
          <a:prstGeom prst="rect">
            <a:avLst/>
          </a:prstGeom>
          <a:noFill/>
          <a:ln w="9525">
            <a:noFill/>
            <a:miter lim="800000"/>
            <a:headEnd/>
            <a:tailEnd/>
          </a:ln>
        </p:spPr>
      </p:pic>
    </p:spTree>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A180AC-1BC7-8708-12D6-E4942E3D7FCA}"/>
              </a:ext>
            </a:extLst>
          </p:cNvPr>
          <p:cNvGrpSpPr/>
          <p:nvPr/>
        </p:nvGrpSpPr>
        <p:grpSpPr>
          <a:xfrm>
            <a:off x="691968" y="3692150"/>
            <a:ext cx="3101546" cy="1783384"/>
            <a:chOff x="1000897" y="3519153"/>
            <a:chExt cx="3101546" cy="1783384"/>
          </a:xfrm>
        </p:grpSpPr>
        <p:sp>
          <p:nvSpPr>
            <p:cNvPr id="5" name="Oval 4">
              <a:extLst>
                <a:ext uri="{FF2B5EF4-FFF2-40B4-BE49-F238E27FC236}">
                  <a16:creationId xmlns:a16="http://schemas.microsoft.com/office/drawing/2014/main" id="{121C6EB8-86A3-EFE4-C60B-77B87F2F6A5F}"/>
                </a:ext>
              </a:extLst>
            </p:cNvPr>
            <p:cNvSpPr/>
            <p:nvPr/>
          </p:nvSpPr>
          <p:spPr>
            <a:xfrm>
              <a:off x="1000897" y="3519153"/>
              <a:ext cx="1631091" cy="1075038"/>
            </a:xfrm>
            <a:prstGeom prst="ellipse">
              <a:avLst/>
            </a:prstGeom>
            <a:solidFill>
              <a:srgbClr val="A2FC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S</a:t>
              </a:r>
              <a:r>
                <a:rPr lang="en-US"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1</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S</a:t>
              </a:r>
              <a:r>
                <a:rPr lang="en-US"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2</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t>
              </a:r>
            </a:p>
            <a:p>
              <a:pPr algn="ct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a:t>
              </a:r>
              <a:r>
                <a:rPr lang="en-US"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1</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a</a:t>
              </a:r>
              <a:r>
                <a:rPr lang="en-US"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2</a:t>
              </a:r>
            </a:p>
          </p:txBody>
        </p:sp>
        <p:sp>
          <p:nvSpPr>
            <p:cNvPr id="6" name="TextBox 5">
              <a:extLst>
                <a:ext uri="{FF2B5EF4-FFF2-40B4-BE49-F238E27FC236}">
                  <a16:creationId xmlns:a16="http://schemas.microsoft.com/office/drawing/2014/main" id="{C793157A-F53E-4587-75C0-38F1E023ACC7}"/>
                </a:ext>
              </a:extLst>
            </p:cNvPr>
            <p:cNvSpPr txBox="1"/>
            <p:nvPr/>
          </p:nvSpPr>
          <p:spPr>
            <a:xfrm>
              <a:off x="1000898" y="4656206"/>
              <a:ext cx="3101545" cy="646331"/>
            </a:xfrm>
            <a:prstGeom prst="rect">
              <a:avLst/>
            </a:prstGeom>
            <a:noFill/>
            <a:ln w="25400">
              <a:noFill/>
            </a:ln>
          </p:spPr>
          <p:txBody>
            <a:bodyPr wrap="square" rtlCol="0">
              <a:spAutoFit/>
            </a:bodyPr>
            <a:lstStyle/>
            <a:p>
              <a:r>
                <a:rPr lang="en-US" dirty="0">
                  <a:highlight>
                    <a:srgbClr val="A2FCCC"/>
                  </a:highlight>
                  <a:latin typeface="Verdana" panose="020B0604030504040204" pitchFamily="34" charset="0"/>
                  <a:ea typeface="Verdana" panose="020B0604030504040204" pitchFamily="34" charset="0"/>
                  <a:cs typeface="Verdana" panose="020B0604030504040204" pitchFamily="34" charset="0"/>
                </a:rPr>
                <a:t>Excess phases and amplitudes of L1 and L1</a:t>
              </a:r>
            </a:p>
          </p:txBody>
        </p:sp>
      </p:grpSp>
      <p:sp>
        <p:nvSpPr>
          <p:cNvPr id="9" name="Oval 8">
            <a:extLst>
              <a:ext uri="{FF2B5EF4-FFF2-40B4-BE49-F238E27FC236}">
                <a16:creationId xmlns:a16="http://schemas.microsoft.com/office/drawing/2014/main" id="{74A5A300-AD20-F658-C19A-6C8A33DB4B80}"/>
              </a:ext>
            </a:extLst>
          </p:cNvPr>
          <p:cNvSpPr/>
          <p:nvPr/>
        </p:nvSpPr>
        <p:spPr>
          <a:xfrm>
            <a:off x="1631098" y="548502"/>
            <a:ext cx="1631091" cy="1075038"/>
          </a:xfrm>
          <a:prstGeom prst="ellipse">
            <a:avLst/>
          </a:prstGeom>
          <a:solidFill>
            <a:srgbClr val="85E1FD"/>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S</a:t>
            </a:r>
            <a:r>
              <a:rPr lang="en-US"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1</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S</a:t>
            </a:r>
            <a:r>
              <a:rPr lang="en-US"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2</a:t>
            </a:r>
          </a:p>
        </p:txBody>
      </p:sp>
      <p:sp>
        <p:nvSpPr>
          <p:cNvPr id="10" name="TextBox 9">
            <a:extLst>
              <a:ext uri="{FF2B5EF4-FFF2-40B4-BE49-F238E27FC236}">
                <a16:creationId xmlns:a16="http://schemas.microsoft.com/office/drawing/2014/main" id="{1022CDA3-5383-1078-3B51-7A705CA47EBB}"/>
              </a:ext>
            </a:extLst>
          </p:cNvPr>
          <p:cNvSpPr txBox="1"/>
          <p:nvPr/>
        </p:nvSpPr>
        <p:spPr>
          <a:xfrm>
            <a:off x="3286903" y="622644"/>
            <a:ext cx="4250724" cy="369332"/>
          </a:xfrm>
          <a:prstGeom prst="rect">
            <a:avLst/>
          </a:prstGeom>
          <a:noFill/>
        </p:spPr>
        <p:txBody>
          <a:bodyPr wrap="square" rtlCol="0">
            <a:spAutoFit/>
          </a:bodyPr>
          <a:lstStyle/>
          <a:p>
            <a:r>
              <a:rPr lang="en-US" dirty="0">
                <a:highlight>
                  <a:srgbClr val="85E1FD"/>
                </a:highlight>
                <a:latin typeface="Verdana" panose="020B0604030504040204" pitchFamily="34" charset="0"/>
                <a:ea typeface="Verdana" panose="020B0604030504040204" pitchFamily="34" charset="0"/>
                <a:cs typeface="Verdana" panose="020B0604030504040204" pitchFamily="34" charset="0"/>
              </a:rPr>
              <a:t>Excess phases of L1 and L2 </a:t>
            </a:r>
          </a:p>
        </p:txBody>
      </p:sp>
      <p:sp>
        <p:nvSpPr>
          <p:cNvPr id="11" name="Oval 10">
            <a:extLst>
              <a:ext uri="{FF2B5EF4-FFF2-40B4-BE49-F238E27FC236}">
                <a16:creationId xmlns:a16="http://schemas.microsoft.com/office/drawing/2014/main" id="{E982F6C1-6757-7D75-008E-F32FFC0A1C89}"/>
              </a:ext>
            </a:extLst>
          </p:cNvPr>
          <p:cNvSpPr/>
          <p:nvPr/>
        </p:nvSpPr>
        <p:spPr>
          <a:xfrm>
            <a:off x="3669963" y="1839786"/>
            <a:ext cx="1631091" cy="1075038"/>
          </a:xfrm>
          <a:prstGeom prst="ellipse">
            <a:avLst/>
          </a:prstGeom>
          <a:solidFill>
            <a:srgbClr val="FBF7A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2800"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1</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2800"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2</a:t>
            </a:r>
          </a:p>
        </p:txBody>
      </p:sp>
      <p:sp>
        <p:nvSpPr>
          <p:cNvPr id="12" name="Oval 11">
            <a:extLst>
              <a:ext uri="{FF2B5EF4-FFF2-40B4-BE49-F238E27FC236}">
                <a16:creationId xmlns:a16="http://schemas.microsoft.com/office/drawing/2014/main" id="{55CD7D57-6685-9486-F481-90E819FBCCE7}"/>
              </a:ext>
            </a:extLst>
          </p:cNvPr>
          <p:cNvSpPr/>
          <p:nvPr/>
        </p:nvSpPr>
        <p:spPr>
          <a:xfrm>
            <a:off x="7710622" y="4301059"/>
            <a:ext cx="1631091" cy="1075038"/>
          </a:xfrm>
          <a:prstGeom prst="ellipse">
            <a:avLst/>
          </a:prstGeom>
          <a:solidFill>
            <a:srgbClr val="FDABF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N</a:t>
            </a:r>
            <a:endParaRPr lang="en-US" baseline="-25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Oval 12">
            <a:extLst>
              <a:ext uri="{FF2B5EF4-FFF2-40B4-BE49-F238E27FC236}">
                <a16:creationId xmlns:a16="http://schemas.microsoft.com/office/drawing/2014/main" id="{842CA8F9-EB4C-8AAC-4C80-306CD243D87C}"/>
              </a:ext>
            </a:extLst>
          </p:cNvPr>
          <p:cNvSpPr/>
          <p:nvPr/>
        </p:nvSpPr>
        <p:spPr>
          <a:xfrm>
            <a:off x="9587743" y="5507673"/>
            <a:ext cx="1631091" cy="1075038"/>
          </a:xfrm>
          <a:prstGeom prst="ellipse">
            <a:avLst/>
          </a:prstGeom>
          <a:solidFill>
            <a:srgbClr val="7030A0">
              <a:alpha val="39202"/>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T, e, P</a:t>
            </a:r>
            <a:endParaRPr lang="en-US" baseline="-25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2074A64D-BCEB-4DD5-0142-929DE864A8D5}"/>
              </a:ext>
            </a:extLst>
          </p:cNvPr>
          <p:cNvSpPr txBox="1"/>
          <p:nvPr/>
        </p:nvSpPr>
        <p:spPr>
          <a:xfrm>
            <a:off x="9405523" y="4419818"/>
            <a:ext cx="1874108" cy="369332"/>
          </a:xfrm>
          <a:prstGeom prst="rect">
            <a:avLst/>
          </a:prstGeom>
          <a:noFill/>
        </p:spPr>
        <p:txBody>
          <a:bodyPr wrap="square" rtlCol="0">
            <a:spAutoFit/>
          </a:bodyPr>
          <a:lstStyle/>
          <a:p>
            <a:r>
              <a:rPr lang="en-US" dirty="0">
                <a:highlight>
                  <a:srgbClr val="FDABF6"/>
                </a:highlight>
                <a:latin typeface="Verdana" panose="020B0604030504040204" pitchFamily="34" charset="0"/>
                <a:ea typeface="Verdana" panose="020B0604030504040204" pitchFamily="34" charset="0"/>
                <a:cs typeface="Verdana" panose="020B0604030504040204" pitchFamily="34" charset="0"/>
              </a:rPr>
              <a:t>Refractivity</a:t>
            </a:r>
          </a:p>
        </p:txBody>
      </p:sp>
      <p:sp>
        <p:nvSpPr>
          <p:cNvPr id="15" name="Oval 14">
            <a:extLst>
              <a:ext uri="{FF2B5EF4-FFF2-40B4-BE49-F238E27FC236}">
                <a16:creationId xmlns:a16="http://schemas.microsoft.com/office/drawing/2014/main" id="{C0FFEAAB-2544-6FF7-BFEC-363A267DF7E6}"/>
              </a:ext>
            </a:extLst>
          </p:cNvPr>
          <p:cNvSpPr/>
          <p:nvPr/>
        </p:nvSpPr>
        <p:spPr>
          <a:xfrm>
            <a:off x="5708873" y="3034266"/>
            <a:ext cx="1631091" cy="1075038"/>
          </a:xfrm>
          <a:prstGeom prst="ellipse">
            <a:avLst/>
          </a:prstGeom>
          <a:solidFill>
            <a:srgbClr val="FFC3B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16" name="TextBox 15">
            <a:extLst>
              <a:ext uri="{FF2B5EF4-FFF2-40B4-BE49-F238E27FC236}">
                <a16:creationId xmlns:a16="http://schemas.microsoft.com/office/drawing/2014/main" id="{8F050C63-2922-16D5-87D6-76760471D7CA}"/>
              </a:ext>
            </a:extLst>
          </p:cNvPr>
          <p:cNvSpPr txBox="1"/>
          <p:nvPr/>
        </p:nvSpPr>
        <p:spPr>
          <a:xfrm>
            <a:off x="7366667" y="3071337"/>
            <a:ext cx="2063579" cy="369332"/>
          </a:xfrm>
          <a:prstGeom prst="rect">
            <a:avLst/>
          </a:prstGeom>
          <a:noFill/>
        </p:spPr>
        <p:txBody>
          <a:bodyPr wrap="square" rtlCol="0">
            <a:spAutoFit/>
          </a:bodyPr>
          <a:lstStyle/>
          <a:p>
            <a:r>
              <a:rPr lang="en-US" dirty="0">
                <a:highlight>
                  <a:srgbClr val="FFC3B1"/>
                </a:highlight>
                <a:latin typeface="Verdana" panose="020B0604030504040204" pitchFamily="34" charset="0"/>
                <a:ea typeface="Verdana" panose="020B0604030504040204" pitchFamily="34" charset="0"/>
                <a:cs typeface="Verdana" panose="020B0604030504040204" pitchFamily="34" charset="0"/>
              </a:rPr>
              <a:t>Bending angle</a:t>
            </a:r>
          </a:p>
        </p:txBody>
      </p:sp>
      <p:cxnSp>
        <p:nvCxnSpPr>
          <p:cNvPr id="17" name="Straight Arrow Connector 16">
            <a:extLst>
              <a:ext uri="{FF2B5EF4-FFF2-40B4-BE49-F238E27FC236}">
                <a16:creationId xmlns:a16="http://schemas.microsoft.com/office/drawing/2014/main" id="{B944E78C-0CC9-46C6-6940-729AA68C523D}"/>
              </a:ext>
            </a:extLst>
          </p:cNvPr>
          <p:cNvCxnSpPr>
            <a:cxnSpLocks/>
            <a:stCxn id="9" idx="5"/>
            <a:endCxn id="11" idx="1"/>
          </p:cNvCxnSpPr>
          <p:nvPr/>
        </p:nvCxnSpPr>
        <p:spPr>
          <a:xfrm>
            <a:off x="3023321" y="1466104"/>
            <a:ext cx="885510" cy="5311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2843DD6-5EBE-44CC-FE01-8E6CBC8270B6}"/>
              </a:ext>
            </a:extLst>
          </p:cNvPr>
          <p:cNvCxnSpPr>
            <a:cxnSpLocks/>
            <a:stCxn id="12" idx="5"/>
            <a:endCxn id="13" idx="1"/>
          </p:cNvCxnSpPr>
          <p:nvPr/>
        </p:nvCxnSpPr>
        <p:spPr>
          <a:xfrm>
            <a:off x="9102845" y="5218661"/>
            <a:ext cx="723766" cy="44644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1ABB15-5F8F-1FA6-5004-2AD85614EFE4}"/>
              </a:ext>
            </a:extLst>
          </p:cNvPr>
          <p:cNvCxnSpPr>
            <a:cxnSpLocks/>
            <a:stCxn id="15" idx="5"/>
            <a:endCxn id="12" idx="1"/>
          </p:cNvCxnSpPr>
          <p:nvPr/>
        </p:nvCxnSpPr>
        <p:spPr>
          <a:xfrm>
            <a:off x="7101096" y="3951868"/>
            <a:ext cx="848394" cy="5066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3213E31-DD2D-A4F2-36DE-2803947644F2}"/>
              </a:ext>
            </a:extLst>
          </p:cNvPr>
          <p:cNvCxnSpPr>
            <a:cxnSpLocks/>
            <a:endCxn id="15" idx="1"/>
          </p:cNvCxnSpPr>
          <p:nvPr/>
        </p:nvCxnSpPr>
        <p:spPr>
          <a:xfrm>
            <a:off x="5099347" y="2667687"/>
            <a:ext cx="848394" cy="5240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F709E5C-ACA0-755D-E245-356F200A836A}"/>
              </a:ext>
            </a:extLst>
          </p:cNvPr>
          <p:cNvSpPr txBox="1"/>
          <p:nvPr/>
        </p:nvSpPr>
        <p:spPr>
          <a:xfrm>
            <a:off x="1571445" y="2382332"/>
            <a:ext cx="2150077" cy="369332"/>
          </a:xfrm>
          <a:prstGeom prst="rect">
            <a:avLst/>
          </a:prstGeom>
          <a:noFill/>
        </p:spPr>
        <p:txBody>
          <a:bodyPr wrap="square" rtlCol="0">
            <a:spAutoFit/>
          </a:bodyPr>
          <a:lstStyle/>
          <a:p>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GO (Single path)</a:t>
            </a:r>
          </a:p>
        </p:txBody>
      </p:sp>
      <p:cxnSp>
        <p:nvCxnSpPr>
          <p:cNvPr id="22" name="Straight Arrow Connector 21">
            <a:extLst>
              <a:ext uri="{FF2B5EF4-FFF2-40B4-BE49-F238E27FC236}">
                <a16:creationId xmlns:a16="http://schemas.microsoft.com/office/drawing/2014/main" id="{4F7C1062-078E-BF0A-97E4-01C92A7EDF12}"/>
              </a:ext>
            </a:extLst>
          </p:cNvPr>
          <p:cNvCxnSpPr>
            <a:cxnSpLocks/>
          </p:cNvCxnSpPr>
          <p:nvPr/>
        </p:nvCxnSpPr>
        <p:spPr>
          <a:xfrm flipV="1">
            <a:off x="2669065" y="1764562"/>
            <a:ext cx="778475" cy="61777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4E50609-9E7A-C6F0-8B35-73234B73D4B2}"/>
              </a:ext>
            </a:extLst>
          </p:cNvPr>
          <p:cNvSpPr txBox="1"/>
          <p:nvPr/>
        </p:nvSpPr>
        <p:spPr>
          <a:xfrm>
            <a:off x="5243406" y="1921132"/>
            <a:ext cx="3571103" cy="369332"/>
          </a:xfrm>
          <a:prstGeom prst="rect">
            <a:avLst/>
          </a:prstGeom>
          <a:noFill/>
        </p:spPr>
        <p:txBody>
          <a:bodyPr wrap="square" rtlCol="0">
            <a:spAutoFit/>
          </a:bodyPr>
          <a:lstStyle/>
          <a:p>
            <a:r>
              <a:rPr lang="en-US" dirty="0">
                <a:highlight>
                  <a:srgbClr val="FBF7A6"/>
                </a:highlight>
                <a:latin typeface="Verdana" panose="020B0604030504040204" pitchFamily="34" charset="0"/>
                <a:ea typeface="Verdana" panose="020B0604030504040204" pitchFamily="34" charset="0"/>
                <a:cs typeface="Verdana" panose="020B0604030504040204" pitchFamily="34" charset="0"/>
              </a:rPr>
              <a:t>Bending angles of L1 and L2</a:t>
            </a:r>
          </a:p>
        </p:txBody>
      </p:sp>
      <p:sp>
        <p:nvSpPr>
          <p:cNvPr id="24" name="TextBox 23">
            <a:extLst>
              <a:ext uri="{FF2B5EF4-FFF2-40B4-BE49-F238E27FC236}">
                <a16:creationId xmlns:a16="http://schemas.microsoft.com/office/drawing/2014/main" id="{7D4C3C6F-C38B-EF91-2DD6-7D40DDADCB41}"/>
              </a:ext>
            </a:extLst>
          </p:cNvPr>
          <p:cNvSpPr txBox="1"/>
          <p:nvPr/>
        </p:nvSpPr>
        <p:spPr>
          <a:xfrm>
            <a:off x="7101096" y="337869"/>
            <a:ext cx="4662535" cy="1384995"/>
          </a:xfrm>
          <a:prstGeom prst="rect">
            <a:avLst/>
          </a:prstGeom>
          <a:noFill/>
        </p:spPr>
        <p:txBody>
          <a:bodyPr wrap="square" rtlCol="0">
            <a:spAutoFit/>
          </a:bodyPr>
          <a:lstStyle/>
          <a:p>
            <a:r>
              <a:rPr lang="en-US" b="1" dirty="0">
                <a:solidFill>
                  <a:srgbClr val="0432FF"/>
                </a:solidFill>
                <a:latin typeface="Verdana" panose="020B0604030504040204" pitchFamily="34" charset="0"/>
                <a:ea typeface="Verdana" panose="020B0604030504040204" pitchFamily="34" charset="0"/>
                <a:cs typeface="Verdana" panose="020B0604030504040204" pitchFamily="34" charset="0"/>
              </a:rPr>
              <a:t>Spherically symmetric atmosphere</a:t>
            </a:r>
          </a:p>
          <a:p>
            <a:endParaRPr lang="en-US" b="1" dirty="0">
              <a:solidFill>
                <a:srgbClr val="0432FF"/>
              </a:solidFill>
              <a:latin typeface="Verdana" panose="020B0604030504040204" pitchFamily="34" charset="0"/>
              <a:ea typeface="Verdana" panose="020B0604030504040204" pitchFamily="34" charset="0"/>
              <a:cs typeface="Verdana" panose="020B0604030504040204" pitchFamily="34" charset="0"/>
            </a:endParaRPr>
          </a:p>
          <a:p>
            <a:r>
              <a:rPr lang="en-US" sz="1600" b="1" dirty="0">
                <a:solidFill>
                  <a:srgbClr val="0432FF"/>
                </a:solidFill>
                <a:latin typeface="Verdana" panose="020B0604030504040204" pitchFamily="34" charset="0"/>
                <a:ea typeface="Verdana" panose="020B0604030504040204" pitchFamily="34" charset="0"/>
                <a:cs typeface="Verdana" panose="020B0604030504040204" pitchFamily="34" charset="0"/>
              </a:rPr>
              <a:t>Optimal estimation (</a:t>
            </a:r>
            <a:r>
              <a:rPr lang="en-US" sz="1600" b="1" dirty="0" err="1">
                <a:solidFill>
                  <a:srgbClr val="0432FF"/>
                </a:solidFill>
                <a:latin typeface="Verdana" panose="020B0604030504040204" pitchFamily="34" charset="0"/>
                <a:ea typeface="Verdana" panose="020B0604030504040204" pitchFamily="34" charset="0"/>
                <a:cs typeface="Verdana" panose="020B0604030504040204" pitchFamily="34" charset="0"/>
              </a:rPr>
              <a:t>Sokolovskiy</a:t>
            </a:r>
            <a:r>
              <a:rPr lang="en-US" sz="1600" b="1" dirty="0">
                <a:solidFill>
                  <a:srgbClr val="0432FF"/>
                </a:solidFill>
                <a:latin typeface="Verdana" panose="020B0604030504040204" pitchFamily="34" charset="0"/>
                <a:ea typeface="Verdana" panose="020B0604030504040204" pitchFamily="34" charset="0"/>
                <a:cs typeface="Verdana" panose="020B0604030504040204" pitchFamily="34" charset="0"/>
              </a:rPr>
              <a:t> and Hunt, 1996; Wee and </a:t>
            </a:r>
            <a:r>
              <a:rPr lang="en-US" sz="1600" b="1" dirty="0" err="1">
                <a:solidFill>
                  <a:srgbClr val="0432FF"/>
                </a:solidFill>
                <a:latin typeface="Verdana" panose="020B0604030504040204" pitchFamily="34" charset="0"/>
                <a:ea typeface="Verdana" panose="020B0604030504040204" pitchFamily="34" charset="0"/>
                <a:cs typeface="Verdana" panose="020B0604030504040204" pitchFamily="34" charset="0"/>
              </a:rPr>
              <a:t>Kuo</a:t>
            </a:r>
            <a:r>
              <a:rPr lang="en-US" sz="1600" b="1" dirty="0">
                <a:solidFill>
                  <a:srgbClr val="0432FF"/>
                </a:solidFill>
                <a:latin typeface="Verdana" panose="020B0604030504040204" pitchFamily="34" charset="0"/>
                <a:ea typeface="Verdana" panose="020B0604030504040204" pitchFamily="34" charset="0"/>
                <a:cs typeface="Verdana" panose="020B0604030504040204" pitchFamily="34" charset="0"/>
              </a:rPr>
              <a:t>, 2014; Wee, 2018, Wee et al., 2022)</a:t>
            </a:r>
          </a:p>
        </p:txBody>
      </p:sp>
      <p:cxnSp>
        <p:nvCxnSpPr>
          <p:cNvPr id="25" name="Straight Arrow Connector 24">
            <a:extLst>
              <a:ext uri="{FF2B5EF4-FFF2-40B4-BE49-F238E27FC236}">
                <a16:creationId xmlns:a16="http://schemas.microsoft.com/office/drawing/2014/main" id="{CCD6211B-5864-0F26-92B6-8A9A86DD863A}"/>
              </a:ext>
            </a:extLst>
          </p:cNvPr>
          <p:cNvCxnSpPr>
            <a:cxnSpLocks/>
          </p:cNvCxnSpPr>
          <p:nvPr/>
        </p:nvCxnSpPr>
        <p:spPr>
          <a:xfrm flipV="1">
            <a:off x="4695579" y="2954733"/>
            <a:ext cx="778475" cy="61777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7F00000-C2D2-A1F1-3051-B8E35DF6A7E7}"/>
              </a:ext>
            </a:extLst>
          </p:cNvPr>
          <p:cNvCxnSpPr>
            <a:cxnSpLocks/>
          </p:cNvCxnSpPr>
          <p:nvPr/>
        </p:nvCxnSpPr>
        <p:spPr>
          <a:xfrm flipV="1">
            <a:off x="6679959" y="4210777"/>
            <a:ext cx="778475" cy="61777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1E2A45F-6E29-73B4-AD76-18F3249F37BC}"/>
              </a:ext>
            </a:extLst>
          </p:cNvPr>
          <p:cNvCxnSpPr>
            <a:cxnSpLocks/>
          </p:cNvCxnSpPr>
          <p:nvPr/>
        </p:nvCxnSpPr>
        <p:spPr>
          <a:xfrm flipV="1">
            <a:off x="8626001" y="5451296"/>
            <a:ext cx="778475" cy="61777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A7698C7-5E32-AC08-77A3-2F1D83DD4307}"/>
              </a:ext>
            </a:extLst>
          </p:cNvPr>
          <p:cNvSpPr txBox="1"/>
          <p:nvPr/>
        </p:nvSpPr>
        <p:spPr>
          <a:xfrm>
            <a:off x="5857103" y="6069066"/>
            <a:ext cx="3619982" cy="369332"/>
          </a:xfrm>
          <a:prstGeom prst="rect">
            <a:avLst/>
          </a:prstGeom>
          <a:noFill/>
        </p:spPr>
        <p:txBody>
          <a:bodyPr wrap="square" rtlCol="0">
            <a:spAutoFit/>
          </a:bodyPr>
          <a:lstStyle/>
          <a:p>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Auxiliary meteorological data </a:t>
            </a:r>
          </a:p>
        </p:txBody>
      </p:sp>
      <p:sp>
        <p:nvSpPr>
          <p:cNvPr id="29" name="TextBox 28">
            <a:extLst>
              <a:ext uri="{FF2B5EF4-FFF2-40B4-BE49-F238E27FC236}">
                <a16:creationId xmlns:a16="http://schemas.microsoft.com/office/drawing/2014/main" id="{256E917A-A714-5664-2CED-9A3223EB3086}"/>
              </a:ext>
            </a:extLst>
          </p:cNvPr>
          <p:cNvSpPr txBox="1"/>
          <p:nvPr/>
        </p:nvSpPr>
        <p:spPr>
          <a:xfrm>
            <a:off x="4518451" y="4868561"/>
            <a:ext cx="3179814" cy="646331"/>
          </a:xfrm>
          <a:prstGeom prst="rect">
            <a:avLst/>
          </a:prstGeom>
          <a:noFill/>
        </p:spPr>
        <p:txBody>
          <a:bodyPr wrap="square" rtlCol="0">
            <a:spAutoFit/>
          </a:bodyPr>
          <a:lstStyle/>
          <a:p>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High altitude climatology</a:t>
            </a:r>
            <a:r>
              <a:rPr lang="en-US" b="1" dirty="0">
                <a:solidFill>
                  <a:srgbClr val="0432FF"/>
                </a:solidFill>
                <a:latin typeface="Verdana" panose="020B0604030504040204" pitchFamily="34" charset="0"/>
                <a:ea typeface="Verdana" panose="020B0604030504040204" pitchFamily="34" charset="0"/>
                <a:cs typeface="Verdana" panose="020B0604030504040204" pitchFamily="34" charset="0"/>
              </a:rPr>
              <a:t> </a:t>
            </a: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&amp; Abel inversion</a:t>
            </a:r>
          </a:p>
        </p:txBody>
      </p:sp>
      <p:sp>
        <p:nvSpPr>
          <p:cNvPr id="30" name="TextBox 29">
            <a:extLst>
              <a:ext uri="{FF2B5EF4-FFF2-40B4-BE49-F238E27FC236}">
                <a16:creationId xmlns:a16="http://schemas.microsoft.com/office/drawing/2014/main" id="{84825B47-CA17-8B94-7703-B8137EDC3DA7}"/>
              </a:ext>
            </a:extLst>
          </p:cNvPr>
          <p:cNvSpPr txBox="1"/>
          <p:nvPr/>
        </p:nvSpPr>
        <p:spPr>
          <a:xfrm>
            <a:off x="3015056" y="3583456"/>
            <a:ext cx="3167465" cy="369332"/>
          </a:xfrm>
          <a:prstGeom prst="rect">
            <a:avLst/>
          </a:prstGeom>
          <a:noFill/>
        </p:spPr>
        <p:txBody>
          <a:bodyPr wrap="square" rtlCol="0">
            <a:spAutoFit/>
          </a:bodyPr>
          <a:lstStyle/>
          <a:p>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Ionospheric correction</a:t>
            </a:r>
          </a:p>
        </p:txBody>
      </p:sp>
      <p:sp>
        <p:nvSpPr>
          <p:cNvPr id="31" name="TextBox 30">
            <a:extLst>
              <a:ext uri="{FF2B5EF4-FFF2-40B4-BE49-F238E27FC236}">
                <a16:creationId xmlns:a16="http://schemas.microsoft.com/office/drawing/2014/main" id="{87C765E6-C70E-59CF-0DA5-636D552CE3BE}"/>
              </a:ext>
            </a:extLst>
          </p:cNvPr>
          <p:cNvSpPr txBox="1"/>
          <p:nvPr/>
        </p:nvSpPr>
        <p:spPr>
          <a:xfrm>
            <a:off x="991697" y="1704115"/>
            <a:ext cx="1964730"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Satellite Orbits</a:t>
            </a:r>
          </a:p>
        </p:txBody>
      </p:sp>
      <p:cxnSp>
        <p:nvCxnSpPr>
          <p:cNvPr id="33" name="Straight Arrow Connector 32">
            <a:extLst>
              <a:ext uri="{FF2B5EF4-FFF2-40B4-BE49-F238E27FC236}">
                <a16:creationId xmlns:a16="http://schemas.microsoft.com/office/drawing/2014/main" id="{07B0D232-8E36-0DE1-2F2F-7E0835C895C7}"/>
              </a:ext>
            </a:extLst>
          </p:cNvPr>
          <p:cNvCxnSpPr>
            <a:stCxn id="5" idx="7"/>
            <a:endCxn id="11" idx="3"/>
          </p:cNvCxnSpPr>
          <p:nvPr/>
        </p:nvCxnSpPr>
        <p:spPr>
          <a:xfrm flipV="1">
            <a:off x="2084191" y="2757388"/>
            <a:ext cx="1824640" cy="10921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B70ECD-C115-58A8-6AAA-C78F4EB5E870}"/>
              </a:ext>
            </a:extLst>
          </p:cNvPr>
          <p:cNvSpPr txBox="1"/>
          <p:nvPr/>
        </p:nvSpPr>
        <p:spPr>
          <a:xfrm>
            <a:off x="518982" y="3083694"/>
            <a:ext cx="2246947" cy="369332"/>
          </a:xfrm>
          <a:prstGeom prst="rect">
            <a:avLst/>
          </a:prstGeom>
          <a:noFill/>
        </p:spPr>
        <p:txBody>
          <a:bodyPr wrap="square" rtlCol="0">
            <a:spAutoFit/>
          </a:bodyPr>
          <a:lstStyle/>
          <a:p>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WO (Multipath)</a:t>
            </a:r>
          </a:p>
        </p:txBody>
      </p:sp>
      <p:cxnSp>
        <p:nvCxnSpPr>
          <p:cNvPr id="36" name="Straight Arrow Connector 35">
            <a:extLst>
              <a:ext uri="{FF2B5EF4-FFF2-40B4-BE49-F238E27FC236}">
                <a16:creationId xmlns:a16="http://schemas.microsoft.com/office/drawing/2014/main" id="{ED518DDC-F570-33C5-1223-A1A0A16EFA9B}"/>
              </a:ext>
            </a:extLst>
          </p:cNvPr>
          <p:cNvCxnSpPr>
            <a:cxnSpLocks/>
          </p:cNvCxnSpPr>
          <p:nvPr/>
        </p:nvCxnSpPr>
        <p:spPr>
          <a:xfrm>
            <a:off x="2434280" y="3286897"/>
            <a:ext cx="527256"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362F119-15F5-1E48-056F-A2C72AC7DA8C}"/>
              </a:ext>
            </a:extLst>
          </p:cNvPr>
          <p:cNvSpPr txBox="1"/>
          <p:nvPr/>
        </p:nvSpPr>
        <p:spPr>
          <a:xfrm>
            <a:off x="1631098" y="6301947"/>
            <a:ext cx="2090424" cy="369332"/>
          </a:xfrm>
          <a:prstGeom prst="rect">
            <a:avLst/>
          </a:prstGeom>
          <a:noFill/>
        </p:spPr>
        <p:txBody>
          <a:bodyPr wrap="square" rtlCol="0">
            <a:spAutoFit/>
          </a:bodyPr>
          <a:lstStyle/>
          <a:p>
            <a:r>
              <a:rPr lang="en-US" dirty="0"/>
              <a:t>[</a:t>
            </a:r>
            <a:r>
              <a:rPr lang="en-US" dirty="0" err="1"/>
              <a:t>R</a:t>
            </a:r>
            <a:r>
              <a:rPr lang="en-US" i="1" dirty="0" err="1"/>
              <a:t>ocken</a:t>
            </a:r>
            <a:r>
              <a:rPr lang="en-US" i="1" dirty="0"/>
              <a:t> et al.</a:t>
            </a:r>
            <a:r>
              <a:rPr lang="en-US" dirty="0"/>
              <a:t>, 2004]</a:t>
            </a:r>
          </a:p>
        </p:txBody>
      </p:sp>
      <p:sp>
        <p:nvSpPr>
          <p:cNvPr id="2" name="TextBox 1">
            <a:extLst>
              <a:ext uri="{FF2B5EF4-FFF2-40B4-BE49-F238E27FC236}">
                <a16:creationId xmlns:a16="http://schemas.microsoft.com/office/drawing/2014/main" id="{9B74C28D-6A5F-ACC7-C58C-ED43F6221D00}"/>
              </a:ext>
            </a:extLst>
          </p:cNvPr>
          <p:cNvSpPr txBox="1"/>
          <p:nvPr/>
        </p:nvSpPr>
        <p:spPr>
          <a:xfrm>
            <a:off x="4382532" y="5607313"/>
            <a:ext cx="3500368" cy="369332"/>
          </a:xfrm>
          <a:prstGeom prst="rect">
            <a:avLst/>
          </a:prstGeom>
          <a:noFill/>
        </p:spPr>
        <p:txBody>
          <a:bodyPr wrap="square" rtlCol="0">
            <a:spAutoFit/>
          </a:bodyPr>
          <a:lstStyle/>
          <a:p>
            <a:r>
              <a:rPr lang="en-US" b="1" dirty="0">
                <a:solidFill>
                  <a:srgbClr val="0432FF"/>
                </a:solidFill>
                <a:latin typeface="Verdana" panose="020B0604030504040204" pitchFamily="34" charset="0"/>
                <a:ea typeface="Verdana" panose="020B0604030504040204" pitchFamily="34" charset="0"/>
                <a:cs typeface="Verdana" panose="020B0604030504040204" pitchFamily="34" charset="0"/>
              </a:rPr>
              <a:t>Optimal estimation</a:t>
            </a:r>
          </a:p>
        </p:txBody>
      </p:sp>
      <p:cxnSp>
        <p:nvCxnSpPr>
          <p:cNvPr id="7" name="Straight Arrow Connector 6">
            <a:extLst>
              <a:ext uri="{FF2B5EF4-FFF2-40B4-BE49-F238E27FC236}">
                <a16:creationId xmlns:a16="http://schemas.microsoft.com/office/drawing/2014/main" id="{0530A1FE-3B6E-128A-6664-7A3F91DCA4F2}"/>
              </a:ext>
            </a:extLst>
          </p:cNvPr>
          <p:cNvCxnSpPr>
            <a:cxnSpLocks/>
          </p:cNvCxnSpPr>
          <p:nvPr/>
        </p:nvCxnSpPr>
        <p:spPr>
          <a:xfrm flipV="1">
            <a:off x="6679959" y="5218661"/>
            <a:ext cx="301609" cy="388652"/>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78709B-996B-DB0F-F744-76649C0965AA}"/>
              </a:ext>
            </a:extLst>
          </p:cNvPr>
          <p:cNvCxnSpPr>
            <a:cxnSpLocks/>
          </p:cNvCxnSpPr>
          <p:nvPr/>
        </p:nvCxnSpPr>
        <p:spPr>
          <a:xfrm>
            <a:off x="6679959" y="5957413"/>
            <a:ext cx="301609" cy="208609"/>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F8231E1-03BA-7F38-9077-CA9162A15261}"/>
              </a:ext>
            </a:extLst>
          </p:cNvPr>
          <p:cNvSpPr>
            <a:spLocks noGrp="1"/>
          </p:cNvSpPr>
          <p:nvPr>
            <p:ph type="sldNum" sz="quarter" idx="12"/>
          </p:nvPr>
        </p:nvSpPr>
        <p:spPr/>
        <p:txBody>
          <a:bodyPr/>
          <a:lstStyle/>
          <a:p>
            <a:fld id="{E03470A9-78C3-4D41-8E28-1E7094B2E651}" type="slidenum">
              <a:rPr lang="en-US" smtClean="0"/>
              <a:t>20</a:t>
            </a:fld>
            <a:endParaRPr lang="en-US"/>
          </a:p>
        </p:txBody>
      </p:sp>
      <p:sp>
        <p:nvSpPr>
          <p:cNvPr id="38" name="Date Placeholder 37">
            <a:extLst>
              <a:ext uri="{FF2B5EF4-FFF2-40B4-BE49-F238E27FC236}">
                <a16:creationId xmlns:a16="http://schemas.microsoft.com/office/drawing/2014/main" id="{313B37F2-235C-15DF-4816-7630326391D1}"/>
              </a:ext>
            </a:extLst>
          </p:cNvPr>
          <p:cNvSpPr>
            <a:spLocks noGrp="1"/>
          </p:cNvSpPr>
          <p:nvPr>
            <p:ph type="dt" sz="half" idx="10"/>
          </p:nvPr>
        </p:nvSpPr>
        <p:spPr/>
        <p:txBody>
          <a:bodyPr/>
          <a:lstStyle/>
          <a:p>
            <a:fld id="{83365D8A-7CD2-5D4D-B20E-862109FE8C74}" type="datetime1">
              <a:rPr lang="en-US" smtClean="0"/>
              <a:t>8/16/23</a:t>
            </a:fld>
            <a:endParaRPr lang="en-US"/>
          </a:p>
        </p:txBody>
      </p:sp>
      <p:sp>
        <p:nvSpPr>
          <p:cNvPr id="39" name="Footer Placeholder 38">
            <a:extLst>
              <a:ext uri="{FF2B5EF4-FFF2-40B4-BE49-F238E27FC236}">
                <a16:creationId xmlns:a16="http://schemas.microsoft.com/office/drawing/2014/main" id="{11074574-5190-89F7-C80B-0F9FDDF2EC64}"/>
              </a:ext>
            </a:extLst>
          </p:cNvPr>
          <p:cNvSpPr>
            <a:spLocks noGrp="1"/>
          </p:cNvSpPr>
          <p:nvPr>
            <p:ph type="ftr" sz="quarter" idx="11"/>
          </p:nvPr>
        </p:nvSpPr>
        <p:spPr/>
        <p:txBody>
          <a:bodyPr/>
          <a:lstStyle/>
          <a:p>
            <a:r>
              <a:rPr lang="en-US"/>
              <a:t>GNSS Remote Sensing Colloquium</a:t>
            </a:r>
          </a:p>
        </p:txBody>
      </p:sp>
    </p:spTree>
    <p:extLst>
      <p:ext uri="{BB962C8B-B14F-4D97-AF65-F5344CB8AC3E}">
        <p14:creationId xmlns:p14="http://schemas.microsoft.com/office/powerpoint/2010/main" val="2350199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77A0A-4FC7-17D2-E4F0-055AD0130992}"/>
              </a:ext>
            </a:extLst>
          </p:cNvPr>
          <p:cNvSpPr>
            <a:spLocks noGrp="1"/>
          </p:cNvSpPr>
          <p:nvPr>
            <p:ph type="title"/>
          </p:nvPr>
        </p:nvSpPr>
        <p:spPr>
          <a:xfrm>
            <a:off x="838200" y="216536"/>
            <a:ext cx="10515600" cy="316536"/>
          </a:xfrm>
        </p:spPr>
        <p:txBody>
          <a:bodyPr>
            <a:normAutofit fontScale="90000"/>
          </a:bodyPr>
          <a:lstStyle/>
          <a:p>
            <a:r>
              <a:rPr lang="en-US" dirty="0"/>
              <a:t>Scientific Uses of RO Data Products</a:t>
            </a:r>
          </a:p>
        </p:txBody>
      </p:sp>
      <p:sp>
        <p:nvSpPr>
          <p:cNvPr id="3" name="Content Placeholder 2">
            <a:extLst>
              <a:ext uri="{FF2B5EF4-FFF2-40B4-BE49-F238E27FC236}">
                <a16:creationId xmlns:a16="http://schemas.microsoft.com/office/drawing/2014/main" id="{53819DF9-E905-4FB4-F7F9-C8F880C560FB}"/>
              </a:ext>
            </a:extLst>
          </p:cNvPr>
          <p:cNvSpPr>
            <a:spLocks noGrp="1"/>
          </p:cNvSpPr>
          <p:nvPr>
            <p:ph idx="1"/>
          </p:nvPr>
        </p:nvSpPr>
        <p:spPr>
          <a:xfrm>
            <a:off x="79762" y="681661"/>
            <a:ext cx="7328901" cy="6176340"/>
          </a:xfrm>
        </p:spPr>
        <p:txBody>
          <a:bodyPr>
            <a:normAutofit fontScale="92500" lnSpcReduction="20000"/>
          </a:bodyPr>
          <a:lstStyle/>
          <a:p>
            <a:r>
              <a:rPr lang="en-US" dirty="0">
                <a:solidFill>
                  <a:srgbClr val="0070C0"/>
                </a:solidFill>
              </a:rPr>
              <a:t>Weather</a:t>
            </a:r>
          </a:p>
          <a:p>
            <a:pPr lvl="1"/>
            <a:r>
              <a:rPr lang="en-US" dirty="0"/>
              <a:t>Improve global weather analyses, particularly over data sparse regions such as the oceans, tropics, and polar regions</a:t>
            </a:r>
          </a:p>
          <a:p>
            <a:pPr lvl="1"/>
            <a:r>
              <a:rPr lang="en-US" dirty="0"/>
              <a:t>Increase accuracy of numerical weather model forecasts</a:t>
            </a:r>
          </a:p>
          <a:p>
            <a:pPr lvl="1"/>
            <a:r>
              <a:rPr lang="en-US" dirty="0"/>
              <a:t>Improve understanding of tropical, mid-latitude and polar weather systems and their interactions</a:t>
            </a:r>
          </a:p>
          <a:p>
            <a:r>
              <a:rPr lang="en-US" dirty="0">
                <a:solidFill>
                  <a:srgbClr val="0070C0"/>
                </a:solidFill>
              </a:rPr>
              <a:t>Climate</a:t>
            </a:r>
            <a:r>
              <a:rPr lang="en-US" dirty="0"/>
              <a:t> </a:t>
            </a:r>
          </a:p>
          <a:p>
            <a:pPr lvl="1"/>
            <a:r>
              <a:rPr lang="en-US" dirty="0"/>
              <a:t>Monitor climate change and variability with unprecedented accuracy – </a:t>
            </a:r>
            <a:r>
              <a:rPr lang="en-US" dirty="0">
                <a:solidFill>
                  <a:srgbClr val="0070C0"/>
                </a:solidFill>
              </a:rPr>
              <a:t>“World’s most accurate, precise, and stable thermometer from space!” (Rick </a:t>
            </a:r>
            <a:r>
              <a:rPr lang="en-US" dirty="0" err="1">
                <a:solidFill>
                  <a:srgbClr val="0070C0"/>
                </a:solidFill>
              </a:rPr>
              <a:t>Anthes</a:t>
            </a:r>
            <a:r>
              <a:rPr lang="en-US" dirty="0">
                <a:solidFill>
                  <a:srgbClr val="0070C0"/>
                </a:solidFill>
              </a:rPr>
              <a:t>)</a:t>
            </a:r>
          </a:p>
          <a:p>
            <a:pPr lvl="1"/>
            <a:r>
              <a:rPr lang="en-US" dirty="0"/>
              <a:t>Evaluate global climate models and </a:t>
            </a:r>
            <a:r>
              <a:rPr lang="en-US" dirty="0" err="1"/>
              <a:t>reanalyses</a:t>
            </a:r>
            <a:endParaRPr lang="en-US" dirty="0"/>
          </a:p>
          <a:p>
            <a:pPr lvl="1"/>
            <a:r>
              <a:rPr lang="en-US" dirty="0"/>
              <a:t>Calibrate infrared and microwave sensors and retrieval algorithms</a:t>
            </a:r>
          </a:p>
          <a:p>
            <a:r>
              <a:rPr lang="en-US" dirty="0">
                <a:solidFill>
                  <a:srgbClr val="0070C0"/>
                </a:solidFill>
              </a:rPr>
              <a:t>Ionosphere and space weather</a:t>
            </a:r>
          </a:p>
          <a:p>
            <a:pPr lvl="1"/>
            <a:r>
              <a:rPr lang="en-US" dirty="0"/>
              <a:t>Observe global electronic density distribution</a:t>
            </a:r>
          </a:p>
          <a:p>
            <a:pPr lvl="1"/>
            <a:r>
              <a:rPr lang="en-US" dirty="0"/>
              <a:t>Improve the analysis and prediction of space weather</a:t>
            </a:r>
          </a:p>
          <a:p>
            <a:pPr lvl="1"/>
            <a:r>
              <a:rPr lang="en-US" dirty="0"/>
              <a:t>Improve monitoring/prediction of scintillation (e.g. equatorial plasma bubbles, sporadic E clouds)</a:t>
            </a:r>
          </a:p>
          <a:p>
            <a:endParaRPr lang="en-US" dirty="0"/>
          </a:p>
          <a:p>
            <a:endParaRPr lang="en-US" dirty="0"/>
          </a:p>
        </p:txBody>
      </p:sp>
      <p:sp>
        <p:nvSpPr>
          <p:cNvPr id="4" name="Slide Number Placeholder 3">
            <a:extLst>
              <a:ext uri="{FF2B5EF4-FFF2-40B4-BE49-F238E27FC236}">
                <a16:creationId xmlns:a16="http://schemas.microsoft.com/office/drawing/2014/main" id="{590A6BBC-42EB-1FE3-978B-DBA303573201}"/>
              </a:ext>
            </a:extLst>
          </p:cNvPr>
          <p:cNvSpPr>
            <a:spLocks noGrp="1"/>
          </p:cNvSpPr>
          <p:nvPr>
            <p:ph type="sldNum" sz="quarter" idx="12"/>
          </p:nvPr>
        </p:nvSpPr>
        <p:spPr/>
        <p:txBody>
          <a:bodyPr/>
          <a:lstStyle/>
          <a:p>
            <a:fld id="{F102DE46-E4D8-9F47-9B54-05DAAC36151A}" type="slidenum">
              <a:rPr lang="en-US" smtClean="0"/>
              <a:t>21</a:t>
            </a:fld>
            <a:endParaRPr lang="en-US" dirty="0"/>
          </a:p>
        </p:txBody>
      </p:sp>
      <p:pic>
        <p:nvPicPr>
          <p:cNvPr id="5" name="Picture 4">
            <a:extLst>
              <a:ext uri="{FF2B5EF4-FFF2-40B4-BE49-F238E27FC236}">
                <a16:creationId xmlns:a16="http://schemas.microsoft.com/office/drawing/2014/main" id="{49214291-8707-5576-4136-BC55C7E06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663" y="4796168"/>
            <a:ext cx="4712763" cy="2061833"/>
          </a:xfrm>
          <a:prstGeom prst="rect">
            <a:avLst/>
          </a:prstGeom>
        </p:spPr>
      </p:pic>
      <p:pic>
        <p:nvPicPr>
          <p:cNvPr id="6" name="Picture 5">
            <a:extLst>
              <a:ext uri="{FF2B5EF4-FFF2-40B4-BE49-F238E27FC236}">
                <a16:creationId xmlns:a16="http://schemas.microsoft.com/office/drawing/2014/main" id="{3965BD6D-374A-54CC-3B1D-657D1F469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427" y="3036526"/>
            <a:ext cx="2483876" cy="1981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 name="Picture 6">
            <a:extLst>
              <a:ext uri="{FF2B5EF4-FFF2-40B4-BE49-F238E27FC236}">
                <a16:creationId xmlns:a16="http://schemas.microsoft.com/office/drawing/2014/main" id="{D7367F8B-FD77-FFEF-0077-B7598FF08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143" y="681661"/>
            <a:ext cx="4055019" cy="2280948"/>
          </a:xfrm>
          <a:prstGeom prst="rect">
            <a:avLst/>
          </a:prstGeom>
        </p:spPr>
      </p:pic>
    </p:spTree>
    <p:extLst>
      <p:ext uri="{BB962C8B-B14F-4D97-AF65-F5344CB8AC3E}">
        <p14:creationId xmlns:p14="http://schemas.microsoft.com/office/powerpoint/2010/main" val="1497373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DDF3-A882-3713-438A-0A7FC6312FBA}"/>
              </a:ext>
            </a:extLst>
          </p:cNvPr>
          <p:cNvSpPr>
            <a:spLocks noGrp="1"/>
          </p:cNvSpPr>
          <p:nvPr>
            <p:ph type="title"/>
          </p:nvPr>
        </p:nvSpPr>
        <p:spPr>
          <a:xfrm>
            <a:off x="838200" y="45086"/>
            <a:ext cx="10515600" cy="1065956"/>
          </a:xfrm>
        </p:spPr>
        <p:txBody>
          <a:bodyPr>
            <a:normAutofit/>
          </a:bodyPr>
          <a:lstStyle/>
          <a:p>
            <a:r>
              <a:rPr lang="en-US" dirty="0"/>
              <a:t>A Brief COSMIC History and RO</a:t>
            </a:r>
          </a:p>
        </p:txBody>
      </p:sp>
      <p:sp>
        <p:nvSpPr>
          <p:cNvPr id="4" name="Slide Number Placeholder 3">
            <a:extLst>
              <a:ext uri="{FF2B5EF4-FFF2-40B4-BE49-F238E27FC236}">
                <a16:creationId xmlns:a16="http://schemas.microsoft.com/office/drawing/2014/main" id="{4C0FC10C-D26D-A74D-2150-50F063768248}"/>
              </a:ext>
            </a:extLst>
          </p:cNvPr>
          <p:cNvSpPr>
            <a:spLocks noGrp="1"/>
          </p:cNvSpPr>
          <p:nvPr>
            <p:ph type="sldNum" sz="quarter" idx="12"/>
          </p:nvPr>
        </p:nvSpPr>
        <p:spPr/>
        <p:txBody>
          <a:bodyPr/>
          <a:lstStyle/>
          <a:p>
            <a:fld id="{F102DE46-E4D8-9F47-9B54-05DAAC36151A}" type="slidenum">
              <a:rPr lang="en-US" smtClean="0"/>
              <a:t>22</a:t>
            </a:fld>
            <a:endParaRPr lang="en-US" dirty="0"/>
          </a:p>
        </p:txBody>
      </p:sp>
      <p:sp>
        <p:nvSpPr>
          <p:cNvPr id="7" name="TextBox 6">
            <a:extLst>
              <a:ext uri="{FF2B5EF4-FFF2-40B4-BE49-F238E27FC236}">
                <a16:creationId xmlns:a16="http://schemas.microsoft.com/office/drawing/2014/main" id="{1FDBC8CD-0578-9E50-783E-F3455E409AF4}"/>
              </a:ext>
            </a:extLst>
          </p:cNvPr>
          <p:cNvSpPr txBox="1"/>
          <p:nvPr/>
        </p:nvSpPr>
        <p:spPr>
          <a:xfrm>
            <a:off x="1" y="6519446"/>
            <a:ext cx="2207271" cy="307777"/>
          </a:xfrm>
          <a:prstGeom prst="rect">
            <a:avLst/>
          </a:prstGeom>
          <a:noFill/>
        </p:spPr>
        <p:txBody>
          <a:bodyPr wrap="none" rtlCol="0">
            <a:spAutoFit/>
          </a:bodyPr>
          <a:lstStyle/>
          <a:p>
            <a:r>
              <a:rPr lang="en-US" sz="1400" dirty="0"/>
              <a:t>Courtesy M. Perrotta, UCAR</a:t>
            </a:r>
          </a:p>
        </p:txBody>
      </p:sp>
      <p:cxnSp>
        <p:nvCxnSpPr>
          <p:cNvPr id="9" name="Straight Arrow Connector 8">
            <a:extLst>
              <a:ext uri="{FF2B5EF4-FFF2-40B4-BE49-F238E27FC236}">
                <a16:creationId xmlns:a16="http://schemas.microsoft.com/office/drawing/2014/main" id="{C2F7B2A4-440F-54ED-F7F5-B836DA4D0B90}"/>
              </a:ext>
            </a:extLst>
          </p:cNvPr>
          <p:cNvCxnSpPr>
            <a:cxnSpLocks/>
          </p:cNvCxnSpPr>
          <p:nvPr/>
        </p:nvCxnSpPr>
        <p:spPr>
          <a:xfrm flipH="1">
            <a:off x="2492621" y="4547452"/>
            <a:ext cx="68515" cy="331395"/>
          </a:xfrm>
          <a:prstGeom prst="straightConnector1">
            <a:avLst/>
          </a:prstGeom>
          <a:ln>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0A6B49FA-6D64-F531-4DB1-A99707FE074F}"/>
              </a:ext>
            </a:extLst>
          </p:cNvPr>
          <p:cNvGrpSpPr/>
          <p:nvPr/>
        </p:nvGrpSpPr>
        <p:grpSpPr>
          <a:xfrm>
            <a:off x="942174" y="1076751"/>
            <a:ext cx="10330441" cy="4973671"/>
            <a:chOff x="-3796" y="1440640"/>
            <a:chExt cx="9147795" cy="3988994"/>
          </a:xfrm>
        </p:grpSpPr>
        <p:pic>
          <p:nvPicPr>
            <p:cNvPr id="6" name="Picture 5">
              <a:extLst>
                <a:ext uri="{FF2B5EF4-FFF2-40B4-BE49-F238E27FC236}">
                  <a16:creationId xmlns:a16="http://schemas.microsoft.com/office/drawing/2014/main" id="{62D35AA0-463A-8D40-5470-E50ABA3C4928}"/>
                </a:ext>
              </a:extLst>
            </p:cNvPr>
            <p:cNvPicPr>
              <a:picLocks noChangeAspect="1"/>
            </p:cNvPicPr>
            <p:nvPr/>
          </p:nvPicPr>
          <p:blipFill rotWithShape="1">
            <a:blip r:embed="rId2"/>
            <a:srcRect l="7737" t="7304" r="9594"/>
            <a:stretch/>
          </p:blipFill>
          <p:spPr>
            <a:xfrm>
              <a:off x="-3796" y="1440640"/>
              <a:ext cx="9147795" cy="3988994"/>
            </a:xfrm>
            <a:prstGeom prst="rect">
              <a:avLst/>
            </a:prstGeom>
          </p:spPr>
        </p:pic>
        <p:sp>
          <p:nvSpPr>
            <p:cNvPr id="8" name="TextBox 7">
              <a:extLst>
                <a:ext uri="{FF2B5EF4-FFF2-40B4-BE49-F238E27FC236}">
                  <a16:creationId xmlns:a16="http://schemas.microsoft.com/office/drawing/2014/main" id="{DC2C628C-95AE-D6A4-0323-0F7460CEBA5D}"/>
                </a:ext>
              </a:extLst>
            </p:cNvPr>
            <p:cNvSpPr txBox="1"/>
            <p:nvPr/>
          </p:nvSpPr>
          <p:spPr>
            <a:xfrm>
              <a:off x="798225" y="4549015"/>
              <a:ext cx="1866911" cy="271528"/>
            </a:xfrm>
            <a:prstGeom prst="rect">
              <a:avLst/>
            </a:prstGeom>
            <a:noFill/>
          </p:spPr>
          <p:txBody>
            <a:bodyPr wrap="none" rtlCol="0">
              <a:spAutoFit/>
            </a:bodyPr>
            <a:lstStyle/>
            <a:p>
              <a:r>
                <a:rPr lang="en-US" sz="1600" dirty="0"/>
                <a:t>GPS/MET (look closely)</a:t>
              </a:r>
            </a:p>
          </p:txBody>
        </p:sp>
        <p:sp>
          <p:nvSpPr>
            <p:cNvPr id="13" name="TextBox 12">
              <a:extLst>
                <a:ext uri="{FF2B5EF4-FFF2-40B4-BE49-F238E27FC236}">
                  <a16:creationId xmlns:a16="http://schemas.microsoft.com/office/drawing/2014/main" id="{F51832E1-6817-A1C0-48E0-CAED76FD61A5}"/>
                </a:ext>
              </a:extLst>
            </p:cNvPr>
            <p:cNvSpPr txBox="1"/>
            <p:nvPr/>
          </p:nvSpPr>
          <p:spPr>
            <a:xfrm>
              <a:off x="3024406" y="4543020"/>
              <a:ext cx="727063" cy="271528"/>
            </a:xfrm>
            <a:prstGeom prst="rect">
              <a:avLst/>
            </a:prstGeom>
            <a:noFill/>
          </p:spPr>
          <p:txBody>
            <a:bodyPr wrap="none" rtlCol="0">
              <a:spAutoFit/>
            </a:bodyPr>
            <a:lstStyle/>
            <a:p>
              <a:r>
                <a:rPr lang="en-US" sz="1600" dirty="0"/>
                <a:t>CHAMP</a:t>
              </a:r>
            </a:p>
          </p:txBody>
        </p:sp>
        <p:sp>
          <p:nvSpPr>
            <p:cNvPr id="14" name="TextBox 13">
              <a:extLst>
                <a:ext uri="{FF2B5EF4-FFF2-40B4-BE49-F238E27FC236}">
                  <a16:creationId xmlns:a16="http://schemas.microsoft.com/office/drawing/2014/main" id="{1A81C2BF-D8BD-6F8F-4EE8-2913E34D34D4}"/>
                </a:ext>
              </a:extLst>
            </p:cNvPr>
            <p:cNvSpPr txBox="1"/>
            <p:nvPr/>
          </p:nvSpPr>
          <p:spPr>
            <a:xfrm>
              <a:off x="3945539" y="3430947"/>
              <a:ext cx="1653818" cy="271528"/>
            </a:xfrm>
            <a:prstGeom prst="rect">
              <a:avLst/>
            </a:prstGeom>
            <a:noFill/>
          </p:spPr>
          <p:txBody>
            <a:bodyPr wrap="none" rtlCol="0">
              <a:spAutoFit/>
            </a:bodyPr>
            <a:lstStyle/>
            <a:p>
              <a:r>
                <a:rPr lang="en-US" sz="1600" dirty="0"/>
                <a:t>COSMIC-1 &amp; Friends</a:t>
              </a:r>
            </a:p>
          </p:txBody>
        </p:sp>
        <p:sp>
          <p:nvSpPr>
            <p:cNvPr id="15" name="TextBox 14">
              <a:extLst>
                <a:ext uri="{FF2B5EF4-FFF2-40B4-BE49-F238E27FC236}">
                  <a16:creationId xmlns:a16="http://schemas.microsoft.com/office/drawing/2014/main" id="{4537AF6C-E84B-B8C0-2B0B-5DFF5B336C48}"/>
                </a:ext>
              </a:extLst>
            </p:cNvPr>
            <p:cNvSpPr txBox="1"/>
            <p:nvPr/>
          </p:nvSpPr>
          <p:spPr>
            <a:xfrm>
              <a:off x="6383594" y="1664704"/>
              <a:ext cx="1960598" cy="469002"/>
            </a:xfrm>
            <a:prstGeom prst="rect">
              <a:avLst/>
            </a:prstGeom>
            <a:noFill/>
          </p:spPr>
          <p:txBody>
            <a:bodyPr wrap="none" rtlCol="0">
              <a:spAutoFit/>
            </a:bodyPr>
            <a:lstStyle/>
            <a:p>
              <a:r>
                <a:rPr lang="en-US" sz="1600" dirty="0"/>
                <a:t>COSMIC-2, Commercial, </a:t>
              </a:r>
            </a:p>
            <a:p>
              <a:r>
                <a:rPr lang="en-US" sz="1600" dirty="0"/>
                <a:t>&amp; Friends</a:t>
              </a:r>
            </a:p>
          </p:txBody>
        </p:sp>
      </p:grpSp>
    </p:spTree>
    <p:extLst>
      <p:ext uri="{BB962C8B-B14F-4D97-AF65-F5344CB8AC3E}">
        <p14:creationId xmlns:p14="http://schemas.microsoft.com/office/powerpoint/2010/main" val="48700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03E6C49-C54F-931F-0343-1FC24E0B35C4}"/>
              </a:ext>
            </a:extLst>
          </p:cNvPr>
          <p:cNvSpPr>
            <a:spLocks noGrp="1"/>
          </p:cNvSpPr>
          <p:nvPr>
            <p:ph type="dt" sz="half" idx="10"/>
          </p:nvPr>
        </p:nvSpPr>
        <p:spPr/>
        <p:txBody>
          <a:bodyPr/>
          <a:lstStyle/>
          <a:p>
            <a:fld id="{48B899E8-42CB-B741-99F6-AFEE66C0865D}" type="datetime1">
              <a:rPr lang="en-US" smtClean="0"/>
              <a:t>8/16/23</a:t>
            </a:fld>
            <a:endParaRPr lang="en-US"/>
          </a:p>
        </p:txBody>
      </p:sp>
      <p:sp>
        <p:nvSpPr>
          <p:cNvPr id="6" name="Footer Placeholder 5">
            <a:extLst>
              <a:ext uri="{FF2B5EF4-FFF2-40B4-BE49-F238E27FC236}">
                <a16:creationId xmlns:a16="http://schemas.microsoft.com/office/drawing/2014/main" id="{BC9EE9BD-C502-A905-14EA-A5155A9565CD}"/>
              </a:ext>
            </a:extLst>
          </p:cNvPr>
          <p:cNvSpPr>
            <a:spLocks noGrp="1"/>
          </p:cNvSpPr>
          <p:nvPr>
            <p:ph type="ftr" sz="quarter" idx="11"/>
          </p:nvPr>
        </p:nvSpPr>
        <p:spPr/>
        <p:txBody>
          <a:bodyPr/>
          <a:lstStyle/>
          <a:p>
            <a:r>
              <a:rPr lang="en-US"/>
              <a:t>GNSS Remote Sensing Colloquium</a:t>
            </a:r>
          </a:p>
        </p:txBody>
      </p:sp>
      <p:sp>
        <p:nvSpPr>
          <p:cNvPr id="7" name="Slide Number Placeholder 6">
            <a:extLst>
              <a:ext uri="{FF2B5EF4-FFF2-40B4-BE49-F238E27FC236}">
                <a16:creationId xmlns:a16="http://schemas.microsoft.com/office/drawing/2014/main" id="{91404CB5-30B7-521F-B07E-45F8FB429185}"/>
              </a:ext>
            </a:extLst>
          </p:cNvPr>
          <p:cNvSpPr>
            <a:spLocks noGrp="1"/>
          </p:cNvSpPr>
          <p:nvPr>
            <p:ph type="sldNum" sz="quarter" idx="12"/>
          </p:nvPr>
        </p:nvSpPr>
        <p:spPr/>
        <p:txBody>
          <a:bodyPr/>
          <a:lstStyle/>
          <a:p>
            <a:fld id="{A818566E-0AB8-8244-B671-D10519B1E153}" type="slidenum">
              <a:rPr lang="en-US" smtClean="0"/>
              <a:t>23</a:t>
            </a:fld>
            <a:endParaRPr lang="en-US"/>
          </a:p>
        </p:txBody>
      </p:sp>
      <p:pic>
        <p:nvPicPr>
          <p:cNvPr id="9" name="Picture 8">
            <a:extLst>
              <a:ext uri="{FF2B5EF4-FFF2-40B4-BE49-F238E27FC236}">
                <a16:creationId xmlns:a16="http://schemas.microsoft.com/office/drawing/2014/main" id="{D4673FFA-2318-BBE1-DFA6-9854C5B15D93}"/>
              </a:ext>
            </a:extLst>
          </p:cNvPr>
          <p:cNvPicPr>
            <a:picLocks noChangeAspect="1"/>
          </p:cNvPicPr>
          <p:nvPr/>
        </p:nvPicPr>
        <p:blipFill rotWithShape="1">
          <a:blip r:embed="rId2"/>
          <a:srcRect l="5879" t="5799" r="6666"/>
          <a:stretch/>
        </p:blipFill>
        <p:spPr>
          <a:xfrm>
            <a:off x="1900243" y="1036407"/>
            <a:ext cx="8796574" cy="5685068"/>
          </a:xfrm>
          <a:prstGeom prst="rect">
            <a:avLst/>
          </a:prstGeom>
        </p:spPr>
      </p:pic>
      <p:sp>
        <p:nvSpPr>
          <p:cNvPr id="12" name="Title 1">
            <a:extLst>
              <a:ext uri="{FF2B5EF4-FFF2-40B4-BE49-F238E27FC236}">
                <a16:creationId xmlns:a16="http://schemas.microsoft.com/office/drawing/2014/main" id="{8FDFCB59-C6E2-6F3B-5C00-726DC070DD68}"/>
              </a:ext>
            </a:extLst>
          </p:cNvPr>
          <p:cNvSpPr>
            <a:spLocks noGrp="1"/>
          </p:cNvSpPr>
          <p:nvPr>
            <p:ph type="title"/>
          </p:nvPr>
        </p:nvSpPr>
        <p:spPr>
          <a:xfrm>
            <a:off x="838199" y="52306"/>
            <a:ext cx="10920663" cy="1325563"/>
          </a:xfrm>
        </p:spPr>
        <p:txBody>
          <a:bodyPr>
            <a:norm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Statistical comparison of N between RO and Model</a:t>
            </a:r>
          </a:p>
        </p:txBody>
      </p:sp>
      <p:sp>
        <p:nvSpPr>
          <p:cNvPr id="13" name="TextBox 12">
            <a:extLst>
              <a:ext uri="{FF2B5EF4-FFF2-40B4-BE49-F238E27FC236}">
                <a16:creationId xmlns:a16="http://schemas.microsoft.com/office/drawing/2014/main" id="{03EB80D1-ADDC-282D-DAF4-0FF134ECD650}"/>
              </a:ext>
            </a:extLst>
          </p:cNvPr>
          <p:cNvSpPr txBox="1"/>
          <p:nvPr/>
        </p:nvSpPr>
        <p:spPr>
          <a:xfrm>
            <a:off x="609601" y="1324668"/>
            <a:ext cx="1668378"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July 2007</a:t>
            </a:r>
          </a:p>
        </p:txBody>
      </p:sp>
    </p:spTree>
    <p:extLst>
      <p:ext uri="{BB962C8B-B14F-4D97-AF65-F5344CB8AC3E}">
        <p14:creationId xmlns:p14="http://schemas.microsoft.com/office/powerpoint/2010/main" val="745003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F83C2D-6568-1E40-A732-6DFEFE900B8D}"/>
              </a:ext>
            </a:extLst>
          </p:cNvPr>
          <p:cNvSpPr>
            <a:spLocks noGrp="1"/>
          </p:cNvSpPr>
          <p:nvPr>
            <p:ph type="sldNum" sz="quarter" idx="12"/>
          </p:nvPr>
        </p:nvSpPr>
        <p:spPr/>
        <p:txBody>
          <a:bodyPr/>
          <a:lstStyle/>
          <a:p>
            <a:fld id="{97BA1317-B5D0-4769-9810-88391CDBBD7C}" type="slidenum">
              <a:rPr lang="fr-FR" smtClean="0"/>
              <a:t>24</a:t>
            </a:fld>
            <a:endParaRPr lang="fr-FR"/>
          </a:p>
        </p:txBody>
      </p:sp>
      <p:sp>
        <p:nvSpPr>
          <p:cNvPr id="5" name="TextBox 4">
            <a:extLst>
              <a:ext uri="{FF2B5EF4-FFF2-40B4-BE49-F238E27FC236}">
                <a16:creationId xmlns:a16="http://schemas.microsoft.com/office/drawing/2014/main" id="{33CD6BE7-CC34-CA4C-BF11-A6BDC8AFA875}"/>
              </a:ext>
            </a:extLst>
          </p:cNvPr>
          <p:cNvSpPr txBox="1"/>
          <p:nvPr/>
        </p:nvSpPr>
        <p:spPr>
          <a:xfrm>
            <a:off x="75222" y="839297"/>
            <a:ext cx="4109843" cy="400110"/>
          </a:xfrm>
          <a:prstGeom prst="rect">
            <a:avLst/>
          </a:prstGeom>
          <a:noFill/>
        </p:spPr>
        <p:txBody>
          <a:bodyPr wrap="none" rtlCol="0">
            <a:spAutoFit/>
          </a:bodyPr>
          <a:lstStyle/>
          <a:p>
            <a:r>
              <a:rPr lang="en-US" sz="2000" dirty="0"/>
              <a:t>Dominant source of RO uncertainties</a:t>
            </a:r>
          </a:p>
        </p:txBody>
      </p:sp>
      <p:sp>
        <p:nvSpPr>
          <p:cNvPr id="6" name="TextBox 5">
            <a:extLst>
              <a:ext uri="{FF2B5EF4-FFF2-40B4-BE49-F238E27FC236}">
                <a16:creationId xmlns:a16="http://schemas.microsoft.com/office/drawing/2014/main" id="{4BA9FEC4-928F-F748-A1CE-3D918039B833}"/>
              </a:ext>
            </a:extLst>
          </p:cNvPr>
          <p:cNvSpPr txBox="1"/>
          <p:nvPr/>
        </p:nvSpPr>
        <p:spPr>
          <a:xfrm>
            <a:off x="445252" y="1740019"/>
            <a:ext cx="2696251" cy="923330"/>
          </a:xfrm>
          <a:prstGeom prst="rect">
            <a:avLst/>
          </a:prstGeom>
          <a:noFill/>
        </p:spPr>
        <p:txBody>
          <a:bodyPr wrap="none" rtlCol="0">
            <a:spAutoFit/>
          </a:bodyPr>
          <a:lstStyle/>
          <a:p>
            <a:r>
              <a:rPr lang="en-US" dirty="0"/>
              <a:t>Residual ionosphere errors</a:t>
            </a:r>
          </a:p>
          <a:p>
            <a:r>
              <a:rPr lang="en-US" dirty="0"/>
              <a:t>GNSS and LEO clock errors</a:t>
            </a:r>
          </a:p>
          <a:p>
            <a:r>
              <a:rPr lang="en-US" dirty="0"/>
              <a:t>SNR has an effect</a:t>
            </a:r>
          </a:p>
        </p:txBody>
      </p:sp>
      <p:sp>
        <p:nvSpPr>
          <p:cNvPr id="9" name="Left Brace 8">
            <a:extLst>
              <a:ext uri="{FF2B5EF4-FFF2-40B4-BE49-F238E27FC236}">
                <a16:creationId xmlns:a16="http://schemas.microsoft.com/office/drawing/2014/main" id="{145EC573-5A2D-C240-B2F1-82C182FEBBDF}"/>
              </a:ext>
            </a:extLst>
          </p:cNvPr>
          <p:cNvSpPr/>
          <p:nvPr/>
        </p:nvSpPr>
        <p:spPr>
          <a:xfrm>
            <a:off x="3071444" y="1035328"/>
            <a:ext cx="1966757" cy="2026627"/>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71B8DBC1-CED2-654E-AB2E-BDD2DEE5475C}"/>
              </a:ext>
            </a:extLst>
          </p:cNvPr>
          <p:cNvSpPr/>
          <p:nvPr/>
        </p:nvSpPr>
        <p:spPr>
          <a:xfrm>
            <a:off x="3223844" y="3206996"/>
            <a:ext cx="1966757" cy="176872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DC92D6D3-B6AA-EE4D-9B19-13FC48011E3E}"/>
              </a:ext>
            </a:extLst>
          </p:cNvPr>
          <p:cNvSpPr txBox="1"/>
          <p:nvPr/>
        </p:nvSpPr>
        <p:spPr>
          <a:xfrm>
            <a:off x="755947" y="3790367"/>
            <a:ext cx="2793329" cy="646331"/>
          </a:xfrm>
          <a:prstGeom prst="rect">
            <a:avLst/>
          </a:prstGeom>
          <a:noFill/>
        </p:spPr>
        <p:txBody>
          <a:bodyPr wrap="none" rtlCol="0">
            <a:spAutoFit/>
          </a:bodyPr>
          <a:lstStyle/>
          <a:p>
            <a:r>
              <a:rPr lang="en-US" dirty="0"/>
              <a:t>Horizontal gradients of T</a:t>
            </a:r>
          </a:p>
          <a:p>
            <a:r>
              <a:rPr lang="en-US" dirty="0"/>
              <a:t>and footprint effects (small)</a:t>
            </a:r>
          </a:p>
        </p:txBody>
      </p:sp>
      <p:sp>
        <p:nvSpPr>
          <p:cNvPr id="12" name="Left Brace 11">
            <a:extLst>
              <a:ext uri="{FF2B5EF4-FFF2-40B4-BE49-F238E27FC236}">
                <a16:creationId xmlns:a16="http://schemas.microsoft.com/office/drawing/2014/main" id="{964AD480-F194-F142-8D36-16720E6F0434}"/>
              </a:ext>
            </a:extLst>
          </p:cNvPr>
          <p:cNvSpPr/>
          <p:nvPr/>
        </p:nvSpPr>
        <p:spPr>
          <a:xfrm>
            <a:off x="3376244" y="5036194"/>
            <a:ext cx="1966757" cy="100584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9078B533-D248-9C49-8EA4-5BA1118F4508}"/>
              </a:ext>
            </a:extLst>
          </p:cNvPr>
          <p:cNvSpPr txBox="1"/>
          <p:nvPr/>
        </p:nvSpPr>
        <p:spPr>
          <a:xfrm>
            <a:off x="686928" y="5114806"/>
            <a:ext cx="3388235" cy="923330"/>
          </a:xfrm>
          <a:prstGeom prst="rect">
            <a:avLst/>
          </a:prstGeom>
          <a:noFill/>
        </p:spPr>
        <p:txBody>
          <a:bodyPr wrap="none" rtlCol="0">
            <a:spAutoFit/>
          </a:bodyPr>
          <a:lstStyle/>
          <a:p>
            <a:r>
              <a:rPr lang="en-US" dirty="0"/>
              <a:t>Horizontal inhomogeneities of N,</a:t>
            </a:r>
          </a:p>
          <a:p>
            <a:r>
              <a:rPr lang="en-US" dirty="0"/>
              <a:t>with q dominant in lower</a:t>
            </a:r>
          </a:p>
          <a:p>
            <a:r>
              <a:rPr lang="en-US" dirty="0"/>
              <a:t>troposphere.  SNR has little effect.</a:t>
            </a:r>
          </a:p>
        </p:txBody>
      </p:sp>
      <p:pic>
        <p:nvPicPr>
          <p:cNvPr id="7" name="Picture 6">
            <a:extLst>
              <a:ext uri="{FF2B5EF4-FFF2-40B4-BE49-F238E27FC236}">
                <a16:creationId xmlns:a16="http://schemas.microsoft.com/office/drawing/2014/main" id="{1DD82EED-9A6A-28F8-C099-D409555E3B8B}"/>
              </a:ext>
            </a:extLst>
          </p:cNvPr>
          <p:cNvPicPr>
            <a:picLocks/>
          </p:cNvPicPr>
          <p:nvPr/>
        </p:nvPicPr>
        <p:blipFill rotWithShape="1">
          <a:blip r:embed="rId3"/>
          <a:srcRect t="8963"/>
          <a:stretch/>
        </p:blipFill>
        <p:spPr>
          <a:xfrm>
            <a:off x="4322079" y="267642"/>
            <a:ext cx="7589520" cy="6492240"/>
          </a:xfrm>
          <a:prstGeom prst="rect">
            <a:avLst/>
          </a:prstGeom>
        </p:spPr>
      </p:pic>
      <p:sp>
        <p:nvSpPr>
          <p:cNvPr id="3" name="TextBox 2">
            <a:extLst>
              <a:ext uri="{FF2B5EF4-FFF2-40B4-BE49-F238E27FC236}">
                <a16:creationId xmlns:a16="http://schemas.microsoft.com/office/drawing/2014/main" id="{0F0B03BF-9D4A-FE5D-40BB-2E2FC1FEF4E4}"/>
              </a:ext>
            </a:extLst>
          </p:cNvPr>
          <p:cNvSpPr txBox="1"/>
          <p:nvPr/>
        </p:nvSpPr>
        <p:spPr>
          <a:xfrm>
            <a:off x="7274102" y="2024270"/>
            <a:ext cx="2145074" cy="646331"/>
          </a:xfrm>
          <a:prstGeom prst="rect">
            <a:avLst/>
          </a:prstGeom>
          <a:solidFill>
            <a:schemeClr val="bg2"/>
          </a:solidFill>
        </p:spPr>
        <p:txBody>
          <a:bodyPr wrap="none" rtlCol="0">
            <a:spAutoFit/>
          </a:bodyPr>
          <a:lstStyle/>
          <a:p>
            <a:r>
              <a:rPr lang="en-US" dirty="0"/>
              <a:t>3CH C2 (RO-RO-RO)</a:t>
            </a:r>
          </a:p>
          <a:p>
            <a:r>
              <a:rPr lang="en-US" dirty="0"/>
              <a:t>January-August 2021</a:t>
            </a:r>
          </a:p>
        </p:txBody>
      </p:sp>
      <p:sp>
        <p:nvSpPr>
          <p:cNvPr id="4" name="TextBox 3">
            <a:extLst>
              <a:ext uri="{FF2B5EF4-FFF2-40B4-BE49-F238E27FC236}">
                <a16:creationId xmlns:a16="http://schemas.microsoft.com/office/drawing/2014/main" id="{1C9FED5E-0FA0-AC70-CEF1-7A08A1DE669E}"/>
              </a:ext>
            </a:extLst>
          </p:cNvPr>
          <p:cNvSpPr txBox="1"/>
          <p:nvPr/>
        </p:nvSpPr>
        <p:spPr>
          <a:xfrm>
            <a:off x="6096000" y="3513762"/>
            <a:ext cx="470706" cy="400110"/>
          </a:xfrm>
          <a:prstGeom prst="rect">
            <a:avLst/>
          </a:prstGeom>
          <a:noFill/>
        </p:spPr>
        <p:txBody>
          <a:bodyPr wrap="none" rtlCol="0">
            <a:spAutoFit/>
          </a:bodyPr>
          <a:lstStyle/>
          <a:p>
            <a:r>
              <a:rPr lang="en-US" sz="2000" dirty="0"/>
              <a:t>BA</a:t>
            </a:r>
          </a:p>
        </p:txBody>
      </p:sp>
      <p:sp>
        <p:nvSpPr>
          <p:cNvPr id="8" name="TextBox 7">
            <a:extLst>
              <a:ext uri="{FF2B5EF4-FFF2-40B4-BE49-F238E27FC236}">
                <a16:creationId xmlns:a16="http://schemas.microsoft.com/office/drawing/2014/main" id="{AC95197C-9AF2-8A7F-D25F-6C74CA9943CE}"/>
              </a:ext>
            </a:extLst>
          </p:cNvPr>
          <p:cNvSpPr txBox="1"/>
          <p:nvPr/>
        </p:nvSpPr>
        <p:spPr>
          <a:xfrm>
            <a:off x="10243333" y="3575408"/>
            <a:ext cx="349776" cy="400110"/>
          </a:xfrm>
          <a:prstGeom prst="rect">
            <a:avLst/>
          </a:prstGeom>
          <a:noFill/>
        </p:spPr>
        <p:txBody>
          <a:bodyPr wrap="none" rtlCol="0">
            <a:spAutoFit/>
          </a:bodyPr>
          <a:lstStyle/>
          <a:p>
            <a:r>
              <a:rPr lang="en-US" sz="2000" dirty="0"/>
              <a:t>N</a:t>
            </a:r>
          </a:p>
        </p:txBody>
      </p:sp>
    </p:spTree>
    <p:extLst>
      <p:ext uri="{BB962C8B-B14F-4D97-AF65-F5344CB8AC3E}">
        <p14:creationId xmlns:p14="http://schemas.microsoft.com/office/powerpoint/2010/main" val="1134782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8DB2-D43B-486C-9F48-1049DBEACCBD}"/>
              </a:ext>
            </a:extLst>
          </p:cNvPr>
          <p:cNvSpPr>
            <a:spLocks noGrp="1"/>
          </p:cNvSpPr>
          <p:nvPr>
            <p:ph type="title"/>
          </p:nvPr>
        </p:nvSpPr>
        <p:spPr>
          <a:xfrm>
            <a:off x="838200" y="87726"/>
            <a:ext cx="10515600" cy="888319"/>
          </a:xfrm>
        </p:spPr>
        <p:txBody>
          <a:bodyPr/>
          <a:lstStyle/>
          <a:p>
            <a:r>
              <a:rPr lang="en-US" dirty="0"/>
              <a:t>Advantages of High SNR: Penetration Depth</a:t>
            </a:r>
          </a:p>
        </p:txBody>
      </p:sp>
      <p:sp>
        <p:nvSpPr>
          <p:cNvPr id="4" name="Slide Number Placeholder 3">
            <a:extLst>
              <a:ext uri="{FF2B5EF4-FFF2-40B4-BE49-F238E27FC236}">
                <a16:creationId xmlns:a16="http://schemas.microsoft.com/office/drawing/2014/main" id="{CA692CCC-B4B6-2625-70A0-2E118390B7F5}"/>
              </a:ext>
            </a:extLst>
          </p:cNvPr>
          <p:cNvSpPr>
            <a:spLocks noGrp="1"/>
          </p:cNvSpPr>
          <p:nvPr>
            <p:ph type="sldNum" sz="quarter" idx="12"/>
          </p:nvPr>
        </p:nvSpPr>
        <p:spPr/>
        <p:txBody>
          <a:bodyPr/>
          <a:lstStyle/>
          <a:p>
            <a:fld id="{F102DE46-E4D8-9F47-9B54-05DAAC36151A}" type="slidenum">
              <a:rPr lang="en-US" smtClean="0"/>
              <a:t>25</a:t>
            </a:fld>
            <a:endParaRPr lang="en-US" dirty="0"/>
          </a:p>
        </p:txBody>
      </p:sp>
      <p:pic>
        <p:nvPicPr>
          <p:cNvPr id="6" name="Picture 5">
            <a:extLst>
              <a:ext uri="{FF2B5EF4-FFF2-40B4-BE49-F238E27FC236}">
                <a16:creationId xmlns:a16="http://schemas.microsoft.com/office/drawing/2014/main" id="{580D01D4-91E5-65FE-32E5-F06BE0524058}"/>
              </a:ext>
            </a:extLst>
          </p:cNvPr>
          <p:cNvPicPr>
            <a:picLocks noChangeAspect="1"/>
          </p:cNvPicPr>
          <p:nvPr/>
        </p:nvPicPr>
        <p:blipFill rotWithShape="1">
          <a:blip r:embed="rId2"/>
          <a:srcRect t="-1" r="63282" b="11935"/>
          <a:stretch/>
        </p:blipFill>
        <p:spPr>
          <a:xfrm>
            <a:off x="3506910" y="857624"/>
            <a:ext cx="5081335" cy="5669280"/>
          </a:xfrm>
          <a:prstGeom prst="rect">
            <a:avLst/>
          </a:prstGeom>
        </p:spPr>
      </p:pic>
      <p:sp>
        <p:nvSpPr>
          <p:cNvPr id="7" name="TextBox 6">
            <a:extLst>
              <a:ext uri="{FF2B5EF4-FFF2-40B4-BE49-F238E27FC236}">
                <a16:creationId xmlns:a16="http://schemas.microsoft.com/office/drawing/2014/main" id="{BBE13AC8-FF72-161C-A1C2-4E62BFE4E38E}"/>
              </a:ext>
            </a:extLst>
          </p:cNvPr>
          <p:cNvSpPr txBox="1"/>
          <p:nvPr/>
        </p:nvSpPr>
        <p:spPr>
          <a:xfrm>
            <a:off x="8138809" y="6509729"/>
            <a:ext cx="2010359" cy="307777"/>
          </a:xfrm>
          <a:prstGeom prst="rect">
            <a:avLst/>
          </a:prstGeom>
          <a:noFill/>
        </p:spPr>
        <p:txBody>
          <a:bodyPr wrap="none" rtlCol="0">
            <a:spAutoFit/>
          </a:bodyPr>
          <a:lstStyle/>
          <a:p>
            <a:r>
              <a:rPr lang="en-US" sz="1400" dirty="0"/>
              <a:t>Schreiner et al. GRL 2020</a:t>
            </a:r>
          </a:p>
        </p:txBody>
      </p:sp>
      <p:cxnSp>
        <p:nvCxnSpPr>
          <p:cNvPr id="5" name="Straight Arrow Connector 4">
            <a:extLst>
              <a:ext uri="{FF2B5EF4-FFF2-40B4-BE49-F238E27FC236}">
                <a16:creationId xmlns:a16="http://schemas.microsoft.com/office/drawing/2014/main" id="{23757280-C5BE-1274-26C7-CD355D005894}"/>
              </a:ext>
            </a:extLst>
          </p:cNvPr>
          <p:cNvCxnSpPr>
            <a:cxnSpLocks/>
          </p:cNvCxnSpPr>
          <p:nvPr/>
        </p:nvCxnSpPr>
        <p:spPr>
          <a:xfrm flipH="1" flipV="1">
            <a:off x="7839183" y="5167901"/>
            <a:ext cx="1263709" cy="2054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AFD09873-03EF-90F1-C4CF-A0497EF985BD}"/>
              </a:ext>
            </a:extLst>
          </p:cNvPr>
          <p:cNvSpPr txBox="1"/>
          <p:nvPr/>
        </p:nvSpPr>
        <p:spPr>
          <a:xfrm>
            <a:off x="9185099" y="5208997"/>
            <a:ext cx="1129989" cy="369332"/>
          </a:xfrm>
          <a:prstGeom prst="rect">
            <a:avLst/>
          </a:prstGeom>
          <a:noFill/>
        </p:spPr>
        <p:txBody>
          <a:bodyPr wrap="none" rtlCol="0">
            <a:spAutoFit/>
          </a:bodyPr>
          <a:lstStyle/>
          <a:p>
            <a:r>
              <a:rPr lang="en-US" dirty="0"/>
              <a:t>COSMIC-2</a:t>
            </a:r>
          </a:p>
        </p:txBody>
      </p:sp>
      <p:sp>
        <p:nvSpPr>
          <p:cNvPr id="3" name="TextBox 2">
            <a:extLst>
              <a:ext uri="{FF2B5EF4-FFF2-40B4-BE49-F238E27FC236}">
                <a16:creationId xmlns:a16="http://schemas.microsoft.com/office/drawing/2014/main" id="{F41132DA-A736-69A5-A499-ABF5ACE03B61}"/>
              </a:ext>
            </a:extLst>
          </p:cNvPr>
          <p:cNvSpPr txBox="1"/>
          <p:nvPr/>
        </p:nvSpPr>
        <p:spPr>
          <a:xfrm>
            <a:off x="174662" y="1571946"/>
            <a:ext cx="3762953" cy="1200329"/>
          </a:xfrm>
          <a:prstGeom prst="rect">
            <a:avLst/>
          </a:prstGeom>
          <a:noFill/>
        </p:spPr>
        <p:txBody>
          <a:bodyPr wrap="none" rtlCol="0">
            <a:spAutoFit/>
          </a:bodyPr>
          <a:lstStyle/>
          <a:p>
            <a:r>
              <a:rPr lang="en-US" dirty="0"/>
              <a:t>All data processed by CDAAC</a:t>
            </a:r>
          </a:p>
          <a:p>
            <a:endParaRPr lang="en-US" dirty="0"/>
          </a:p>
          <a:p>
            <a:r>
              <a:rPr lang="en-US" dirty="0"/>
              <a:t>(MetOp processing has some</a:t>
            </a:r>
          </a:p>
          <a:p>
            <a:r>
              <a:rPr lang="en-US" dirty="0"/>
              <a:t> decoding issues; we are investigating)</a:t>
            </a:r>
          </a:p>
        </p:txBody>
      </p:sp>
    </p:spTree>
    <p:extLst>
      <p:ext uri="{BB962C8B-B14F-4D97-AF65-F5344CB8AC3E}">
        <p14:creationId xmlns:p14="http://schemas.microsoft.com/office/powerpoint/2010/main" val="2705327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7BB3-A074-8357-DA1F-50DE3F3158B9}"/>
              </a:ext>
            </a:extLst>
          </p:cNvPr>
          <p:cNvSpPr>
            <a:spLocks noGrp="1"/>
          </p:cNvSpPr>
          <p:nvPr>
            <p:ph type="title"/>
          </p:nvPr>
        </p:nvSpPr>
        <p:spPr>
          <a:xfrm>
            <a:off x="838200" y="159640"/>
            <a:ext cx="10515600" cy="1325563"/>
          </a:xfrm>
        </p:spPr>
        <p:txBody>
          <a:bodyPr>
            <a:normAutofit/>
          </a:bodyPr>
          <a:lstStyle/>
          <a:p>
            <a:pPr algn="ctr"/>
            <a:r>
              <a:rPr lang="en-US" sz="4000" dirty="0"/>
              <a:t>Global map of Super Refraction detected from</a:t>
            </a:r>
            <a:br>
              <a:rPr lang="en-US" sz="4000" dirty="0"/>
            </a:br>
            <a:r>
              <a:rPr lang="en-US" sz="4000" dirty="0"/>
              <a:t>COSMIC-2 deep signals (June 2020-2021)</a:t>
            </a:r>
          </a:p>
        </p:txBody>
      </p:sp>
      <p:sp>
        <p:nvSpPr>
          <p:cNvPr id="3" name="Content Placeholder 2">
            <a:extLst>
              <a:ext uri="{FF2B5EF4-FFF2-40B4-BE49-F238E27FC236}">
                <a16:creationId xmlns:a16="http://schemas.microsoft.com/office/drawing/2014/main" id="{D0805C3E-7E5B-2E60-DB41-91C22BA29D7C}"/>
              </a:ext>
            </a:extLst>
          </p:cNvPr>
          <p:cNvSpPr>
            <a:spLocks noGrp="1"/>
          </p:cNvSpPr>
          <p:nvPr>
            <p:ph idx="1"/>
          </p:nvPr>
        </p:nvSpPr>
        <p:spPr>
          <a:xfrm>
            <a:off x="1779757" y="2094459"/>
            <a:ext cx="8745369" cy="735850"/>
          </a:xfrm>
        </p:spPr>
        <p:txBody>
          <a:bodyPr>
            <a:normAutofit/>
          </a:bodyPr>
          <a:lstStyle/>
          <a:p>
            <a:r>
              <a:rPr lang="en-US" dirty="0"/>
              <a:t>Strong dependence of SR detection rate on the SNR</a:t>
            </a:r>
          </a:p>
        </p:txBody>
      </p:sp>
      <p:sp>
        <p:nvSpPr>
          <p:cNvPr id="4" name="Slide Number Placeholder 3">
            <a:extLst>
              <a:ext uri="{FF2B5EF4-FFF2-40B4-BE49-F238E27FC236}">
                <a16:creationId xmlns:a16="http://schemas.microsoft.com/office/drawing/2014/main" id="{FC3610C2-0A5C-74EA-0C44-B5AF3651CA9D}"/>
              </a:ext>
            </a:extLst>
          </p:cNvPr>
          <p:cNvSpPr>
            <a:spLocks noGrp="1"/>
          </p:cNvSpPr>
          <p:nvPr>
            <p:ph type="sldNum" sz="quarter" idx="12"/>
          </p:nvPr>
        </p:nvSpPr>
        <p:spPr/>
        <p:txBody>
          <a:bodyPr/>
          <a:lstStyle/>
          <a:p>
            <a:fld id="{F102DE46-E4D8-9F47-9B54-05DAAC36151A}" type="slidenum">
              <a:rPr lang="en-US" smtClean="0"/>
              <a:t>26</a:t>
            </a:fld>
            <a:endParaRPr lang="en-US" dirty="0"/>
          </a:p>
        </p:txBody>
      </p:sp>
      <p:grpSp>
        <p:nvGrpSpPr>
          <p:cNvPr id="5" name="Group 4">
            <a:extLst>
              <a:ext uri="{FF2B5EF4-FFF2-40B4-BE49-F238E27FC236}">
                <a16:creationId xmlns:a16="http://schemas.microsoft.com/office/drawing/2014/main" id="{2F257B0A-64BB-50B7-1568-A7A1F4446F6D}"/>
              </a:ext>
            </a:extLst>
          </p:cNvPr>
          <p:cNvGrpSpPr/>
          <p:nvPr/>
        </p:nvGrpSpPr>
        <p:grpSpPr>
          <a:xfrm>
            <a:off x="1666875" y="3332652"/>
            <a:ext cx="8858250" cy="3323659"/>
            <a:chOff x="142875" y="3393796"/>
            <a:chExt cx="8858250" cy="3323659"/>
          </a:xfrm>
        </p:grpSpPr>
        <p:grpSp>
          <p:nvGrpSpPr>
            <p:cNvPr id="6" name="Group 5">
              <a:extLst>
                <a:ext uri="{FF2B5EF4-FFF2-40B4-BE49-F238E27FC236}">
                  <a16:creationId xmlns:a16="http://schemas.microsoft.com/office/drawing/2014/main" id="{DE715A72-3374-F26F-7B15-D78DC6466EEC}"/>
                </a:ext>
              </a:extLst>
            </p:cNvPr>
            <p:cNvGrpSpPr/>
            <p:nvPr/>
          </p:nvGrpSpPr>
          <p:grpSpPr>
            <a:xfrm>
              <a:off x="142875" y="3607225"/>
              <a:ext cx="8858250" cy="3110230"/>
              <a:chOff x="138701" y="2578327"/>
              <a:chExt cx="8858250" cy="3110230"/>
            </a:xfrm>
          </p:grpSpPr>
          <p:pic>
            <p:nvPicPr>
              <p:cNvPr id="8" name="Picture 7">
                <a:extLst>
                  <a:ext uri="{FF2B5EF4-FFF2-40B4-BE49-F238E27FC236}">
                    <a16:creationId xmlns:a16="http://schemas.microsoft.com/office/drawing/2014/main" id="{553E7534-B141-39E4-700D-74287BB11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701" y="2578327"/>
                <a:ext cx="8858250" cy="3110230"/>
              </a:xfrm>
              <a:prstGeom prst="rect">
                <a:avLst/>
              </a:prstGeom>
            </p:spPr>
          </p:pic>
          <p:sp>
            <p:nvSpPr>
              <p:cNvPr id="9" name="TextBox 8">
                <a:extLst>
                  <a:ext uri="{FF2B5EF4-FFF2-40B4-BE49-F238E27FC236}">
                    <a16:creationId xmlns:a16="http://schemas.microsoft.com/office/drawing/2014/main" id="{D65AAB7E-A026-CEEB-C93A-4A799FF727C9}"/>
                  </a:ext>
                </a:extLst>
              </p:cNvPr>
              <p:cNvSpPr txBox="1"/>
              <p:nvPr/>
            </p:nvSpPr>
            <p:spPr>
              <a:xfrm>
                <a:off x="2036613" y="4391880"/>
                <a:ext cx="269626" cy="276999"/>
              </a:xfrm>
              <a:prstGeom prst="rect">
                <a:avLst/>
              </a:prstGeom>
              <a:noFill/>
            </p:spPr>
            <p:txBody>
              <a:bodyPr wrap="none" rtlCol="0">
                <a:spAutoFit/>
              </a:bodyPr>
              <a:lstStyle/>
              <a:p>
                <a:r>
                  <a:rPr lang="en-US" sz="1200" dirty="0">
                    <a:solidFill>
                      <a:schemeClr val="bg1"/>
                    </a:solidFill>
                  </a:rPr>
                  <a:t>1</a:t>
                </a:r>
              </a:p>
            </p:txBody>
          </p:sp>
          <p:sp>
            <p:nvSpPr>
              <p:cNvPr id="10" name="TextBox 9">
                <a:extLst>
                  <a:ext uri="{FF2B5EF4-FFF2-40B4-BE49-F238E27FC236}">
                    <a16:creationId xmlns:a16="http://schemas.microsoft.com/office/drawing/2014/main" id="{075B37B9-1B79-A52D-ABE4-39FA929EBA52}"/>
                  </a:ext>
                </a:extLst>
              </p:cNvPr>
              <p:cNvSpPr txBox="1"/>
              <p:nvPr/>
            </p:nvSpPr>
            <p:spPr>
              <a:xfrm>
                <a:off x="4156359" y="4391875"/>
                <a:ext cx="269626" cy="276999"/>
              </a:xfrm>
              <a:prstGeom prst="rect">
                <a:avLst/>
              </a:prstGeom>
              <a:noFill/>
            </p:spPr>
            <p:txBody>
              <a:bodyPr wrap="none" rtlCol="0">
                <a:spAutoFit/>
              </a:bodyPr>
              <a:lstStyle/>
              <a:p>
                <a:r>
                  <a:rPr lang="en-US" sz="1200" dirty="0">
                    <a:solidFill>
                      <a:schemeClr val="bg1"/>
                    </a:solidFill>
                  </a:rPr>
                  <a:t>2</a:t>
                </a:r>
              </a:p>
            </p:txBody>
          </p:sp>
        </p:grpSp>
        <p:sp>
          <p:nvSpPr>
            <p:cNvPr id="7" name="TextBox 6">
              <a:extLst>
                <a:ext uri="{FF2B5EF4-FFF2-40B4-BE49-F238E27FC236}">
                  <a16:creationId xmlns:a16="http://schemas.microsoft.com/office/drawing/2014/main" id="{EFB5AD45-6CC9-CC66-805E-EADFDBE9F1FF}"/>
                </a:ext>
              </a:extLst>
            </p:cNvPr>
            <p:cNvSpPr txBox="1"/>
            <p:nvPr/>
          </p:nvSpPr>
          <p:spPr>
            <a:xfrm>
              <a:off x="1534805" y="3393796"/>
              <a:ext cx="6166303" cy="323165"/>
            </a:xfrm>
            <a:prstGeom prst="rect">
              <a:avLst/>
            </a:prstGeom>
            <a:noFill/>
          </p:spPr>
          <p:txBody>
            <a:bodyPr wrap="none" rtlCol="0">
              <a:spAutoFit/>
            </a:bodyPr>
            <a:lstStyle/>
            <a:p>
              <a:r>
                <a:rPr lang="en-US" sz="1500" dirty="0"/>
                <a:t>height &lt; 1km      </a:t>
              </a:r>
              <a:r>
                <a:rPr lang="en-US" sz="1500" dirty="0">
                  <a:solidFill>
                    <a:srgbClr val="00B050"/>
                  </a:solidFill>
                </a:rPr>
                <a:t>1km &lt; height &lt; 2km</a:t>
              </a:r>
              <a:r>
                <a:rPr lang="en-US" sz="1500" dirty="0"/>
                <a:t>      </a:t>
              </a:r>
              <a:r>
                <a:rPr lang="en-US" sz="1500" dirty="0">
                  <a:solidFill>
                    <a:srgbClr val="0070C0"/>
                  </a:solidFill>
                </a:rPr>
                <a:t>2km &lt; height &lt; 3 km</a:t>
              </a:r>
              <a:r>
                <a:rPr lang="en-US" sz="1500" dirty="0"/>
                <a:t>      </a:t>
              </a:r>
              <a:r>
                <a:rPr lang="en-US" sz="1500" dirty="0">
                  <a:solidFill>
                    <a:srgbClr val="FF0000"/>
                  </a:solidFill>
                </a:rPr>
                <a:t>height &gt; 3km</a:t>
              </a:r>
              <a:r>
                <a:rPr lang="en-US" sz="1500" dirty="0"/>
                <a:t> </a:t>
              </a:r>
            </a:p>
          </p:txBody>
        </p:sp>
      </p:grpSp>
      <p:sp>
        <p:nvSpPr>
          <p:cNvPr id="12" name="TextBox 11">
            <a:extLst>
              <a:ext uri="{FF2B5EF4-FFF2-40B4-BE49-F238E27FC236}">
                <a16:creationId xmlns:a16="http://schemas.microsoft.com/office/drawing/2014/main" id="{1C8E5E34-E33E-0BFC-2B30-591BCA167B90}"/>
              </a:ext>
            </a:extLst>
          </p:cNvPr>
          <p:cNvSpPr txBox="1"/>
          <p:nvPr/>
        </p:nvSpPr>
        <p:spPr>
          <a:xfrm>
            <a:off x="1521569" y="6550224"/>
            <a:ext cx="2357312" cy="307777"/>
          </a:xfrm>
          <a:prstGeom prst="rect">
            <a:avLst/>
          </a:prstGeom>
          <a:noFill/>
        </p:spPr>
        <p:txBody>
          <a:bodyPr wrap="none" rtlCol="0">
            <a:spAutoFit/>
          </a:bodyPr>
          <a:lstStyle/>
          <a:p>
            <a:r>
              <a:rPr lang="en-US" sz="1400" dirty="0"/>
              <a:t>Sokolovskiy et al., JTECH 2022</a:t>
            </a:r>
          </a:p>
        </p:txBody>
      </p:sp>
    </p:spTree>
    <p:extLst>
      <p:ext uri="{BB962C8B-B14F-4D97-AF65-F5344CB8AC3E}">
        <p14:creationId xmlns:p14="http://schemas.microsoft.com/office/powerpoint/2010/main" val="3666520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F3171D-B637-A7E2-0F96-6DF87D775E91}"/>
              </a:ext>
            </a:extLst>
          </p:cNvPr>
          <p:cNvSpPr>
            <a:spLocks noGrp="1"/>
          </p:cNvSpPr>
          <p:nvPr>
            <p:ph type="sldNum" sz="quarter" idx="12"/>
          </p:nvPr>
        </p:nvSpPr>
        <p:spPr>
          <a:xfrm>
            <a:off x="8610600" y="6495250"/>
            <a:ext cx="2743200" cy="365125"/>
          </a:xfrm>
        </p:spPr>
        <p:txBody>
          <a:bodyPr/>
          <a:lstStyle/>
          <a:p>
            <a:fld id="{5A907CFD-D14B-3E4D-A2ED-CAC650950DF6}" type="slidenum">
              <a:rPr lang="en-US" smtClean="0"/>
              <a:t>27</a:t>
            </a:fld>
            <a:endParaRPr lang="en-US" dirty="0"/>
          </a:p>
        </p:txBody>
      </p:sp>
      <p:pic>
        <p:nvPicPr>
          <p:cNvPr id="4" name="Picture 3">
            <a:extLst>
              <a:ext uri="{FF2B5EF4-FFF2-40B4-BE49-F238E27FC236}">
                <a16:creationId xmlns:a16="http://schemas.microsoft.com/office/drawing/2014/main" id="{EB102B55-E216-646C-8FB2-DB86C5EB57E5}"/>
              </a:ext>
            </a:extLst>
          </p:cNvPr>
          <p:cNvPicPr>
            <a:picLocks noChangeAspect="1"/>
          </p:cNvPicPr>
          <p:nvPr/>
        </p:nvPicPr>
        <p:blipFill>
          <a:blip r:embed="rId3"/>
          <a:stretch>
            <a:fillRect/>
          </a:stretch>
        </p:blipFill>
        <p:spPr>
          <a:xfrm>
            <a:off x="-1958" y="0"/>
            <a:ext cx="8280400" cy="6858000"/>
          </a:xfrm>
          <a:prstGeom prst="rect">
            <a:avLst/>
          </a:prstGeom>
        </p:spPr>
      </p:pic>
      <p:sp>
        <p:nvSpPr>
          <p:cNvPr id="5" name="TextBox 4">
            <a:extLst>
              <a:ext uri="{FF2B5EF4-FFF2-40B4-BE49-F238E27FC236}">
                <a16:creationId xmlns:a16="http://schemas.microsoft.com/office/drawing/2014/main" id="{D080FC16-6EB4-737C-F8B0-6762437C6B14}"/>
              </a:ext>
            </a:extLst>
          </p:cNvPr>
          <p:cNvSpPr txBox="1"/>
          <p:nvPr/>
        </p:nvSpPr>
        <p:spPr>
          <a:xfrm>
            <a:off x="11726" y="4513386"/>
            <a:ext cx="787331" cy="369332"/>
          </a:xfrm>
          <a:prstGeom prst="rect">
            <a:avLst/>
          </a:prstGeom>
          <a:solidFill>
            <a:schemeClr val="bg2"/>
          </a:solidFill>
        </p:spPr>
        <p:txBody>
          <a:bodyPr wrap="none" rtlCol="0">
            <a:spAutoFit/>
          </a:bodyPr>
          <a:lstStyle/>
          <a:p>
            <a:r>
              <a:rPr lang="en-US" dirty="0"/>
              <a:t>COVID</a:t>
            </a:r>
          </a:p>
        </p:txBody>
      </p:sp>
      <p:cxnSp>
        <p:nvCxnSpPr>
          <p:cNvPr id="7" name="Straight Arrow Connector 6">
            <a:extLst>
              <a:ext uri="{FF2B5EF4-FFF2-40B4-BE49-F238E27FC236}">
                <a16:creationId xmlns:a16="http://schemas.microsoft.com/office/drawing/2014/main" id="{26A0B5CF-793F-7840-9BA6-C6E847819BE5}"/>
              </a:ext>
            </a:extLst>
          </p:cNvPr>
          <p:cNvCxnSpPr>
            <a:cxnSpLocks/>
          </p:cNvCxnSpPr>
          <p:nvPr/>
        </p:nvCxnSpPr>
        <p:spPr>
          <a:xfrm flipV="1">
            <a:off x="838200" y="4513386"/>
            <a:ext cx="615462" cy="2227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DC45BC77-DDB3-64DE-191C-6E17E89649FB}"/>
              </a:ext>
            </a:extLst>
          </p:cNvPr>
          <p:cNvSpPr txBox="1"/>
          <p:nvPr/>
        </p:nvSpPr>
        <p:spPr>
          <a:xfrm>
            <a:off x="8428900" y="28191"/>
            <a:ext cx="3763100" cy="2308324"/>
          </a:xfrm>
          <a:prstGeom prst="rect">
            <a:avLst/>
          </a:prstGeom>
          <a:noFill/>
        </p:spPr>
        <p:txBody>
          <a:bodyPr wrap="square" rtlCol="0">
            <a:spAutoFit/>
          </a:bodyPr>
          <a:lstStyle/>
          <a:p>
            <a:r>
              <a:rPr lang="en-US" sz="2400" dirty="0"/>
              <a:t>Increase of RO has huge impact on ECMWF operational </a:t>
            </a:r>
            <a:r>
              <a:rPr lang="en-US" sz="2400" dirty="0" err="1"/>
              <a:t>modeI</a:t>
            </a:r>
            <a:r>
              <a:rPr lang="en-US" sz="2400" dirty="0"/>
              <a:t>. </a:t>
            </a:r>
          </a:p>
          <a:p>
            <a:endParaRPr lang="en-US" sz="2400" dirty="0"/>
          </a:p>
          <a:p>
            <a:r>
              <a:rPr lang="en-US" sz="1600" dirty="0"/>
              <a:t>FSOI is an overall forecast skill that is useful for comparing the relative impact of different observational systems. </a:t>
            </a:r>
          </a:p>
        </p:txBody>
      </p:sp>
      <p:sp>
        <p:nvSpPr>
          <p:cNvPr id="10" name="TextBox 9">
            <a:extLst>
              <a:ext uri="{FF2B5EF4-FFF2-40B4-BE49-F238E27FC236}">
                <a16:creationId xmlns:a16="http://schemas.microsoft.com/office/drawing/2014/main" id="{DED4CE13-63E0-7E68-C8BC-299E07AAE04C}"/>
              </a:ext>
            </a:extLst>
          </p:cNvPr>
          <p:cNvSpPr txBox="1"/>
          <p:nvPr/>
        </p:nvSpPr>
        <p:spPr>
          <a:xfrm>
            <a:off x="8348780" y="3341073"/>
            <a:ext cx="1379608" cy="2800767"/>
          </a:xfrm>
          <a:prstGeom prst="rect">
            <a:avLst/>
          </a:prstGeom>
          <a:noFill/>
        </p:spPr>
        <p:txBody>
          <a:bodyPr wrap="none" rtlCol="0">
            <a:spAutoFit/>
          </a:bodyPr>
          <a:lstStyle/>
          <a:p>
            <a:r>
              <a:rPr lang="en-US" sz="1600" dirty="0"/>
              <a:t>MWWV</a:t>
            </a:r>
          </a:p>
          <a:p>
            <a:r>
              <a:rPr lang="en-US" sz="1600" dirty="0"/>
              <a:t>MWT</a:t>
            </a:r>
          </a:p>
          <a:p>
            <a:r>
              <a:rPr lang="en-US" sz="1600" dirty="0"/>
              <a:t>IRT</a:t>
            </a:r>
          </a:p>
          <a:p>
            <a:r>
              <a:rPr lang="en-US" sz="1600" dirty="0"/>
              <a:t>IRWV</a:t>
            </a:r>
          </a:p>
          <a:p>
            <a:r>
              <a:rPr lang="en-US" sz="1600" dirty="0"/>
              <a:t>RO</a:t>
            </a:r>
          </a:p>
          <a:p>
            <a:r>
              <a:rPr lang="en-US" sz="1600" dirty="0"/>
              <a:t>Aircraft</a:t>
            </a:r>
          </a:p>
          <a:p>
            <a:r>
              <a:rPr lang="en-US" sz="1600" dirty="0"/>
              <a:t>Sonde/</a:t>
            </a:r>
            <a:r>
              <a:rPr lang="en-US" sz="1600" dirty="0" err="1"/>
              <a:t>sfc</a:t>
            </a:r>
            <a:endParaRPr lang="en-US" sz="1600" dirty="0"/>
          </a:p>
          <a:p>
            <a:r>
              <a:rPr lang="en-US" sz="1600" dirty="0" err="1"/>
              <a:t>Scatterometer</a:t>
            </a:r>
            <a:endParaRPr lang="en-US" sz="1600" dirty="0"/>
          </a:p>
          <a:p>
            <a:r>
              <a:rPr lang="en-US" sz="1600" dirty="0"/>
              <a:t>AMV</a:t>
            </a:r>
          </a:p>
          <a:p>
            <a:r>
              <a:rPr lang="en-US" sz="1600" dirty="0"/>
              <a:t>Wind lidar</a:t>
            </a:r>
          </a:p>
          <a:p>
            <a:r>
              <a:rPr lang="en-US" sz="1600" dirty="0"/>
              <a:t>Other</a:t>
            </a:r>
          </a:p>
        </p:txBody>
      </p:sp>
      <p:cxnSp>
        <p:nvCxnSpPr>
          <p:cNvPr id="14" name="Straight Arrow Connector 13">
            <a:extLst>
              <a:ext uri="{FF2B5EF4-FFF2-40B4-BE49-F238E27FC236}">
                <a16:creationId xmlns:a16="http://schemas.microsoft.com/office/drawing/2014/main" id="{348976DD-F346-2759-5E9B-977C07071D48}"/>
              </a:ext>
            </a:extLst>
          </p:cNvPr>
          <p:cNvCxnSpPr>
            <a:cxnSpLocks/>
          </p:cNvCxnSpPr>
          <p:nvPr/>
        </p:nvCxnSpPr>
        <p:spPr>
          <a:xfrm flipH="1" flipV="1">
            <a:off x="7209692" y="3341073"/>
            <a:ext cx="1172313" cy="14067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0BF8C708-AFB2-FE15-00A7-FC7A38CC2D5F}"/>
              </a:ext>
            </a:extLst>
          </p:cNvPr>
          <p:cNvCxnSpPr>
            <a:cxnSpLocks/>
          </p:cNvCxnSpPr>
          <p:nvPr/>
        </p:nvCxnSpPr>
        <p:spPr>
          <a:xfrm flipH="1">
            <a:off x="6904892" y="3751380"/>
            <a:ext cx="1488837" cy="1055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474BF6A7-8BFD-6D83-2E97-7248E97AF3B3}"/>
              </a:ext>
            </a:extLst>
          </p:cNvPr>
          <p:cNvCxnSpPr>
            <a:cxnSpLocks/>
          </p:cNvCxnSpPr>
          <p:nvPr/>
        </p:nvCxnSpPr>
        <p:spPr>
          <a:xfrm flipH="1">
            <a:off x="6904892" y="4032738"/>
            <a:ext cx="1524008" cy="17584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C733E483-1E8C-163D-BDB7-0AFCC016D552}"/>
              </a:ext>
            </a:extLst>
          </p:cNvPr>
          <p:cNvCxnSpPr>
            <a:cxnSpLocks/>
          </p:cNvCxnSpPr>
          <p:nvPr/>
        </p:nvCxnSpPr>
        <p:spPr>
          <a:xfrm flipH="1">
            <a:off x="3071446" y="4208579"/>
            <a:ext cx="5310556" cy="67413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75AFCB43-510B-AD33-3C9D-C7C83DEFEB75}"/>
              </a:ext>
            </a:extLst>
          </p:cNvPr>
          <p:cNvCxnSpPr>
            <a:cxnSpLocks/>
          </p:cNvCxnSpPr>
          <p:nvPr/>
        </p:nvCxnSpPr>
        <p:spPr>
          <a:xfrm flipH="1" flipV="1">
            <a:off x="6494585" y="4489935"/>
            <a:ext cx="1934315" cy="45719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12B4B2F2-34D5-F36D-1A86-35591684BC5D}"/>
              </a:ext>
            </a:extLst>
          </p:cNvPr>
          <p:cNvCxnSpPr>
            <a:cxnSpLocks/>
          </p:cNvCxnSpPr>
          <p:nvPr/>
        </p:nvCxnSpPr>
        <p:spPr>
          <a:xfrm flipH="1">
            <a:off x="6494585" y="5205036"/>
            <a:ext cx="1852251" cy="28136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07C3E2A4-6421-F107-DECA-89175261AA8B}"/>
              </a:ext>
            </a:extLst>
          </p:cNvPr>
          <p:cNvCxnSpPr>
            <a:cxnSpLocks/>
          </p:cNvCxnSpPr>
          <p:nvPr/>
        </p:nvCxnSpPr>
        <p:spPr>
          <a:xfrm flipH="1" flipV="1">
            <a:off x="7666892" y="5392615"/>
            <a:ext cx="797170" cy="9378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6EB3EAD-43D1-BBC9-B1EC-03FA784006FF}"/>
              </a:ext>
            </a:extLst>
          </p:cNvPr>
          <p:cNvCxnSpPr>
            <a:cxnSpLocks/>
          </p:cNvCxnSpPr>
          <p:nvPr/>
        </p:nvCxnSpPr>
        <p:spPr>
          <a:xfrm flipH="1">
            <a:off x="7526215" y="5662235"/>
            <a:ext cx="890957" cy="29308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2EBA2132-4DEE-BC90-BE34-764C73BAB69C}"/>
              </a:ext>
            </a:extLst>
          </p:cNvPr>
          <p:cNvCxnSpPr>
            <a:cxnSpLocks/>
          </p:cNvCxnSpPr>
          <p:nvPr/>
        </p:nvCxnSpPr>
        <p:spPr>
          <a:xfrm flipH="1">
            <a:off x="7350369" y="6049108"/>
            <a:ext cx="1113693" cy="1054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CE44204C-BE5E-6908-218D-C4423A2B03BB}"/>
              </a:ext>
            </a:extLst>
          </p:cNvPr>
          <p:cNvSpPr txBox="1"/>
          <p:nvPr/>
        </p:nvSpPr>
        <p:spPr>
          <a:xfrm>
            <a:off x="8610600" y="6504972"/>
            <a:ext cx="2053832" cy="369332"/>
          </a:xfrm>
          <a:prstGeom prst="rect">
            <a:avLst/>
          </a:prstGeom>
          <a:noFill/>
        </p:spPr>
        <p:txBody>
          <a:bodyPr wrap="none" rtlCol="0">
            <a:spAutoFit/>
          </a:bodyPr>
          <a:lstStyle/>
          <a:p>
            <a:r>
              <a:rPr lang="en-US" dirty="0"/>
              <a:t>Sean Healy, ECMWF</a:t>
            </a:r>
          </a:p>
        </p:txBody>
      </p:sp>
      <p:sp>
        <p:nvSpPr>
          <p:cNvPr id="6" name="TextBox 5">
            <a:extLst>
              <a:ext uri="{FF2B5EF4-FFF2-40B4-BE49-F238E27FC236}">
                <a16:creationId xmlns:a16="http://schemas.microsoft.com/office/drawing/2014/main" id="{9DDD68B1-930E-03D4-DCA2-0060AF2C0BDB}"/>
              </a:ext>
            </a:extLst>
          </p:cNvPr>
          <p:cNvSpPr txBox="1"/>
          <p:nvPr/>
        </p:nvSpPr>
        <p:spPr>
          <a:xfrm>
            <a:off x="9744102" y="2919045"/>
            <a:ext cx="2257349" cy="2800767"/>
          </a:xfrm>
          <a:prstGeom prst="rect">
            <a:avLst/>
          </a:prstGeom>
          <a:noFill/>
        </p:spPr>
        <p:txBody>
          <a:bodyPr wrap="none" rtlCol="0">
            <a:spAutoFit/>
          </a:bodyPr>
          <a:lstStyle/>
          <a:p>
            <a:r>
              <a:rPr lang="en-US" sz="1600" dirty="0"/>
              <a:t>A fair comparison of the</a:t>
            </a:r>
          </a:p>
          <a:p>
            <a:r>
              <a:rPr lang="en-US" sz="1600" dirty="0"/>
              <a:t>relative impact of these</a:t>
            </a:r>
          </a:p>
          <a:p>
            <a:r>
              <a:rPr lang="en-US" sz="1600" dirty="0"/>
              <a:t>observing systems by </a:t>
            </a:r>
          </a:p>
          <a:p>
            <a:r>
              <a:rPr lang="en-US" sz="1600" dirty="0"/>
              <a:t>his metric over this</a:t>
            </a:r>
          </a:p>
          <a:p>
            <a:r>
              <a:rPr lang="en-US" sz="1600" dirty="0"/>
              <a:t>period of time. FSOI has</a:t>
            </a:r>
          </a:p>
          <a:p>
            <a:r>
              <a:rPr lang="en-US" sz="1600" dirty="0"/>
              <a:t>been shown to give</a:t>
            </a:r>
          </a:p>
          <a:p>
            <a:r>
              <a:rPr lang="en-US" sz="1600" dirty="0"/>
              <a:t>similar results to data</a:t>
            </a:r>
          </a:p>
          <a:p>
            <a:r>
              <a:rPr lang="en-US" sz="1600" dirty="0"/>
              <a:t>denial experiments, </a:t>
            </a:r>
          </a:p>
          <a:p>
            <a:r>
              <a:rPr lang="en-US" sz="1600" dirty="0"/>
              <a:t>OSSEs, and Ensembles of</a:t>
            </a:r>
          </a:p>
          <a:p>
            <a:r>
              <a:rPr lang="en-US" sz="1600" dirty="0"/>
              <a:t> Data Assimilation (EDA)</a:t>
            </a:r>
          </a:p>
          <a:p>
            <a:r>
              <a:rPr lang="en-US" sz="1600" dirty="0"/>
              <a:t> experiments.</a:t>
            </a:r>
          </a:p>
        </p:txBody>
      </p:sp>
    </p:spTree>
    <p:extLst>
      <p:ext uri="{BB962C8B-B14F-4D97-AF65-F5344CB8AC3E}">
        <p14:creationId xmlns:p14="http://schemas.microsoft.com/office/powerpoint/2010/main" val="1657707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3ECD0-0718-CDEF-0BD3-0C656917DA29}"/>
              </a:ext>
            </a:extLst>
          </p:cNvPr>
          <p:cNvSpPr>
            <a:spLocks noGrp="1"/>
          </p:cNvSpPr>
          <p:nvPr>
            <p:ph type="title"/>
          </p:nvPr>
        </p:nvSpPr>
        <p:spPr/>
        <p:txBody>
          <a:bodyPr>
            <a:normAutofit fontScale="90000"/>
          </a:bodyPr>
          <a:lstStyle/>
          <a:p>
            <a:r>
              <a:rPr lang="en-US" dirty="0"/>
              <a:t>Advanced 1D-Var retrieval of temperature and water vapor from RO (“wetPf2” in CDAAC)</a:t>
            </a:r>
          </a:p>
        </p:txBody>
      </p:sp>
      <p:sp>
        <p:nvSpPr>
          <p:cNvPr id="3" name="Content Placeholder 2">
            <a:extLst>
              <a:ext uri="{FF2B5EF4-FFF2-40B4-BE49-F238E27FC236}">
                <a16:creationId xmlns:a16="http://schemas.microsoft.com/office/drawing/2014/main" id="{54986FC4-BA35-0BCC-1940-CCB3897E5F0A}"/>
              </a:ext>
            </a:extLst>
          </p:cNvPr>
          <p:cNvSpPr>
            <a:spLocks noGrp="1"/>
          </p:cNvSpPr>
          <p:nvPr>
            <p:ph idx="1"/>
          </p:nvPr>
        </p:nvSpPr>
        <p:spPr/>
        <p:txBody>
          <a:bodyPr>
            <a:normAutofit/>
          </a:bodyPr>
          <a:lstStyle/>
          <a:p>
            <a:r>
              <a:rPr lang="en-US" dirty="0"/>
              <a:t>RO gives bending angle (BA) and refractivity (N) profiles, useful in DA</a:t>
            </a:r>
          </a:p>
          <a:p>
            <a:r>
              <a:rPr lang="en-US" dirty="0"/>
              <a:t>Forecasters and many researchers interested in temperature and water vapor, not BA and N</a:t>
            </a:r>
          </a:p>
          <a:p>
            <a:r>
              <a:rPr lang="en-US" dirty="0"/>
              <a:t>N function: temperature (T) water vapor pressure (e) and pressure (p)</a:t>
            </a:r>
          </a:p>
          <a:p>
            <a:pPr marL="0" indent="0">
              <a:buNone/>
            </a:pPr>
            <a:r>
              <a:rPr lang="en-US" sz="2800" dirty="0"/>
              <a:t>                                N = 77.6 (p/T) + 3.73 10</a:t>
            </a:r>
            <a:r>
              <a:rPr lang="en-US" sz="2800" baseline="30000" dirty="0"/>
              <a:t>5</a:t>
            </a:r>
            <a:r>
              <a:rPr lang="en-US" sz="2800" dirty="0"/>
              <a:t> (</a:t>
            </a:r>
            <a:r>
              <a:rPr lang="en-US" dirty="0"/>
              <a:t>e</a:t>
            </a:r>
            <a:r>
              <a:rPr lang="en-US" sz="2800" dirty="0"/>
              <a:t>/T</a:t>
            </a:r>
            <a:r>
              <a:rPr lang="en-US" sz="2800" baseline="30000" dirty="0"/>
              <a:t>2</a:t>
            </a:r>
            <a:r>
              <a:rPr lang="en-US" sz="2800" dirty="0"/>
              <a:t>)  </a:t>
            </a:r>
            <a:r>
              <a:rPr lang="en-US" dirty="0"/>
              <a:t> </a:t>
            </a:r>
          </a:p>
          <a:p>
            <a:r>
              <a:rPr lang="en-US" dirty="0"/>
              <a:t>T, e and p can be computed using a 1D variational method (1D-Var) using T and e from another data source (typically a model) as a first guess and minimizing the errors in a statistical sense.</a:t>
            </a:r>
          </a:p>
          <a:p>
            <a:r>
              <a:rPr lang="en-US" dirty="0"/>
              <a:t>Tae-Kwon Wee et al. 2022, </a:t>
            </a:r>
            <a:r>
              <a:rPr lang="en-US" i="1" dirty="0"/>
              <a:t>Atmosphere</a:t>
            </a:r>
            <a:r>
              <a:rPr lang="en-US" dirty="0"/>
              <a:t> (just accepted)</a:t>
            </a:r>
          </a:p>
        </p:txBody>
      </p:sp>
      <p:sp>
        <p:nvSpPr>
          <p:cNvPr id="4" name="Slide Number Placeholder 3">
            <a:extLst>
              <a:ext uri="{FF2B5EF4-FFF2-40B4-BE49-F238E27FC236}">
                <a16:creationId xmlns:a16="http://schemas.microsoft.com/office/drawing/2014/main" id="{D7B212E5-8C5E-2CD9-646A-A9CA812A93C0}"/>
              </a:ext>
            </a:extLst>
          </p:cNvPr>
          <p:cNvSpPr>
            <a:spLocks noGrp="1"/>
          </p:cNvSpPr>
          <p:nvPr>
            <p:ph type="sldNum" sz="quarter" idx="12"/>
          </p:nvPr>
        </p:nvSpPr>
        <p:spPr/>
        <p:txBody>
          <a:bodyPr/>
          <a:lstStyle/>
          <a:p>
            <a:fld id="{8BCD2B9E-DE05-0345-BCD5-5D72D18063E4}" type="slidenum">
              <a:rPr lang="en-US" smtClean="0"/>
              <a:t>28</a:t>
            </a:fld>
            <a:endParaRPr lang="en-US"/>
          </a:p>
        </p:txBody>
      </p:sp>
    </p:spTree>
    <p:extLst>
      <p:ext uri="{BB962C8B-B14F-4D97-AF65-F5344CB8AC3E}">
        <p14:creationId xmlns:p14="http://schemas.microsoft.com/office/powerpoint/2010/main" val="3406120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2835-B06E-2944-B913-C3A8D7F39FAC}"/>
              </a:ext>
            </a:extLst>
          </p:cNvPr>
          <p:cNvSpPr>
            <a:spLocks noGrp="1"/>
          </p:cNvSpPr>
          <p:nvPr>
            <p:ph type="title"/>
          </p:nvPr>
        </p:nvSpPr>
        <p:spPr/>
        <p:txBody>
          <a:bodyPr>
            <a:normAutofit/>
          </a:bodyPr>
          <a:lstStyle/>
          <a:p>
            <a:r>
              <a:rPr lang="en-US" dirty="0"/>
              <a:t>1D-Var water vapor compared to ECMWF</a:t>
            </a:r>
          </a:p>
        </p:txBody>
      </p:sp>
      <p:sp>
        <p:nvSpPr>
          <p:cNvPr id="5" name="TextBox 4">
            <a:extLst>
              <a:ext uri="{FF2B5EF4-FFF2-40B4-BE49-F238E27FC236}">
                <a16:creationId xmlns:a16="http://schemas.microsoft.com/office/drawing/2014/main" id="{1E075EBB-CA2B-C847-81DB-92BF583658E9}"/>
              </a:ext>
            </a:extLst>
          </p:cNvPr>
          <p:cNvSpPr txBox="1"/>
          <p:nvPr/>
        </p:nvSpPr>
        <p:spPr>
          <a:xfrm>
            <a:off x="9048515" y="3110742"/>
            <a:ext cx="2962598" cy="2054409"/>
          </a:xfrm>
          <a:prstGeom prst="rect">
            <a:avLst/>
          </a:prstGeom>
          <a:noFill/>
        </p:spPr>
        <p:txBody>
          <a:bodyPr wrap="square" rtlCol="0">
            <a:spAutoFit/>
          </a:bodyPr>
          <a:lstStyle/>
          <a:p>
            <a:pPr marL="285750" indent="-285750">
              <a:spcAft>
                <a:spcPts val="900"/>
              </a:spcAft>
              <a:buFont typeface="Arial" panose="020B0604020202020204" pitchFamily="34" charset="0"/>
              <a:buChar char="•"/>
            </a:pPr>
            <a:r>
              <a:rPr lang="en-US" sz="2000" dirty="0">
                <a:latin typeface="Arial" panose="020B0604020202020204" pitchFamily="34" charset="0"/>
                <a:cs typeface="Arial" panose="020B0604020202020204" pitchFamily="34" charset="0"/>
              </a:rPr>
              <a:t>Demonstrates the benefit that C2 could bring to NWP below 4 km.</a:t>
            </a:r>
          </a:p>
          <a:p>
            <a:pPr marL="285750" indent="-285750">
              <a:spcAft>
                <a:spcPts val="900"/>
              </a:spcAft>
              <a:buFont typeface="Arial" panose="020B0604020202020204" pitchFamily="34" charset="0"/>
              <a:buChar char="•"/>
            </a:pPr>
            <a:r>
              <a:rPr lang="en-US" sz="2000" dirty="0">
                <a:latin typeface="Arial" panose="020B0604020202020204" pitchFamily="34" charset="0"/>
                <a:cs typeface="Arial" panose="020B0604020202020204" pitchFamily="34" charset="0"/>
              </a:rPr>
              <a:t>July 16, 2019 – Feb 1, 2020</a:t>
            </a:r>
          </a:p>
        </p:txBody>
      </p:sp>
      <p:pic>
        <p:nvPicPr>
          <p:cNvPr id="14" name="Picture 13">
            <a:extLst>
              <a:ext uri="{FF2B5EF4-FFF2-40B4-BE49-F238E27FC236}">
                <a16:creationId xmlns:a16="http://schemas.microsoft.com/office/drawing/2014/main" id="{C97E1798-007C-C0FB-0BB6-698A7FB539BD}"/>
              </a:ext>
            </a:extLst>
          </p:cNvPr>
          <p:cNvPicPr>
            <a:picLocks noChangeAspect="1"/>
          </p:cNvPicPr>
          <p:nvPr/>
        </p:nvPicPr>
        <p:blipFill>
          <a:blip r:embed="rId3"/>
          <a:stretch>
            <a:fillRect/>
          </a:stretch>
        </p:blipFill>
        <p:spPr>
          <a:xfrm>
            <a:off x="879528" y="2589174"/>
            <a:ext cx="8152451" cy="4114800"/>
          </a:xfrm>
          <a:prstGeom prst="rect">
            <a:avLst/>
          </a:prstGeom>
        </p:spPr>
      </p:pic>
      <p:sp>
        <p:nvSpPr>
          <p:cNvPr id="3" name="Slide Number Placeholder 2">
            <a:extLst>
              <a:ext uri="{FF2B5EF4-FFF2-40B4-BE49-F238E27FC236}">
                <a16:creationId xmlns:a16="http://schemas.microsoft.com/office/drawing/2014/main" id="{4B3556AF-CA68-C964-DFCF-DBA98375CD05}"/>
              </a:ext>
            </a:extLst>
          </p:cNvPr>
          <p:cNvSpPr>
            <a:spLocks noGrp="1"/>
          </p:cNvSpPr>
          <p:nvPr>
            <p:ph type="sldNum" sz="quarter" idx="12"/>
          </p:nvPr>
        </p:nvSpPr>
        <p:spPr/>
        <p:txBody>
          <a:bodyPr/>
          <a:lstStyle/>
          <a:p>
            <a:fld id="{8BCD2B9E-DE05-0345-BCD5-5D72D18063E4}" type="slidenum">
              <a:rPr lang="en-US" smtClean="0"/>
              <a:t>29</a:t>
            </a:fld>
            <a:endParaRPr lang="en-US"/>
          </a:p>
        </p:txBody>
      </p:sp>
      <p:sp>
        <p:nvSpPr>
          <p:cNvPr id="4" name="TextBox 3">
            <a:extLst>
              <a:ext uri="{FF2B5EF4-FFF2-40B4-BE49-F238E27FC236}">
                <a16:creationId xmlns:a16="http://schemas.microsoft.com/office/drawing/2014/main" id="{DB07F22B-E762-2813-6708-7ADEFC8956FB}"/>
              </a:ext>
            </a:extLst>
          </p:cNvPr>
          <p:cNvSpPr txBox="1"/>
          <p:nvPr/>
        </p:nvSpPr>
        <p:spPr>
          <a:xfrm>
            <a:off x="1031160" y="1767155"/>
            <a:ext cx="8240846" cy="461665"/>
          </a:xfrm>
          <a:prstGeom prst="rect">
            <a:avLst/>
          </a:prstGeom>
          <a:noFill/>
        </p:spPr>
        <p:txBody>
          <a:bodyPr wrap="none" rtlCol="0">
            <a:spAutoFit/>
          </a:bodyPr>
          <a:lstStyle/>
          <a:p>
            <a:r>
              <a:rPr lang="en-US" sz="2400" dirty="0"/>
              <a:t>1st guess compared to ECMWF         1D-Var compared to ECMWF</a:t>
            </a:r>
          </a:p>
        </p:txBody>
      </p:sp>
    </p:spTree>
    <p:extLst>
      <p:ext uri="{BB962C8B-B14F-4D97-AF65-F5344CB8AC3E}">
        <p14:creationId xmlns:p14="http://schemas.microsoft.com/office/powerpoint/2010/main" val="5721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8077200" y="6492875"/>
            <a:ext cx="2133600" cy="457200"/>
          </a:xfrm>
        </p:spPr>
        <p:txBody>
          <a:bodyPr/>
          <a:lstStyle/>
          <a:p>
            <a:pPr>
              <a:defRPr/>
            </a:pPr>
            <a:fld id="{ED326714-D393-46A3-9F06-BCF2680A89FF}" type="slidenum">
              <a:rPr lang="en-US" altLang="en-US"/>
              <a:pPr>
                <a:defRPr/>
              </a:pPr>
              <a:t>3</a:t>
            </a:fld>
            <a:endParaRPr lang="en-US" altLang="en-US" dirty="0"/>
          </a:p>
        </p:txBody>
      </p:sp>
      <p:sp>
        <p:nvSpPr>
          <p:cNvPr id="1030" name="Rectangle 2"/>
          <p:cNvSpPr>
            <a:spLocks noGrp="1" noChangeArrowheads="1"/>
          </p:cNvSpPr>
          <p:nvPr>
            <p:ph type="title"/>
          </p:nvPr>
        </p:nvSpPr>
        <p:spPr/>
        <p:txBody>
          <a:bodyPr/>
          <a:lstStyle/>
          <a:p>
            <a:pPr eaLnBrk="1" hangingPunct="1"/>
            <a:r>
              <a:rPr lang="en-US" sz="4000" b="1" dirty="0"/>
              <a:t>Applications of Satellite Navigation are Everywhere...</a:t>
            </a:r>
          </a:p>
        </p:txBody>
      </p:sp>
      <p:pic>
        <p:nvPicPr>
          <p:cNvPr id="1033" name="Picture 19" descr="ONCO">
            <a:hlinkClick r:id="rId3"/>
          </p:cNvPr>
          <p:cNvPicPr>
            <a:picLocks noChangeAspect="1" noChangeArrowheads="1"/>
          </p:cNvPicPr>
          <p:nvPr/>
        </p:nvPicPr>
        <p:blipFill>
          <a:blip r:embed="rId4" cstate="email"/>
          <a:srcRect/>
          <a:stretch>
            <a:fillRect/>
          </a:stretch>
        </p:blipFill>
        <p:spPr bwMode="auto">
          <a:xfrm>
            <a:off x="9120310" y="1289875"/>
            <a:ext cx="1266691" cy="1266691"/>
          </a:xfrm>
          <a:prstGeom prst="rect">
            <a:avLst/>
          </a:prstGeom>
          <a:noFill/>
          <a:ln w="9525">
            <a:noFill/>
            <a:miter lim="800000"/>
            <a:headEnd/>
            <a:tailEnd/>
          </a:ln>
        </p:spPr>
      </p:pic>
      <p:sp>
        <p:nvSpPr>
          <p:cNvPr id="1034" name="Rectangle 3"/>
          <p:cNvSpPr>
            <a:spLocks noGrp="1" noChangeArrowheads="1"/>
          </p:cNvSpPr>
          <p:nvPr>
            <p:ph type="body" idx="1"/>
          </p:nvPr>
        </p:nvSpPr>
        <p:spPr>
          <a:xfrm>
            <a:off x="503584" y="1577988"/>
            <a:ext cx="5071718" cy="4807949"/>
          </a:xfrm>
        </p:spPr>
        <p:txBody>
          <a:bodyPr/>
          <a:lstStyle/>
          <a:p>
            <a:pPr eaLnBrk="1" hangingPunct="1"/>
            <a:r>
              <a:rPr lang="en-US" sz="1800" dirty="0"/>
              <a:t>Military</a:t>
            </a:r>
          </a:p>
          <a:p>
            <a:pPr eaLnBrk="1" hangingPunct="1"/>
            <a:r>
              <a:rPr lang="en-US" sz="1800" dirty="0"/>
              <a:t>Civilian</a:t>
            </a:r>
          </a:p>
          <a:p>
            <a:pPr lvl="1" eaLnBrk="1" hangingPunct="1"/>
            <a:r>
              <a:rPr lang="en-US" sz="1600" dirty="0"/>
              <a:t>Transportation</a:t>
            </a:r>
          </a:p>
          <a:p>
            <a:pPr lvl="1" eaLnBrk="1" hangingPunct="1"/>
            <a:r>
              <a:rPr lang="en-US" sz="1600" dirty="0"/>
              <a:t>Public services</a:t>
            </a:r>
          </a:p>
          <a:p>
            <a:pPr lvl="1" eaLnBrk="1" hangingPunct="1"/>
            <a:r>
              <a:rPr lang="en-US" sz="1600" dirty="0"/>
              <a:t>Precise machine control</a:t>
            </a:r>
          </a:p>
          <a:p>
            <a:pPr lvl="1" eaLnBrk="1" hangingPunct="1"/>
            <a:r>
              <a:rPr lang="en-US" sz="1600" dirty="0"/>
              <a:t>Timing and frequency</a:t>
            </a:r>
          </a:p>
          <a:p>
            <a:pPr lvl="1" eaLnBrk="1" hangingPunct="1"/>
            <a:r>
              <a:rPr lang="en-US" sz="1600" dirty="0"/>
              <a:t>Surveying</a:t>
            </a:r>
          </a:p>
          <a:p>
            <a:pPr lvl="1" eaLnBrk="1" hangingPunct="1"/>
            <a:r>
              <a:rPr lang="en-US" sz="1600" dirty="0"/>
              <a:t>Surveillance</a:t>
            </a:r>
          </a:p>
          <a:p>
            <a:pPr lvl="1" eaLnBrk="1" hangingPunct="1"/>
            <a:r>
              <a:rPr lang="en-US" sz="1600" dirty="0"/>
              <a:t>Recreational</a:t>
            </a:r>
          </a:p>
          <a:p>
            <a:pPr lvl="1" eaLnBrk="1" hangingPunct="1"/>
            <a:r>
              <a:rPr lang="en-US" sz="1600" dirty="0"/>
              <a:t>Space</a:t>
            </a:r>
          </a:p>
          <a:p>
            <a:pPr lvl="1" eaLnBrk="1" hangingPunct="1"/>
            <a:r>
              <a:rPr lang="en-US" sz="1600" dirty="0"/>
              <a:t>Scientific applications</a:t>
            </a:r>
          </a:p>
          <a:p>
            <a:pPr eaLnBrk="1" hangingPunct="1"/>
            <a:r>
              <a:rPr lang="en-US" sz="1800" dirty="0"/>
              <a:t>US spends annually about $1.5B+ on GPS</a:t>
            </a:r>
          </a:p>
          <a:p>
            <a:pPr eaLnBrk="1" hangingPunct="1"/>
            <a:r>
              <a:rPr lang="en-US" sz="1800" dirty="0"/>
              <a:t>Annual direct economic benefit has been estimated at about $70B, 0.4% GDP</a:t>
            </a:r>
          </a:p>
        </p:txBody>
      </p:sp>
      <p:pic>
        <p:nvPicPr>
          <p:cNvPr id="1036" name="Picture 2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79309" y="4213770"/>
            <a:ext cx="2217738" cy="1244600"/>
          </a:xfrm>
          <a:prstGeom prst="rect">
            <a:avLst/>
          </a:prstGeom>
          <a:noFill/>
          <a:ln w="9525">
            <a:noFill/>
            <a:miter lim="800000"/>
            <a:headEnd/>
            <a:tailEnd/>
          </a:ln>
        </p:spPr>
      </p:pic>
      <p:pic>
        <p:nvPicPr>
          <p:cNvPr id="1037" name="Picture 11"/>
          <p:cNvPicPr>
            <a:picLocks noChangeAspect="1" noChangeArrowheads="1"/>
          </p:cNvPicPr>
          <p:nvPr/>
        </p:nvPicPr>
        <p:blipFill>
          <a:blip r:embed="rId6" cstate="email"/>
          <a:srcRect/>
          <a:stretch>
            <a:fillRect/>
          </a:stretch>
        </p:blipFill>
        <p:spPr bwMode="auto">
          <a:xfrm>
            <a:off x="5980254" y="5503287"/>
            <a:ext cx="1801813" cy="882650"/>
          </a:xfrm>
          <a:prstGeom prst="rect">
            <a:avLst/>
          </a:prstGeom>
          <a:noFill/>
          <a:ln w="9525">
            <a:noFill/>
            <a:miter lim="800000"/>
            <a:headEnd/>
            <a:tailEnd/>
          </a:ln>
        </p:spPr>
      </p:pic>
      <p:pic>
        <p:nvPicPr>
          <p:cNvPr id="5" name="Picture 4"/>
          <p:cNvPicPr>
            <a:picLocks noChangeAspect="1"/>
          </p:cNvPicPr>
          <p:nvPr/>
        </p:nvPicPr>
        <p:blipFill>
          <a:blip r:embed="rId7"/>
          <a:stretch>
            <a:fillRect/>
          </a:stretch>
        </p:blipFill>
        <p:spPr>
          <a:xfrm>
            <a:off x="7170345" y="1479404"/>
            <a:ext cx="1524000" cy="1524000"/>
          </a:xfrm>
          <a:prstGeom prst="rect">
            <a:avLst/>
          </a:prstGeom>
        </p:spPr>
      </p:pic>
      <p:pic>
        <p:nvPicPr>
          <p:cNvPr id="6" name="Picture 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39080" y="1565411"/>
            <a:ext cx="878321" cy="1635721"/>
          </a:xfrm>
          <a:prstGeom prst="rect">
            <a:avLst/>
          </a:prstGeom>
        </p:spPr>
      </p:pic>
      <p:graphicFrame>
        <p:nvGraphicFramePr>
          <p:cNvPr id="1026" name="Object 13"/>
          <p:cNvGraphicFramePr>
            <a:graphicFrameLocks noChangeAspect="1"/>
          </p:cNvGraphicFramePr>
          <p:nvPr/>
        </p:nvGraphicFramePr>
        <p:xfrm>
          <a:off x="7832493" y="5250319"/>
          <a:ext cx="2747962" cy="1373187"/>
        </p:xfrm>
        <a:graphic>
          <a:graphicData uri="http://schemas.openxmlformats.org/presentationml/2006/ole">
            <mc:AlternateContent xmlns:mc="http://schemas.openxmlformats.org/markup-compatibility/2006">
              <mc:Choice xmlns:v="urn:schemas-microsoft-com:vml" Requires="v">
                <p:oleObj name="Document" r:id="rId9" imgW="5487021" imgH="2743510" progId="Word.Document.8">
                  <p:embed/>
                </p:oleObj>
              </mc:Choice>
              <mc:Fallback>
                <p:oleObj name="Document" r:id="rId9" imgW="5487021" imgH="2743510" progId="Word.Document.8">
                  <p:embed/>
                  <p:pic>
                    <p:nvPicPr>
                      <p:cNvPr id="1026"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2493" y="5250319"/>
                        <a:ext cx="2747962" cy="13731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4" name="Picture 3"/>
          <p:cNvPicPr>
            <a:picLocks noChangeAspect="1"/>
          </p:cNvPicPr>
          <p:nvPr/>
        </p:nvPicPr>
        <p:blipFill>
          <a:blip r:embed="rId11"/>
          <a:stretch>
            <a:fillRect/>
          </a:stretch>
        </p:blipFill>
        <p:spPr>
          <a:xfrm>
            <a:off x="9565517" y="2857847"/>
            <a:ext cx="867961" cy="867961"/>
          </a:xfrm>
          <a:prstGeom prst="rect">
            <a:avLst/>
          </a:prstGeom>
        </p:spPr>
      </p:pic>
      <p:pic>
        <p:nvPicPr>
          <p:cNvPr id="2" name="Picture 1"/>
          <p:cNvPicPr>
            <a:picLocks noChangeAspect="1"/>
          </p:cNvPicPr>
          <p:nvPr/>
        </p:nvPicPr>
        <p:blipFill>
          <a:blip r:embed="rId12"/>
          <a:stretch>
            <a:fillRect/>
          </a:stretch>
        </p:blipFill>
        <p:spPr>
          <a:xfrm>
            <a:off x="6071427" y="3435049"/>
            <a:ext cx="2646766" cy="638874"/>
          </a:xfrm>
          <a:prstGeom prst="rect">
            <a:avLst/>
          </a:prstGeom>
        </p:spPr>
      </p:pic>
      <p:pic>
        <p:nvPicPr>
          <p:cNvPr id="3" name="Picture 2"/>
          <p:cNvPicPr>
            <a:picLocks noChangeAspect="1"/>
          </p:cNvPicPr>
          <p:nvPr/>
        </p:nvPicPr>
        <p:blipFill rotWithShape="1">
          <a:blip r:embed="rId13" cstate="screen">
            <a:extLst>
              <a:ext uri="{28A0092B-C50C-407E-A947-70E740481C1C}">
                <a14:useLocalDpi xmlns:a14="http://schemas.microsoft.com/office/drawing/2010/main"/>
              </a:ext>
            </a:extLst>
          </a:blip>
          <a:srcRect l="8411" t="12007" r="6341" b="15348"/>
          <a:stretch/>
        </p:blipFill>
        <p:spPr>
          <a:xfrm>
            <a:off x="8167765" y="2356577"/>
            <a:ext cx="1366248" cy="1164249"/>
          </a:xfrm>
          <a:prstGeom prst="rect">
            <a:avLst/>
          </a:prstGeom>
        </p:spPr>
      </p:pic>
      <p:pic>
        <p:nvPicPr>
          <p:cNvPr id="1035" name="Picture 21"/>
          <p:cNvPicPr>
            <a:picLocks noChangeAspect="1" noChangeArrowheads="1"/>
          </p:cNvPicPr>
          <p:nvPr/>
        </p:nvPicPr>
        <p:blipFill>
          <a:blip r:embed="rId14" cstate="email"/>
          <a:srcRect/>
          <a:stretch>
            <a:fillRect/>
          </a:stretch>
        </p:blipFill>
        <p:spPr bwMode="auto">
          <a:xfrm>
            <a:off x="8237129" y="4031960"/>
            <a:ext cx="2339975" cy="1184275"/>
          </a:xfrm>
          <a:prstGeom prst="rect">
            <a:avLst/>
          </a:prstGeom>
          <a:noFill/>
          <a:ln w="9525">
            <a:noFill/>
            <a:miter lim="800000"/>
            <a:headEnd/>
            <a:tailEnd/>
          </a:ln>
        </p:spPr>
      </p:pic>
      <p:sp>
        <p:nvSpPr>
          <p:cNvPr id="8" name="TextBox 7"/>
          <p:cNvSpPr txBox="1"/>
          <p:nvPr/>
        </p:nvSpPr>
        <p:spPr>
          <a:xfrm>
            <a:off x="2057400" y="6581002"/>
            <a:ext cx="6032500" cy="276999"/>
          </a:xfrm>
          <a:prstGeom prst="rect">
            <a:avLst/>
          </a:prstGeom>
          <a:noFill/>
        </p:spPr>
        <p:txBody>
          <a:bodyPr wrap="square" rtlCol="0">
            <a:spAutoFit/>
          </a:bodyPr>
          <a:lstStyle/>
          <a:p>
            <a:r>
              <a:rPr lang="en-US" sz="1200" dirty="0"/>
              <a:t> </a:t>
            </a:r>
            <a:r>
              <a:rPr lang="en-US" sz="1200" dirty="0" err="1"/>
              <a:t>www.gps.gov</a:t>
            </a:r>
            <a:r>
              <a:rPr lang="en-US" sz="1200" dirty="0"/>
              <a:t>/governance/advisory/meetings/2015-06/</a:t>
            </a:r>
            <a:r>
              <a:rPr lang="en-US" sz="1200" dirty="0" err="1"/>
              <a:t>leveson.pdf</a:t>
            </a:r>
            <a:endParaRPr lang="en-US" sz="1200" dirty="0"/>
          </a:p>
        </p:txBody>
      </p:sp>
    </p:spTree>
    <p:extLst>
      <p:ext uri="{BB962C8B-B14F-4D97-AF65-F5344CB8AC3E}">
        <p14:creationId xmlns:p14="http://schemas.microsoft.com/office/powerpoint/2010/main" val="383428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D2CB-6DA7-AF6D-6535-BF0D94A1F957}"/>
              </a:ext>
            </a:extLst>
          </p:cNvPr>
          <p:cNvSpPr>
            <a:spLocks noGrp="1"/>
          </p:cNvSpPr>
          <p:nvPr>
            <p:ph type="title"/>
          </p:nvPr>
        </p:nvSpPr>
        <p:spPr>
          <a:xfrm>
            <a:off x="308224" y="118549"/>
            <a:ext cx="11640620" cy="1325563"/>
          </a:xfrm>
        </p:spPr>
        <p:txBody>
          <a:bodyPr/>
          <a:lstStyle/>
          <a:p>
            <a:r>
              <a:rPr lang="en-US" dirty="0"/>
              <a:t>Madden-Julian Oscillation Observed by COSMIC-2</a:t>
            </a:r>
          </a:p>
        </p:txBody>
      </p:sp>
      <p:sp>
        <p:nvSpPr>
          <p:cNvPr id="4" name="Slide Number Placeholder 3">
            <a:extLst>
              <a:ext uri="{FF2B5EF4-FFF2-40B4-BE49-F238E27FC236}">
                <a16:creationId xmlns:a16="http://schemas.microsoft.com/office/drawing/2014/main" id="{5C5E6DF1-398E-C009-BCC1-818B12D5917A}"/>
              </a:ext>
            </a:extLst>
          </p:cNvPr>
          <p:cNvSpPr>
            <a:spLocks noGrp="1"/>
          </p:cNvSpPr>
          <p:nvPr>
            <p:ph type="sldNum" sz="quarter" idx="12"/>
          </p:nvPr>
        </p:nvSpPr>
        <p:spPr/>
        <p:txBody>
          <a:bodyPr/>
          <a:lstStyle/>
          <a:p>
            <a:fld id="{F102DE46-E4D8-9F47-9B54-05DAAC36151A}" type="slidenum">
              <a:rPr lang="en-US" smtClean="0"/>
              <a:t>30</a:t>
            </a:fld>
            <a:endParaRPr lang="en-US" dirty="0"/>
          </a:p>
        </p:txBody>
      </p:sp>
      <p:pic>
        <p:nvPicPr>
          <p:cNvPr id="5" name="Picture 2" descr="MJO diagram">
            <a:extLst>
              <a:ext uri="{FF2B5EF4-FFF2-40B4-BE49-F238E27FC236}">
                <a16:creationId xmlns:a16="http://schemas.microsoft.com/office/drawing/2014/main" id="{ACA2E3E0-E891-7AD0-5EAA-F7D149418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050" y="2369913"/>
            <a:ext cx="5377106" cy="36405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2AE7B0E-78BC-58FB-9C2C-E7B3A7A76860}"/>
              </a:ext>
            </a:extLst>
          </p:cNvPr>
          <p:cNvSpPr txBox="1"/>
          <p:nvPr/>
        </p:nvSpPr>
        <p:spPr>
          <a:xfrm>
            <a:off x="7746838" y="6118682"/>
            <a:ext cx="4530437" cy="369332"/>
          </a:xfrm>
          <a:prstGeom prst="rect">
            <a:avLst/>
          </a:prstGeom>
          <a:noFill/>
        </p:spPr>
        <p:txBody>
          <a:bodyPr wrap="square" rtlCol="0">
            <a:spAutoFit/>
          </a:bodyPr>
          <a:lstStyle/>
          <a:p>
            <a:r>
              <a:rPr lang="en-US" i="1" dirty="0">
                <a:solidFill>
                  <a:schemeClr val="tx2">
                    <a:lumMod val="60000"/>
                    <a:lumOff val="40000"/>
                  </a:schemeClr>
                </a:solidFill>
              </a:rPr>
              <a:t>Source: </a:t>
            </a:r>
            <a:r>
              <a:rPr lang="en-US" i="1" dirty="0" err="1">
                <a:solidFill>
                  <a:schemeClr val="tx2">
                    <a:lumMod val="60000"/>
                    <a:lumOff val="40000"/>
                  </a:schemeClr>
                </a:solidFill>
              </a:rPr>
              <a:t>Climate.gov</a:t>
            </a:r>
            <a:r>
              <a:rPr lang="en-US" i="1" dirty="0">
                <a:solidFill>
                  <a:schemeClr val="tx2">
                    <a:lumMod val="60000"/>
                    <a:lumOff val="40000"/>
                  </a:schemeClr>
                </a:solidFill>
              </a:rPr>
              <a:t> drawing by Fiona Martin</a:t>
            </a:r>
          </a:p>
        </p:txBody>
      </p:sp>
      <p:sp>
        <p:nvSpPr>
          <p:cNvPr id="3" name="TextBox 2">
            <a:extLst>
              <a:ext uri="{FF2B5EF4-FFF2-40B4-BE49-F238E27FC236}">
                <a16:creationId xmlns:a16="http://schemas.microsoft.com/office/drawing/2014/main" id="{93F15543-571C-DDFE-B981-C6C807563C98}"/>
              </a:ext>
            </a:extLst>
          </p:cNvPr>
          <p:cNvSpPr txBox="1"/>
          <p:nvPr/>
        </p:nvSpPr>
        <p:spPr>
          <a:xfrm>
            <a:off x="20553" y="2126747"/>
            <a:ext cx="7073731" cy="5509200"/>
          </a:xfrm>
          <a:prstGeom prst="rect">
            <a:avLst/>
          </a:prstGeom>
          <a:noFill/>
        </p:spPr>
        <p:txBody>
          <a:bodyPr wrap="none" rtlCol="0">
            <a:spAutoFit/>
          </a:bodyPr>
          <a:lstStyle/>
          <a:p>
            <a:pPr marL="285750" indent="-285750">
              <a:buFont typeface="Arial" panose="020B0604020202020204" pitchFamily="34" charset="0"/>
              <a:buChar char="•"/>
            </a:pPr>
            <a:r>
              <a:rPr lang="en-US" sz="2400" dirty="0">
                <a:solidFill>
                  <a:schemeClr val="tx2">
                    <a:lumMod val="60000"/>
                    <a:lumOff val="40000"/>
                  </a:schemeClr>
                </a:solidFill>
              </a:rPr>
              <a:t>Large-scale propagating convective system</a:t>
            </a:r>
          </a:p>
          <a:p>
            <a:pPr marL="285750" indent="-285750">
              <a:buFont typeface="Arial" panose="020B0604020202020204" pitchFamily="34" charset="0"/>
              <a:buChar char="•"/>
            </a:pPr>
            <a:r>
              <a:rPr lang="en-US" sz="2400" dirty="0">
                <a:solidFill>
                  <a:schemeClr val="tx2">
                    <a:lumMod val="60000"/>
                    <a:lumOff val="40000"/>
                  </a:schemeClr>
                </a:solidFill>
              </a:rPr>
              <a:t>Dominant mode of </a:t>
            </a:r>
            <a:r>
              <a:rPr lang="en-US" sz="2400" dirty="0" err="1">
                <a:solidFill>
                  <a:schemeClr val="tx2">
                    <a:lumMod val="60000"/>
                    <a:lumOff val="40000"/>
                  </a:schemeClr>
                </a:solidFill>
              </a:rPr>
              <a:t>intraseasonal</a:t>
            </a:r>
            <a:r>
              <a:rPr lang="en-US" sz="2400" dirty="0">
                <a:solidFill>
                  <a:schemeClr val="tx2">
                    <a:lumMod val="60000"/>
                    <a:lumOff val="40000"/>
                  </a:schemeClr>
                </a:solidFill>
              </a:rPr>
              <a:t> variability in tropics</a:t>
            </a:r>
          </a:p>
          <a:p>
            <a:pPr marL="285750" indent="-285750">
              <a:buFont typeface="Arial" panose="020B0604020202020204" pitchFamily="34" charset="0"/>
              <a:buChar char="•"/>
            </a:pPr>
            <a:r>
              <a:rPr lang="en-US" sz="2400" dirty="0">
                <a:solidFill>
                  <a:schemeClr val="tx2">
                    <a:lumMod val="60000"/>
                    <a:lumOff val="40000"/>
                  </a:schemeClr>
                </a:solidFill>
              </a:rPr>
              <a:t>Begins Indian Ocean and moves eastward ~5 m/s</a:t>
            </a:r>
          </a:p>
          <a:p>
            <a:pPr marL="285750" indent="-285750">
              <a:buFont typeface="Arial" panose="020B0604020202020204" pitchFamily="34" charset="0"/>
              <a:buChar char="•"/>
            </a:pPr>
            <a:r>
              <a:rPr lang="en-US" sz="2400" dirty="0">
                <a:solidFill>
                  <a:schemeClr val="tx2">
                    <a:lumMod val="60000"/>
                    <a:lumOff val="40000"/>
                  </a:schemeClr>
                </a:solidFill>
              </a:rPr>
              <a:t>Large influence on weather and climate</a:t>
            </a:r>
          </a:p>
          <a:p>
            <a:pPr marL="285750" indent="-285750">
              <a:buFont typeface="Arial" panose="020B0604020202020204" pitchFamily="34" charset="0"/>
              <a:buChar char="•"/>
            </a:pPr>
            <a:r>
              <a:rPr lang="en-US" sz="2400" dirty="0">
                <a:solidFill>
                  <a:schemeClr val="tx2">
                    <a:lumMod val="60000"/>
                    <a:lumOff val="40000"/>
                  </a:schemeClr>
                </a:solidFill>
              </a:rPr>
              <a:t>Poorly represented in climate models</a:t>
            </a:r>
          </a:p>
          <a:p>
            <a:pPr marL="285750" indent="-285750">
              <a:buFont typeface="Arial" panose="020B0604020202020204" pitchFamily="34" charset="0"/>
              <a:buChar char="•"/>
            </a:pPr>
            <a:r>
              <a:rPr lang="en-US" sz="2400" dirty="0"/>
              <a:t>Few observations in cloudy tropics</a:t>
            </a:r>
          </a:p>
          <a:p>
            <a:pPr marL="285750" indent="-285750">
              <a:buFont typeface="Arial" panose="020B0604020202020204" pitchFamily="34" charset="0"/>
              <a:buChar char="•"/>
            </a:pPr>
            <a:r>
              <a:rPr lang="en-US" sz="2400" dirty="0"/>
              <a:t>RO is more accurate and has higher vertical</a:t>
            </a:r>
          </a:p>
          <a:p>
            <a:r>
              <a:rPr lang="en-US" sz="2400" dirty="0"/>
              <a:t>    resolution than any other global observing system</a:t>
            </a:r>
          </a:p>
          <a:p>
            <a:pPr marL="342900" indent="-342900">
              <a:buFont typeface="Arial" panose="020B0604020202020204" pitchFamily="34" charset="0"/>
              <a:buChar char="•"/>
            </a:pPr>
            <a:r>
              <a:rPr lang="en-US" sz="2400" dirty="0"/>
              <a:t>COSMIC-2 has enough observations in tropics to</a:t>
            </a:r>
          </a:p>
          <a:p>
            <a:r>
              <a:rPr lang="en-US" sz="2400" dirty="0"/>
              <a:t>     study individual events.</a:t>
            </a:r>
          </a:p>
          <a:p>
            <a:endParaRPr lang="en-US" sz="2400" dirty="0"/>
          </a:p>
          <a:p>
            <a:endParaRPr lang="en-US" sz="2400" dirty="0"/>
          </a:p>
          <a:p>
            <a:endParaRPr lang="en-US" sz="2400" dirty="0"/>
          </a:p>
          <a:p>
            <a:endParaRPr lang="en-US" sz="2000" dirty="0"/>
          </a:p>
          <a:p>
            <a:endParaRPr lang="en-US" sz="2000" dirty="0"/>
          </a:p>
        </p:txBody>
      </p:sp>
    </p:spTree>
    <p:extLst>
      <p:ext uri="{BB962C8B-B14F-4D97-AF65-F5344CB8AC3E}">
        <p14:creationId xmlns:p14="http://schemas.microsoft.com/office/powerpoint/2010/main" val="2772928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FED0B-2E80-803F-9D52-FE812CDC4227}"/>
              </a:ext>
            </a:extLst>
          </p:cNvPr>
          <p:cNvSpPr>
            <a:spLocks noGrp="1"/>
          </p:cNvSpPr>
          <p:nvPr>
            <p:ph type="title"/>
          </p:nvPr>
        </p:nvSpPr>
        <p:spPr>
          <a:xfrm>
            <a:off x="452063" y="-7750"/>
            <a:ext cx="11301573" cy="611070"/>
          </a:xfrm>
        </p:spPr>
        <p:txBody>
          <a:bodyPr>
            <a:noAutofit/>
          </a:bodyPr>
          <a:lstStyle/>
          <a:p>
            <a:r>
              <a:rPr lang="en-US" sz="2800" dirty="0"/>
              <a:t>Vertical Structure of MJO Temperature Anomaly revealed by COSMIC-2</a:t>
            </a:r>
          </a:p>
        </p:txBody>
      </p:sp>
      <p:sp>
        <p:nvSpPr>
          <p:cNvPr id="4" name="Slide Number Placeholder 3">
            <a:extLst>
              <a:ext uri="{FF2B5EF4-FFF2-40B4-BE49-F238E27FC236}">
                <a16:creationId xmlns:a16="http://schemas.microsoft.com/office/drawing/2014/main" id="{79BE4C32-4AF8-8424-C4F6-9E0AC8805FD0}"/>
              </a:ext>
            </a:extLst>
          </p:cNvPr>
          <p:cNvSpPr>
            <a:spLocks noGrp="1"/>
          </p:cNvSpPr>
          <p:nvPr>
            <p:ph type="sldNum" sz="quarter" idx="12"/>
          </p:nvPr>
        </p:nvSpPr>
        <p:spPr/>
        <p:txBody>
          <a:bodyPr/>
          <a:lstStyle/>
          <a:p>
            <a:fld id="{F102DE46-E4D8-9F47-9B54-05DAAC36151A}" type="slidenum">
              <a:rPr lang="en-US" smtClean="0"/>
              <a:t>31</a:t>
            </a:fld>
            <a:endParaRPr lang="en-US" dirty="0"/>
          </a:p>
        </p:txBody>
      </p:sp>
      <p:sp>
        <p:nvSpPr>
          <p:cNvPr id="7" name="TextBox 6">
            <a:extLst>
              <a:ext uri="{FF2B5EF4-FFF2-40B4-BE49-F238E27FC236}">
                <a16:creationId xmlns:a16="http://schemas.microsoft.com/office/drawing/2014/main" id="{43F775B5-D258-E6BD-8B4E-F160EA16D950}"/>
              </a:ext>
            </a:extLst>
          </p:cNvPr>
          <p:cNvSpPr txBox="1"/>
          <p:nvPr/>
        </p:nvSpPr>
        <p:spPr>
          <a:xfrm>
            <a:off x="8085410" y="1859993"/>
            <a:ext cx="3516944"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t>C2 temperature (T) and specific humidity (Q) from wetPf2 boreal winters during 2019-2022</a:t>
            </a:r>
          </a:p>
          <a:p>
            <a:pPr marL="342900" indent="-342900">
              <a:buFont typeface="Arial" panose="020B0604020202020204" pitchFamily="34" charset="0"/>
              <a:buChar char="•"/>
            </a:pPr>
            <a:r>
              <a:rPr lang="en-US" sz="2000" dirty="0">
                <a:solidFill>
                  <a:srgbClr val="000000"/>
                </a:solidFill>
              </a:rPr>
              <a:t>Detailed fine-scale structure of equatorial T near tropopause is not well captured by any other data. </a:t>
            </a:r>
          </a:p>
          <a:p>
            <a:endParaRPr lang="en-US" sz="2000" dirty="0">
              <a:solidFill>
                <a:srgbClr val="000000"/>
              </a:solidFill>
            </a:endParaRPr>
          </a:p>
        </p:txBody>
      </p:sp>
      <p:grpSp>
        <p:nvGrpSpPr>
          <p:cNvPr id="12" name="Group 11">
            <a:extLst>
              <a:ext uri="{FF2B5EF4-FFF2-40B4-BE49-F238E27FC236}">
                <a16:creationId xmlns:a16="http://schemas.microsoft.com/office/drawing/2014/main" id="{4AFB04D3-1640-9608-CAA0-E64138668DA5}"/>
              </a:ext>
            </a:extLst>
          </p:cNvPr>
          <p:cNvGrpSpPr>
            <a:grpSpLocks noChangeAspect="1"/>
          </p:cNvGrpSpPr>
          <p:nvPr/>
        </p:nvGrpSpPr>
        <p:grpSpPr>
          <a:xfrm>
            <a:off x="2899959" y="666322"/>
            <a:ext cx="4145280" cy="6217920"/>
            <a:chOff x="461557" y="678679"/>
            <a:chExt cx="3834384" cy="5958840"/>
          </a:xfrm>
        </p:grpSpPr>
        <p:pic>
          <p:nvPicPr>
            <p:cNvPr id="5" name="Picture 4">
              <a:extLst>
                <a:ext uri="{FF2B5EF4-FFF2-40B4-BE49-F238E27FC236}">
                  <a16:creationId xmlns:a16="http://schemas.microsoft.com/office/drawing/2014/main" id="{3F5482C6-4C5C-22D4-D17B-1E5D240ABFF4}"/>
                </a:ext>
              </a:extLst>
            </p:cNvPr>
            <p:cNvPicPr>
              <a:picLocks noChangeAspect="1"/>
            </p:cNvPicPr>
            <p:nvPr/>
          </p:nvPicPr>
          <p:blipFill>
            <a:blip r:embed="rId2"/>
            <a:stretch>
              <a:fillRect/>
            </a:stretch>
          </p:blipFill>
          <p:spPr>
            <a:xfrm>
              <a:off x="461557" y="678679"/>
              <a:ext cx="3834384" cy="5958840"/>
            </a:xfrm>
            <a:prstGeom prst="rect">
              <a:avLst/>
            </a:prstGeom>
          </p:spPr>
        </p:pic>
        <p:cxnSp>
          <p:nvCxnSpPr>
            <p:cNvPr id="9" name="Straight Connector 8">
              <a:extLst>
                <a:ext uri="{FF2B5EF4-FFF2-40B4-BE49-F238E27FC236}">
                  <a16:creationId xmlns:a16="http://schemas.microsoft.com/office/drawing/2014/main" id="{CF221E12-C8FF-7E21-35FB-66452A083B09}"/>
                </a:ext>
              </a:extLst>
            </p:cNvPr>
            <p:cNvCxnSpPr>
              <a:cxnSpLocks/>
            </p:cNvCxnSpPr>
            <p:nvPr/>
          </p:nvCxnSpPr>
          <p:spPr>
            <a:xfrm>
              <a:off x="1494503" y="1543665"/>
              <a:ext cx="550607" cy="2497394"/>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A438A48E-9B0D-54A3-F491-049739CE23AC}"/>
              </a:ext>
            </a:extLst>
          </p:cNvPr>
          <p:cNvCxnSpPr/>
          <p:nvPr/>
        </p:nvCxnSpPr>
        <p:spPr>
          <a:xfrm flipV="1">
            <a:off x="2899960" y="2743201"/>
            <a:ext cx="1278751" cy="1179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99FB971-2912-2AF1-BE81-4DEA9CA8FC5F}"/>
              </a:ext>
            </a:extLst>
          </p:cNvPr>
          <p:cNvSpPr txBox="1"/>
          <p:nvPr/>
        </p:nvSpPr>
        <p:spPr>
          <a:xfrm>
            <a:off x="1809895" y="2694040"/>
            <a:ext cx="1278751" cy="646331"/>
          </a:xfrm>
          <a:prstGeom prst="rect">
            <a:avLst/>
          </a:prstGeom>
          <a:noFill/>
        </p:spPr>
        <p:txBody>
          <a:bodyPr wrap="square" rtlCol="0">
            <a:spAutoFit/>
          </a:bodyPr>
          <a:lstStyle/>
          <a:p>
            <a:r>
              <a:rPr lang="en-US" dirty="0"/>
              <a:t>Enhanced Convection</a:t>
            </a:r>
          </a:p>
        </p:txBody>
      </p:sp>
      <p:sp>
        <p:nvSpPr>
          <p:cNvPr id="6" name="TextBox 5">
            <a:extLst>
              <a:ext uri="{FF2B5EF4-FFF2-40B4-BE49-F238E27FC236}">
                <a16:creationId xmlns:a16="http://schemas.microsoft.com/office/drawing/2014/main" id="{34821744-E4DE-8C69-9F14-CBB0F19052BD}"/>
              </a:ext>
            </a:extLst>
          </p:cNvPr>
          <p:cNvSpPr txBox="1"/>
          <p:nvPr/>
        </p:nvSpPr>
        <p:spPr>
          <a:xfrm>
            <a:off x="593124" y="1260389"/>
            <a:ext cx="1364476" cy="369332"/>
          </a:xfrm>
          <a:prstGeom prst="rect">
            <a:avLst/>
          </a:prstGeom>
          <a:noFill/>
        </p:spPr>
        <p:txBody>
          <a:bodyPr wrap="none" rtlCol="0">
            <a:spAutoFit/>
          </a:bodyPr>
          <a:lstStyle/>
          <a:p>
            <a:r>
              <a:rPr lang="en-US" dirty="0"/>
              <a:t>Phase (time)</a:t>
            </a:r>
          </a:p>
        </p:txBody>
      </p:sp>
      <p:cxnSp>
        <p:nvCxnSpPr>
          <p:cNvPr id="10" name="Straight Arrow Connector 9">
            <a:extLst>
              <a:ext uri="{FF2B5EF4-FFF2-40B4-BE49-F238E27FC236}">
                <a16:creationId xmlns:a16="http://schemas.microsoft.com/office/drawing/2014/main" id="{96E7C82B-B625-3C86-8F49-4ED3BC939EFB}"/>
              </a:ext>
            </a:extLst>
          </p:cNvPr>
          <p:cNvCxnSpPr>
            <a:cxnSpLocks/>
          </p:cNvCxnSpPr>
          <p:nvPr/>
        </p:nvCxnSpPr>
        <p:spPr>
          <a:xfrm>
            <a:off x="976183" y="2075931"/>
            <a:ext cx="0" cy="40577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0D5D06E4-8275-1AAB-D3C9-C45C1BB9D01F}"/>
              </a:ext>
            </a:extLst>
          </p:cNvPr>
          <p:cNvSpPr txBox="1"/>
          <p:nvPr/>
        </p:nvSpPr>
        <p:spPr>
          <a:xfrm>
            <a:off x="400697" y="6267236"/>
            <a:ext cx="1196161" cy="369332"/>
          </a:xfrm>
          <a:prstGeom prst="rect">
            <a:avLst/>
          </a:prstGeom>
          <a:noFill/>
        </p:spPr>
        <p:txBody>
          <a:bodyPr wrap="none" rtlCol="0">
            <a:spAutoFit/>
          </a:bodyPr>
          <a:lstStyle/>
          <a:p>
            <a:r>
              <a:rPr lang="en-US" dirty="0"/>
              <a:t>30-60 days</a:t>
            </a:r>
          </a:p>
        </p:txBody>
      </p:sp>
    </p:spTree>
    <p:extLst>
      <p:ext uri="{BB962C8B-B14F-4D97-AF65-F5344CB8AC3E}">
        <p14:creationId xmlns:p14="http://schemas.microsoft.com/office/powerpoint/2010/main" val="760772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C7E549-B3D4-9C79-A1F7-EEB66E7F95AE}"/>
              </a:ext>
            </a:extLst>
          </p:cNvPr>
          <p:cNvSpPr>
            <a:spLocks noGrp="1"/>
          </p:cNvSpPr>
          <p:nvPr>
            <p:ph type="sldNum" sz="quarter" idx="12"/>
          </p:nvPr>
        </p:nvSpPr>
        <p:spPr/>
        <p:txBody>
          <a:bodyPr/>
          <a:lstStyle/>
          <a:p>
            <a:fld id="{F102DE46-E4D8-9F47-9B54-05DAAC36151A}" type="slidenum">
              <a:rPr lang="en-US" smtClean="0"/>
              <a:t>32</a:t>
            </a:fld>
            <a:endParaRPr lang="en-US" dirty="0"/>
          </a:p>
        </p:txBody>
      </p:sp>
      <p:sp>
        <p:nvSpPr>
          <p:cNvPr id="5" name="Title 1">
            <a:extLst>
              <a:ext uri="{FF2B5EF4-FFF2-40B4-BE49-F238E27FC236}">
                <a16:creationId xmlns:a16="http://schemas.microsoft.com/office/drawing/2014/main" id="{16D8F12B-E618-0E60-BEB1-5C3FC5566A29}"/>
              </a:ext>
            </a:extLst>
          </p:cNvPr>
          <p:cNvSpPr>
            <a:spLocks noGrp="1"/>
          </p:cNvSpPr>
          <p:nvPr>
            <p:ph type="title"/>
          </p:nvPr>
        </p:nvSpPr>
        <p:spPr>
          <a:xfrm>
            <a:off x="1684960" y="-7750"/>
            <a:ext cx="8753582" cy="611070"/>
          </a:xfrm>
        </p:spPr>
        <p:txBody>
          <a:bodyPr>
            <a:normAutofit/>
          </a:bodyPr>
          <a:lstStyle/>
          <a:p>
            <a:r>
              <a:rPr lang="en-US" sz="2400" dirty="0"/>
              <a:t>Vertical Structure of MJO Moisture Anomaly revealed by COSMIC-2</a:t>
            </a:r>
          </a:p>
        </p:txBody>
      </p:sp>
      <p:sp>
        <p:nvSpPr>
          <p:cNvPr id="8" name="TextBox 7">
            <a:extLst>
              <a:ext uri="{FF2B5EF4-FFF2-40B4-BE49-F238E27FC236}">
                <a16:creationId xmlns:a16="http://schemas.microsoft.com/office/drawing/2014/main" id="{B8801740-9ACC-5EDA-C473-A2F557BAD668}"/>
              </a:ext>
            </a:extLst>
          </p:cNvPr>
          <p:cNvSpPr txBox="1"/>
          <p:nvPr/>
        </p:nvSpPr>
        <p:spPr>
          <a:xfrm>
            <a:off x="8102165" y="3378280"/>
            <a:ext cx="3468062" cy="1323439"/>
          </a:xfrm>
          <a:prstGeom prst="rect">
            <a:avLst/>
          </a:prstGeom>
          <a:noFill/>
        </p:spPr>
        <p:txBody>
          <a:bodyPr wrap="square" rtlCol="0">
            <a:spAutoFit/>
          </a:bodyPr>
          <a:lstStyle/>
          <a:p>
            <a:pPr fontAlgn="base"/>
            <a:r>
              <a:rPr lang="en-US" sz="2000" dirty="0">
                <a:solidFill>
                  <a:srgbClr val="000000"/>
                </a:solidFill>
              </a:rPr>
              <a:t>Positive moisture anomalies propagate eastward along with convection from the Indian</a:t>
            </a:r>
          </a:p>
          <a:p>
            <a:pPr fontAlgn="base"/>
            <a:r>
              <a:rPr lang="en-US" sz="2000" dirty="0">
                <a:solidFill>
                  <a:srgbClr val="000000"/>
                </a:solidFill>
              </a:rPr>
              <a:t>ocean to the central Pacific.</a:t>
            </a:r>
          </a:p>
        </p:txBody>
      </p:sp>
      <p:pic>
        <p:nvPicPr>
          <p:cNvPr id="16" name="Picture 15">
            <a:extLst>
              <a:ext uri="{FF2B5EF4-FFF2-40B4-BE49-F238E27FC236}">
                <a16:creationId xmlns:a16="http://schemas.microsoft.com/office/drawing/2014/main" id="{DF2990DA-EB1B-2334-B72C-E565AE9FBD6D}"/>
              </a:ext>
            </a:extLst>
          </p:cNvPr>
          <p:cNvPicPr>
            <a:picLocks noChangeAspect="1"/>
          </p:cNvPicPr>
          <p:nvPr/>
        </p:nvPicPr>
        <p:blipFill>
          <a:blip r:embed="rId3"/>
          <a:stretch>
            <a:fillRect/>
          </a:stretch>
        </p:blipFill>
        <p:spPr>
          <a:xfrm>
            <a:off x="2830124" y="673776"/>
            <a:ext cx="4144384" cy="6126480"/>
          </a:xfrm>
          <a:prstGeom prst="rect">
            <a:avLst/>
          </a:prstGeom>
        </p:spPr>
      </p:pic>
      <p:cxnSp>
        <p:nvCxnSpPr>
          <p:cNvPr id="22" name="Straight Connector 21">
            <a:extLst>
              <a:ext uri="{FF2B5EF4-FFF2-40B4-BE49-F238E27FC236}">
                <a16:creationId xmlns:a16="http://schemas.microsoft.com/office/drawing/2014/main" id="{AE9BE11F-BCA9-63A9-0FBC-1B767844F6B9}"/>
              </a:ext>
            </a:extLst>
          </p:cNvPr>
          <p:cNvCxnSpPr>
            <a:cxnSpLocks/>
          </p:cNvCxnSpPr>
          <p:nvPr/>
        </p:nvCxnSpPr>
        <p:spPr>
          <a:xfrm>
            <a:off x="3852699" y="1575413"/>
            <a:ext cx="605927" cy="2119153"/>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A19AB5C-4B5D-1D7D-FD0C-79D061AE800E}"/>
              </a:ext>
            </a:extLst>
          </p:cNvPr>
          <p:cNvPicPr>
            <a:picLocks noChangeAspect="1"/>
          </p:cNvPicPr>
          <p:nvPr/>
        </p:nvPicPr>
        <p:blipFill>
          <a:blip r:embed="rId4"/>
          <a:stretch>
            <a:fillRect/>
          </a:stretch>
        </p:blipFill>
        <p:spPr>
          <a:xfrm>
            <a:off x="1044469" y="705347"/>
            <a:ext cx="1476601" cy="5669280"/>
          </a:xfrm>
          <a:prstGeom prst="rect">
            <a:avLst/>
          </a:prstGeom>
        </p:spPr>
      </p:pic>
    </p:spTree>
    <p:extLst>
      <p:ext uri="{BB962C8B-B14F-4D97-AF65-F5344CB8AC3E}">
        <p14:creationId xmlns:p14="http://schemas.microsoft.com/office/powerpoint/2010/main" val="253558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16EA-98EA-F0FD-E183-3A57BB3606E3}"/>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6F2A4493-FF53-4B2C-AE01-9596D8BF7D43}"/>
              </a:ext>
            </a:extLst>
          </p:cNvPr>
          <p:cNvSpPr>
            <a:spLocks noGrp="1"/>
          </p:cNvSpPr>
          <p:nvPr>
            <p:ph idx="1"/>
          </p:nvPr>
        </p:nvSpPr>
        <p:spPr/>
        <p:txBody>
          <a:bodyPr/>
          <a:lstStyle/>
          <a:p>
            <a:r>
              <a:rPr lang="en-US" dirty="0"/>
              <a:t>Introduction to GPS and GNSS</a:t>
            </a:r>
          </a:p>
          <a:p>
            <a:pPr lvl="1"/>
            <a:r>
              <a:rPr lang="en-US" i="1" dirty="0"/>
              <a:t>Presentation courtesy of https://</a:t>
            </a:r>
            <a:r>
              <a:rPr lang="en-US" i="1" dirty="0" err="1"/>
              <a:t>ntrs.nasa.gov</a:t>
            </a:r>
            <a:r>
              <a:rPr lang="en-US" i="1" dirty="0"/>
              <a:t>/citations/20170004590</a:t>
            </a:r>
          </a:p>
          <a:p>
            <a:pPr lvl="1"/>
            <a:r>
              <a:rPr lang="en-US" i="1" dirty="0"/>
              <a:t>With minor updates by J. Weiss, UCAR</a:t>
            </a:r>
          </a:p>
          <a:p>
            <a:r>
              <a:rPr lang="en-US" altLang="en-US" dirty="0"/>
              <a:t>Physics of atmospheric microwave propagation and RO Retrievals</a:t>
            </a:r>
          </a:p>
          <a:p>
            <a:pPr lvl="1"/>
            <a:r>
              <a:rPr lang="en-US" altLang="en-US" dirty="0"/>
              <a:t>Sergey </a:t>
            </a:r>
            <a:r>
              <a:rPr lang="en-US" altLang="en-US" dirty="0" err="1"/>
              <a:t>Sokolovskiy</a:t>
            </a:r>
            <a:r>
              <a:rPr lang="en-US" altLang="en-US" dirty="0"/>
              <a:t> and Zhen Zeng UCAR/UCP/COSMIC</a:t>
            </a:r>
          </a:p>
          <a:p>
            <a:r>
              <a:rPr lang="en-US" altLang="en-US" dirty="0"/>
              <a:t>RO applications and errors</a:t>
            </a:r>
          </a:p>
          <a:p>
            <a:pPr lvl="1"/>
            <a:r>
              <a:rPr lang="en-US" altLang="en-US" dirty="0"/>
              <a:t>Richard </a:t>
            </a:r>
            <a:r>
              <a:rPr lang="en-US" altLang="en-US" dirty="0" err="1"/>
              <a:t>Anthes</a:t>
            </a:r>
            <a:endParaRPr lang="en-US" altLang="en-US" dirty="0"/>
          </a:p>
          <a:p>
            <a:endParaRPr lang="en-US" dirty="0"/>
          </a:p>
        </p:txBody>
      </p:sp>
    </p:spTree>
    <p:extLst>
      <p:ext uri="{BB962C8B-B14F-4D97-AF65-F5344CB8AC3E}">
        <p14:creationId xmlns:p14="http://schemas.microsoft.com/office/powerpoint/2010/main" val="3781823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E81346-5156-EAD9-B3F6-7C2F2CF95C23}"/>
              </a:ext>
            </a:extLst>
          </p:cNvPr>
          <p:cNvSpPr>
            <a:spLocks noGrp="1"/>
          </p:cNvSpPr>
          <p:nvPr>
            <p:ph type="dt" sz="half" idx="10"/>
          </p:nvPr>
        </p:nvSpPr>
        <p:spPr/>
        <p:txBody>
          <a:bodyPr/>
          <a:lstStyle/>
          <a:p>
            <a:fld id="{065466A9-0B5C-8645-AF22-37B55D25EF7F}" type="datetime1">
              <a:rPr lang="en-US" smtClean="0"/>
              <a:t>8/16/23</a:t>
            </a:fld>
            <a:endParaRPr lang="en-US"/>
          </a:p>
        </p:txBody>
      </p:sp>
      <p:sp>
        <p:nvSpPr>
          <p:cNvPr id="5" name="Footer Placeholder 4">
            <a:extLst>
              <a:ext uri="{FF2B5EF4-FFF2-40B4-BE49-F238E27FC236}">
                <a16:creationId xmlns:a16="http://schemas.microsoft.com/office/drawing/2014/main" id="{DC8D76E3-1A76-C079-ED29-A54602069095}"/>
              </a:ext>
            </a:extLst>
          </p:cNvPr>
          <p:cNvSpPr>
            <a:spLocks noGrp="1"/>
          </p:cNvSpPr>
          <p:nvPr>
            <p:ph type="ftr" sz="quarter" idx="11"/>
          </p:nvPr>
        </p:nvSpPr>
        <p:spPr/>
        <p:txBody>
          <a:bodyPr/>
          <a:lstStyle/>
          <a:p>
            <a:r>
              <a:rPr lang="en-US"/>
              <a:t>GNSS Remote Sensing Colloquium</a:t>
            </a:r>
          </a:p>
        </p:txBody>
      </p:sp>
      <p:sp>
        <p:nvSpPr>
          <p:cNvPr id="6" name="Slide Number Placeholder 5">
            <a:extLst>
              <a:ext uri="{FF2B5EF4-FFF2-40B4-BE49-F238E27FC236}">
                <a16:creationId xmlns:a16="http://schemas.microsoft.com/office/drawing/2014/main" id="{1C43D331-3957-22BF-FDE2-C183D10A58A6}"/>
              </a:ext>
            </a:extLst>
          </p:cNvPr>
          <p:cNvSpPr>
            <a:spLocks noGrp="1"/>
          </p:cNvSpPr>
          <p:nvPr>
            <p:ph type="sldNum" sz="quarter" idx="12"/>
          </p:nvPr>
        </p:nvSpPr>
        <p:spPr/>
        <p:txBody>
          <a:bodyPr/>
          <a:lstStyle/>
          <a:p>
            <a:fld id="{C3F14344-E8AE-A046-97FC-1F262A61F8D5}" type="slidenum">
              <a:rPr lang="en-US" smtClean="0"/>
              <a:t>34</a:t>
            </a:fld>
            <a:endParaRPr lang="en-US"/>
          </a:p>
        </p:txBody>
      </p:sp>
      <p:sp>
        <p:nvSpPr>
          <p:cNvPr id="7" name="Title 1">
            <a:extLst>
              <a:ext uri="{FF2B5EF4-FFF2-40B4-BE49-F238E27FC236}">
                <a16:creationId xmlns:a16="http://schemas.microsoft.com/office/drawing/2014/main" id="{2F4B9187-A794-FB78-0849-E4C33BB0C024}"/>
              </a:ext>
            </a:extLst>
          </p:cNvPr>
          <p:cNvSpPr>
            <a:spLocks noGrp="1"/>
          </p:cNvSpPr>
          <p:nvPr>
            <p:ph type="title"/>
          </p:nvPr>
        </p:nvSpPr>
        <p:spPr>
          <a:xfrm>
            <a:off x="959557" y="190751"/>
            <a:ext cx="9596022" cy="848468"/>
          </a:xfrm>
        </p:spPr>
        <p:txBody>
          <a:bodyPr>
            <a:norm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References</a:t>
            </a:r>
          </a:p>
        </p:txBody>
      </p:sp>
      <p:sp>
        <p:nvSpPr>
          <p:cNvPr id="9" name="TextBox 8">
            <a:extLst>
              <a:ext uri="{FF2B5EF4-FFF2-40B4-BE49-F238E27FC236}">
                <a16:creationId xmlns:a16="http://schemas.microsoft.com/office/drawing/2014/main" id="{F2BF2892-9051-F3C2-DD7B-B44DDCF44C25}"/>
              </a:ext>
            </a:extLst>
          </p:cNvPr>
          <p:cNvSpPr txBox="1"/>
          <p:nvPr/>
        </p:nvSpPr>
        <p:spPr>
          <a:xfrm>
            <a:off x="959556" y="1040500"/>
            <a:ext cx="10659531" cy="5262979"/>
          </a:xfrm>
          <a:prstGeom prst="rect">
            <a:avLst/>
          </a:prstGeom>
          <a:noFill/>
        </p:spPr>
        <p:txBody>
          <a:bodyPr wrap="square" rtlCol="0">
            <a:spAutoFit/>
          </a:bodyPr>
          <a:lstStyle/>
          <a:p>
            <a:pPr indent="274320"/>
            <a:r>
              <a:rPr lang="en-US" sz="1600" dirty="0">
                <a:latin typeface="Verdana" panose="020B0604030504040204" pitchFamily="34" charset="0"/>
                <a:ea typeface="Verdana" panose="020B0604030504040204" pitchFamily="34" charset="0"/>
                <a:cs typeface="Verdana" panose="020B0604030504040204" pitchFamily="34" charset="0"/>
              </a:rPr>
              <a:t>Born and Wolf, 1999: Principles of Optics, Cambridge Univ. Press, New York.</a:t>
            </a:r>
          </a:p>
          <a:p>
            <a:pPr indent="274320"/>
            <a:r>
              <a:rPr lang="en-US" sz="1600" dirty="0" err="1">
                <a:latin typeface="Verdana" panose="020B0604030504040204" pitchFamily="34" charset="0"/>
                <a:ea typeface="Verdana" panose="020B0604030504040204" pitchFamily="34" charset="0"/>
                <a:cs typeface="Verdana" panose="020B0604030504040204" pitchFamily="34" charset="0"/>
              </a:rPr>
              <a:t>Gorbunov</a:t>
            </a:r>
            <a:r>
              <a:rPr lang="en-US" sz="1600" dirty="0">
                <a:latin typeface="Verdana" panose="020B0604030504040204" pitchFamily="34" charset="0"/>
                <a:ea typeface="Verdana" panose="020B0604030504040204" pitchFamily="34" charset="0"/>
                <a:cs typeface="Verdana" panose="020B0604030504040204" pitchFamily="34" charset="0"/>
              </a:rPr>
              <a:t> et al., 1996: Advanced algorithms of inversion of GPS/MET satellite data and their application to reconstruction of temperature and humidity, Rep. 211, Max-Planck Institute for Meteorology, Hamburg, Germany.</a:t>
            </a:r>
          </a:p>
          <a:p>
            <a:pPr indent="274320"/>
            <a:r>
              <a:rPr lang="en-US" sz="1600" dirty="0" err="1">
                <a:latin typeface="Verdana" panose="020B0604030504040204" pitchFamily="34" charset="0"/>
                <a:ea typeface="Verdana" panose="020B0604030504040204" pitchFamily="34" charset="0"/>
                <a:cs typeface="Verdana" panose="020B0604030504040204" pitchFamily="34" charset="0"/>
              </a:rPr>
              <a:t>Gorbunov</a:t>
            </a:r>
            <a:r>
              <a:rPr lang="en-US" sz="1600" dirty="0">
                <a:latin typeface="Verdana" panose="020B0604030504040204" pitchFamily="34" charset="0"/>
                <a:ea typeface="Verdana" panose="020B0604030504040204" pitchFamily="34" charset="0"/>
                <a:cs typeface="Verdana" panose="020B0604030504040204" pitchFamily="34" charset="0"/>
              </a:rPr>
              <a:t> et al., 2002: Canonical transform method for processing radio occultation data in lower troposphere, </a:t>
            </a:r>
            <a:r>
              <a:rPr lang="en-US" sz="1600" dirty="0" err="1">
                <a:latin typeface="Verdana" panose="020B0604030504040204" pitchFamily="34" charset="0"/>
                <a:ea typeface="Verdana" panose="020B0604030504040204" pitchFamily="34" charset="0"/>
                <a:cs typeface="Verdana" panose="020B0604030504040204" pitchFamily="34" charset="0"/>
              </a:rPr>
              <a:t>doi</a:t>
            </a:r>
            <a:r>
              <a:rPr lang="en-US" sz="1600" dirty="0">
                <a:latin typeface="Verdana" panose="020B0604030504040204" pitchFamily="34" charset="0"/>
                <a:ea typeface="Verdana" panose="020B0604030504040204" pitchFamily="34" charset="0"/>
                <a:cs typeface="Verdana" panose="020B0604030504040204" pitchFamily="34" charset="0"/>
              </a:rPr>
              <a:t>: 10.1029/2000RS002592.</a:t>
            </a:r>
          </a:p>
          <a:p>
            <a:pPr indent="274320"/>
            <a:r>
              <a:rPr lang="en-US" sz="1600" dirty="0" err="1">
                <a:latin typeface="Verdana" panose="020B0604030504040204" pitchFamily="34" charset="0"/>
                <a:ea typeface="Verdana" panose="020B0604030504040204" pitchFamily="34" charset="0"/>
                <a:cs typeface="Verdana" panose="020B0604030504040204" pitchFamily="34" charset="0"/>
              </a:rPr>
              <a:t>Gorbunov</a:t>
            </a:r>
            <a:r>
              <a:rPr lang="en-US" sz="1600" dirty="0">
                <a:latin typeface="Verdana" panose="020B0604030504040204" pitchFamily="34" charset="0"/>
                <a:ea typeface="Verdana" panose="020B0604030504040204" pitchFamily="34" charset="0"/>
                <a:cs typeface="Verdana" panose="020B0604030504040204" pitchFamily="34" charset="0"/>
              </a:rPr>
              <a:t> and Lauritsen, 2004: Canonical transform methods for radio occultation data, </a:t>
            </a:r>
            <a:r>
              <a:rPr lang="en-US" sz="1600" dirty="0" err="1">
                <a:latin typeface="Verdana" panose="020B0604030504040204" pitchFamily="34" charset="0"/>
                <a:ea typeface="Verdana" panose="020B0604030504040204" pitchFamily="34" charset="0"/>
                <a:cs typeface="Verdana" panose="020B0604030504040204" pitchFamily="34" charset="0"/>
              </a:rPr>
              <a:t>doi</a:t>
            </a:r>
            <a:r>
              <a:rPr lang="en-US" sz="1600" dirty="0">
                <a:latin typeface="Verdana" panose="020B0604030504040204" pitchFamily="34" charset="0"/>
                <a:ea typeface="Verdana" panose="020B0604030504040204" pitchFamily="34" charset="0"/>
                <a:cs typeface="Verdana" panose="020B0604030504040204" pitchFamily="34" charset="0"/>
              </a:rPr>
              <a:t>: 10.1007/978-3-662-09041-1_6.</a:t>
            </a:r>
          </a:p>
          <a:p>
            <a:pPr indent="274320"/>
            <a:r>
              <a:rPr lang="en-US" sz="1600" dirty="0" err="1">
                <a:latin typeface="Verdana" panose="020B0604030504040204" pitchFamily="34" charset="0"/>
                <a:ea typeface="Verdana" panose="020B0604030504040204" pitchFamily="34" charset="0"/>
                <a:cs typeface="Verdana" panose="020B0604030504040204" pitchFamily="34" charset="0"/>
              </a:rPr>
              <a:t>Gorbunov</a:t>
            </a:r>
            <a:r>
              <a:rPr lang="en-US" sz="1600" dirty="0">
                <a:latin typeface="Verdana" panose="020B0604030504040204" pitchFamily="34" charset="0"/>
                <a:ea typeface="Verdana" panose="020B0604030504040204" pitchFamily="34" charset="0"/>
                <a:cs typeface="Verdana" panose="020B0604030504040204" pitchFamily="34" charset="0"/>
              </a:rPr>
              <a:t> et al., 2021: Generalized canonical transform method for radio occultation sounding with improved retrieval in the presence of horizontal gradients, </a:t>
            </a:r>
            <a:r>
              <a:rPr lang="en-US" sz="1600" dirty="0" err="1">
                <a:latin typeface="Verdana" panose="020B0604030504040204" pitchFamily="34" charset="0"/>
                <a:ea typeface="Verdana" panose="020B0604030504040204" pitchFamily="34" charset="0"/>
                <a:cs typeface="Verdana" panose="020B0604030504040204" pitchFamily="34" charset="0"/>
              </a:rPr>
              <a:t>doi</a:t>
            </a:r>
            <a:r>
              <a:rPr lang="en-US" sz="1600" dirty="0">
                <a:latin typeface="Verdana" panose="020B0604030504040204" pitchFamily="34" charset="0"/>
                <a:ea typeface="Verdana" panose="020B0604030504040204" pitchFamily="34" charset="0"/>
                <a:cs typeface="Verdana" panose="020B0604030504040204" pitchFamily="34" charset="0"/>
              </a:rPr>
              <a:t>: 10.5194/amt-14-853-2021.</a:t>
            </a:r>
          </a:p>
          <a:p>
            <a:pPr indent="274320"/>
            <a:r>
              <a:rPr lang="en-US" sz="1600" dirty="0">
                <a:latin typeface="Verdana" panose="020B0604030504040204" pitchFamily="34" charset="0"/>
                <a:ea typeface="Verdana" panose="020B0604030504040204" pitchFamily="34" charset="0"/>
                <a:cs typeface="Verdana" panose="020B0604030504040204" pitchFamily="34" charset="0"/>
              </a:rPr>
              <a:t>Hajj et al., 2002: A technical description of atmospheric sounding by GPS occultation, </a:t>
            </a:r>
            <a:r>
              <a:rPr lang="en-US" sz="1600" dirty="0" err="1">
                <a:latin typeface="Verdana" panose="020B0604030504040204" pitchFamily="34" charset="0"/>
                <a:ea typeface="Verdana" panose="020B0604030504040204" pitchFamily="34" charset="0"/>
                <a:cs typeface="Verdana" panose="020B0604030504040204" pitchFamily="34" charset="0"/>
              </a:rPr>
              <a:t>doi</a:t>
            </a:r>
            <a:r>
              <a:rPr lang="en-US" sz="1600" dirty="0">
                <a:latin typeface="Verdana" panose="020B0604030504040204" pitchFamily="34" charset="0"/>
                <a:ea typeface="Verdana" panose="020B0604030504040204" pitchFamily="34" charset="0"/>
                <a:cs typeface="Verdana" panose="020B0604030504040204" pitchFamily="34" charset="0"/>
              </a:rPr>
              <a:t>: 10.1016/S1364-6826(01)00114-6.</a:t>
            </a:r>
          </a:p>
          <a:p>
            <a:pPr indent="274320"/>
            <a:r>
              <a:rPr lang="en-US" sz="1600" dirty="0" err="1">
                <a:latin typeface="Verdana" panose="020B0604030504040204" pitchFamily="34" charset="0"/>
                <a:ea typeface="Verdana" panose="020B0604030504040204" pitchFamily="34" charset="0"/>
                <a:cs typeface="Verdana" panose="020B0604030504040204" pitchFamily="34" charset="0"/>
              </a:rPr>
              <a:t>Hocke</a:t>
            </a:r>
            <a:r>
              <a:rPr lang="en-US" sz="1600" dirty="0">
                <a:latin typeface="Verdana" panose="020B0604030504040204" pitchFamily="34" charset="0"/>
                <a:ea typeface="Verdana" panose="020B0604030504040204" pitchFamily="34" charset="0"/>
                <a:cs typeface="Verdana" panose="020B0604030504040204" pitchFamily="34" charset="0"/>
              </a:rPr>
              <a:t> et al., 1999: Radio occultation data analysis by the </a:t>
            </a:r>
            <a:r>
              <a:rPr lang="en-US" sz="1600" dirty="0" err="1">
                <a:latin typeface="Verdana" panose="020B0604030504040204" pitchFamily="34" charset="0"/>
                <a:ea typeface="Verdana" panose="020B0604030504040204" pitchFamily="34" charset="0"/>
                <a:cs typeface="Verdana" panose="020B0604030504040204" pitchFamily="34" charset="0"/>
              </a:rPr>
              <a:t>radioholographic</a:t>
            </a:r>
            <a:r>
              <a:rPr lang="en-US" sz="1600" dirty="0">
                <a:latin typeface="Verdana" panose="020B0604030504040204" pitchFamily="34" charset="0"/>
                <a:ea typeface="Verdana" panose="020B0604030504040204" pitchFamily="34" charset="0"/>
                <a:cs typeface="Verdana" panose="020B0604030504040204" pitchFamily="34" charset="0"/>
              </a:rPr>
              <a:t> method, </a:t>
            </a:r>
            <a:r>
              <a:rPr lang="en-US" sz="1600" dirty="0" err="1">
                <a:latin typeface="Verdana" panose="020B0604030504040204" pitchFamily="34" charset="0"/>
                <a:ea typeface="Verdana" panose="020B0604030504040204" pitchFamily="34" charset="0"/>
                <a:cs typeface="Verdana" panose="020B0604030504040204" pitchFamily="34" charset="0"/>
              </a:rPr>
              <a:t>doi</a:t>
            </a:r>
            <a:r>
              <a:rPr lang="en-US" sz="1600" dirty="0">
                <a:latin typeface="Verdana" panose="020B0604030504040204" pitchFamily="34" charset="0"/>
                <a:ea typeface="Verdana" panose="020B0604030504040204" pitchFamily="34" charset="0"/>
                <a:cs typeface="Verdana" panose="020B0604030504040204" pitchFamily="34" charset="0"/>
              </a:rPr>
              <a:t>: 10.1016/S1364-6826(99)00080-2.</a:t>
            </a:r>
          </a:p>
          <a:p>
            <a:pPr indent="274320"/>
            <a:r>
              <a:rPr lang="en-US" sz="1600" dirty="0">
                <a:latin typeface="Verdana" panose="020B0604030504040204" pitchFamily="34" charset="0"/>
                <a:ea typeface="Verdana" panose="020B0604030504040204" pitchFamily="34" charset="0"/>
                <a:cs typeface="Verdana" panose="020B0604030504040204" pitchFamily="34" charset="0"/>
              </a:rPr>
              <a:t>Jensen et al., 2003: Full spectrum inversion of radio occultation signals, </a:t>
            </a:r>
            <a:r>
              <a:rPr lang="en-US" sz="1600" dirty="0" err="1">
                <a:latin typeface="Verdana" panose="020B0604030504040204" pitchFamily="34" charset="0"/>
                <a:ea typeface="Verdana" panose="020B0604030504040204" pitchFamily="34" charset="0"/>
                <a:cs typeface="Verdana" panose="020B0604030504040204" pitchFamily="34" charset="0"/>
              </a:rPr>
              <a:t>doi</a:t>
            </a:r>
            <a:r>
              <a:rPr lang="en-US" sz="1600" dirty="0">
                <a:latin typeface="Verdana" panose="020B0604030504040204" pitchFamily="34" charset="0"/>
                <a:ea typeface="Verdana" panose="020B0604030504040204" pitchFamily="34" charset="0"/>
                <a:cs typeface="Verdana" panose="020B0604030504040204" pitchFamily="34" charset="0"/>
              </a:rPr>
              <a:t>: 10.1029/2002RS002763.</a:t>
            </a:r>
          </a:p>
          <a:p>
            <a:pPr indent="274320"/>
            <a:r>
              <a:rPr lang="en-US" sz="1600" dirty="0">
                <a:latin typeface="Verdana" panose="020B0604030504040204" pitchFamily="34" charset="0"/>
                <a:ea typeface="Verdana" panose="020B0604030504040204" pitchFamily="34" charset="0"/>
                <a:cs typeface="Verdana" panose="020B0604030504040204" pitchFamily="34" charset="0"/>
              </a:rPr>
              <a:t>Jensen et al., 2004: Geometrical optics phase matching of radio occultation signals, </a:t>
            </a:r>
            <a:r>
              <a:rPr lang="en-US" sz="1600" dirty="0" err="1">
                <a:latin typeface="Verdana" panose="020B0604030504040204" pitchFamily="34" charset="0"/>
                <a:ea typeface="Verdana" panose="020B0604030504040204" pitchFamily="34" charset="0"/>
                <a:cs typeface="Verdana" panose="020B0604030504040204" pitchFamily="34" charset="0"/>
              </a:rPr>
              <a:t>doi</a:t>
            </a:r>
            <a:r>
              <a:rPr lang="en-US" sz="1600" dirty="0">
                <a:latin typeface="Verdana" panose="020B0604030504040204" pitchFamily="34" charset="0"/>
                <a:ea typeface="Verdana" panose="020B0604030504040204" pitchFamily="34" charset="0"/>
                <a:cs typeface="Verdana" panose="020B0604030504040204" pitchFamily="34" charset="0"/>
              </a:rPr>
              <a:t>: 10.1029/2003RS002899.</a:t>
            </a:r>
          </a:p>
          <a:p>
            <a:pPr indent="274320"/>
            <a:r>
              <a:rPr lang="en-US" sz="1600" dirty="0" err="1">
                <a:latin typeface="Verdana" panose="020B0604030504040204" pitchFamily="34" charset="0"/>
                <a:ea typeface="Verdana" panose="020B0604030504040204" pitchFamily="34" charset="0"/>
                <a:cs typeface="Verdana" panose="020B0604030504040204" pitchFamily="34" charset="0"/>
              </a:rPr>
              <a:t>Kuo</a:t>
            </a:r>
            <a:r>
              <a:rPr lang="en-US" sz="1600" dirty="0">
                <a:latin typeface="Verdana" panose="020B0604030504040204" pitchFamily="34" charset="0"/>
                <a:ea typeface="Verdana" panose="020B0604030504040204" pitchFamily="34" charset="0"/>
                <a:cs typeface="Verdana" panose="020B0604030504040204" pitchFamily="34" charset="0"/>
              </a:rPr>
              <a:t> et al., 2004: Inversion and error estimation of GPS radio occultation data, </a:t>
            </a:r>
            <a:r>
              <a:rPr lang="en-US" sz="1600" dirty="0" err="1">
                <a:latin typeface="Verdana" panose="020B0604030504040204" pitchFamily="34" charset="0"/>
                <a:ea typeface="Verdana" panose="020B0604030504040204" pitchFamily="34" charset="0"/>
                <a:cs typeface="Verdana" panose="020B0604030504040204" pitchFamily="34" charset="0"/>
              </a:rPr>
              <a:t>doi</a:t>
            </a:r>
            <a:r>
              <a:rPr lang="en-US" sz="1600" dirty="0">
                <a:latin typeface="Verdana" panose="020B0604030504040204" pitchFamily="34" charset="0"/>
                <a:ea typeface="Verdana" panose="020B0604030504040204" pitchFamily="34" charset="0"/>
                <a:cs typeface="Verdana" panose="020B0604030504040204" pitchFamily="34" charset="0"/>
              </a:rPr>
              <a:t>: 10.2151/jmsj.2004.507.</a:t>
            </a:r>
          </a:p>
          <a:p>
            <a:pPr indent="274320"/>
            <a:endParaRPr lang="en-US"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8541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AB824C4-2A26-9A7A-B533-A35C63BB9722}"/>
              </a:ext>
            </a:extLst>
          </p:cNvPr>
          <p:cNvSpPr>
            <a:spLocks noGrp="1"/>
          </p:cNvSpPr>
          <p:nvPr>
            <p:ph type="dt" sz="half" idx="10"/>
          </p:nvPr>
        </p:nvSpPr>
        <p:spPr/>
        <p:txBody>
          <a:bodyPr/>
          <a:lstStyle/>
          <a:p>
            <a:fld id="{065466A9-0B5C-8645-AF22-37B55D25EF7F}" type="datetime1">
              <a:rPr lang="en-US" smtClean="0"/>
              <a:t>8/16/23</a:t>
            </a:fld>
            <a:endParaRPr lang="en-US"/>
          </a:p>
        </p:txBody>
      </p:sp>
      <p:sp>
        <p:nvSpPr>
          <p:cNvPr id="5" name="Footer Placeholder 4">
            <a:extLst>
              <a:ext uri="{FF2B5EF4-FFF2-40B4-BE49-F238E27FC236}">
                <a16:creationId xmlns:a16="http://schemas.microsoft.com/office/drawing/2014/main" id="{B08BD742-83B0-8678-512A-A151209F7292}"/>
              </a:ext>
            </a:extLst>
          </p:cNvPr>
          <p:cNvSpPr>
            <a:spLocks noGrp="1"/>
          </p:cNvSpPr>
          <p:nvPr>
            <p:ph type="ftr" sz="quarter" idx="11"/>
          </p:nvPr>
        </p:nvSpPr>
        <p:spPr/>
        <p:txBody>
          <a:bodyPr/>
          <a:lstStyle/>
          <a:p>
            <a:r>
              <a:rPr lang="en-US"/>
              <a:t>GNSS Remote Sensing Colloquium</a:t>
            </a:r>
          </a:p>
        </p:txBody>
      </p:sp>
      <p:sp>
        <p:nvSpPr>
          <p:cNvPr id="6" name="Slide Number Placeholder 5">
            <a:extLst>
              <a:ext uri="{FF2B5EF4-FFF2-40B4-BE49-F238E27FC236}">
                <a16:creationId xmlns:a16="http://schemas.microsoft.com/office/drawing/2014/main" id="{621F770E-A530-1BFA-BB18-5392F466EEE7}"/>
              </a:ext>
            </a:extLst>
          </p:cNvPr>
          <p:cNvSpPr>
            <a:spLocks noGrp="1"/>
          </p:cNvSpPr>
          <p:nvPr>
            <p:ph type="sldNum" sz="quarter" idx="12"/>
          </p:nvPr>
        </p:nvSpPr>
        <p:spPr/>
        <p:txBody>
          <a:bodyPr/>
          <a:lstStyle/>
          <a:p>
            <a:fld id="{C3F14344-E8AE-A046-97FC-1F262A61F8D5}" type="slidenum">
              <a:rPr lang="en-US" smtClean="0"/>
              <a:t>35</a:t>
            </a:fld>
            <a:endParaRPr lang="en-US"/>
          </a:p>
        </p:txBody>
      </p:sp>
      <p:sp>
        <p:nvSpPr>
          <p:cNvPr id="8" name="TextBox 7">
            <a:extLst>
              <a:ext uri="{FF2B5EF4-FFF2-40B4-BE49-F238E27FC236}">
                <a16:creationId xmlns:a16="http://schemas.microsoft.com/office/drawing/2014/main" id="{353CD88C-3C8B-4C48-94DB-33F53FE3BFC3}"/>
              </a:ext>
            </a:extLst>
          </p:cNvPr>
          <p:cNvSpPr txBox="1"/>
          <p:nvPr/>
        </p:nvSpPr>
        <p:spPr>
          <a:xfrm>
            <a:off x="959557" y="932085"/>
            <a:ext cx="10237529" cy="5355312"/>
          </a:xfrm>
          <a:prstGeom prst="rect">
            <a:avLst/>
          </a:prstGeom>
          <a:noFill/>
        </p:spPr>
        <p:txBody>
          <a:bodyPr wrap="square">
            <a:spAutoFit/>
          </a:bodyPr>
          <a:lstStyle/>
          <a:p>
            <a:pPr indent="274320"/>
            <a:r>
              <a:rPr lang="en-US" sz="1800" dirty="0" err="1">
                <a:latin typeface="Verdana" panose="020B0604030504040204" pitchFamily="34" charset="0"/>
                <a:ea typeface="Verdana" panose="020B0604030504040204" pitchFamily="34" charset="0"/>
                <a:cs typeface="Verdana" panose="020B0604030504040204" pitchFamily="34" charset="0"/>
              </a:rPr>
              <a:t>Kursinski</a:t>
            </a:r>
            <a:r>
              <a:rPr lang="en-US" sz="1800" dirty="0">
                <a:latin typeface="Verdana" panose="020B0604030504040204" pitchFamily="34" charset="0"/>
                <a:ea typeface="Verdana" panose="020B0604030504040204" pitchFamily="34" charset="0"/>
                <a:cs typeface="Verdana" panose="020B0604030504040204" pitchFamily="34" charset="0"/>
              </a:rPr>
              <a:t>, et al., 1997: Observing Earth’s atmosphere with radio occultation measurements using the Global Positioning System, </a:t>
            </a:r>
            <a:r>
              <a:rPr lang="en-US" sz="1800" dirty="0" err="1">
                <a:latin typeface="Verdana" panose="020B0604030504040204" pitchFamily="34" charset="0"/>
                <a:ea typeface="Verdana" panose="020B0604030504040204" pitchFamily="34" charset="0"/>
                <a:cs typeface="Verdana" panose="020B0604030504040204" pitchFamily="34" charset="0"/>
              </a:rPr>
              <a:t>doi</a:t>
            </a:r>
            <a:r>
              <a:rPr lang="en-US" sz="1800" dirty="0">
                <a:latin typeface="Verdana" panose="020B0604030504040204" pitchFamily="34" charset="0"/>
                <a:ea typeface="Verdana" panose="020B0604030504040204" pitchFamily="34" charset="0"/>
                <a:cs typeface="Verdana" panose="020B0604030504040204" pitchFamily="34" charset="0"/>
              </a:rPr>
              <a:t>: 10.1029/97JD01569.</a:t>
            </a:r>
          </a:p>
          <a:p>
            <a:pPr indent="274320"/>
            <a:r>
              <a:rPr lang="en-US" sz="1800" dirty="0">
                <a:latin typeface="Verdana" panose="020B0604030504040204" pitchFamily="34" charset="0"/>
                <a:ea typeface="Verdana" panose="020B0604030504040204" pitchFamily="34" charset="0"/>
                <a:cs typeface="Verdana" panose="020B0604030504040204" pitchFamily="34" charset="0"/>
              </a:rPr>
              <a:t>Liu et al., 2018: A quality control procedure based on bending angle measurement uncertainty for radio occultation data assimilation in the tropical lower troposphere, </a:t>
            </a:r>
            <a:r>
              <a:rPr lang="en-US" sz="1800" dirty="0" err="1">
                <a:latin typeface="Verdana" panose="020B0604030504040204" pitchFamily="34" charset="0"/>
                <a:ea typeface="Verdana" panose="020B0604030504040204" pitchFamily="34" charset="0"/>
                <a:cs typeface="Verdana" panose="020B0604030504040204" pitchFamily="34" charset="0"/>
              </a:rPr>
              <a:t>doi</a:t>
            </a:r>
            <a:r>
              <a:rPr lang="en-US" sz="1800" dirty="0">
                <a:latin typeface="Verdana" panose="020B0604030504040204" pitchFamily="34" charset="0"/>
                <a:ea typeface="Verdana" panose="020B0604030504040204" pitchFamily="34" charset="0"/>
                <a:cs typeface="Verdana" panose="020B0604030504040204" pitchFamily="34" charset="0"/>
              </a:rPr>
              <a:t>: 10.1175/JTECH-D-17-0224.1.</a:t>
            </a:r>
          </a:p>
          <a:p>
            <a:pPr indent="274320"/>
            <a:r>
              <a:rPr lang="en-US" sz="1800" dirty="0">
                <a:latin typeface="Verdana" panose="020B0604030504040204" pitchFamily="34" charset="0"/>
                <a:ea typeface="Verdana" panose="020B0604030504040204" pitchFamily="34" charset="0"/>
                <a:cs typeface="Verdana" panose="020B0604030504040204" pitchFamily="34" charset="0"/>
              </a:rPr>
              <a:t>Lohmann, 2005: Application of dynamical error estimation for statistical optimization of radio occultation bending angles, </a:t>
            </a:r>
            <a:r>
              <a:rPr lang="en-US" sz="1800" dirty="0" err="1">
                <a:latin typeface="Verdana" panose="020B0604030504040204" pitchFamily="34" charset="0"/>
                <a:ea typeface="Verdana" panose="020B0604030504040204" pitchFamily="34" charset="0"/>
                <a:cs typeface="Verdana" panose="020B0604030504040204" pitchFamily="34" charset="0"/>
              </a:rPr>
              <a:t>doi</a:t>
            </a:r>
            <a:r>
              <a:rPr lang="en-US" sz="1800" dirty="0">
                <a:latin typeface="Verdana" panose="020B0604030504040204" pitchFamily="34" charset="0"/>
                <a:ea typeface="Verdana" panose="020B0604030504040204" pitchFamily="34" charset="0"/>
                <a:cs typeface="Verdana" panose="020B0604030504040204" pitchFamily="34" charset="0"/>
              </a:rPr>
              <a:t>: 10.1029/2004RS003117.</a:t>
            </a:r>
          </a:p>
          <a:p>
            <a:pPr indent="274320"/>
            <a:r>
              <a:rPr lang="en-US" sz="1800" dirty="0">
                <a:latin typeface="Verdana" panose="020B0604030504040204" pitchFamily="34" charset="0"/>
                <a:ea typeface="Verdana" panose="020B0604030504040204" pitchFamily="34" charset="0"/>
                <a:cs typeface="Verdana" panose="020B0604030504040204" pitchFamily="34" charset="0"/>
              </a:rPr>
              <a:t>Melbourne et al., 1994: The application of spaceborne GPS to atmospheric limb sounding and global change monitoring, JPL, Pasadena, CA, USA.</a:t>
            </a:r>
          </a:p>
          <a:p>
            <a:pPr indent="274320"/>
            <a:r>
              <a:rPr lang="en-US" sz="1800" dirty="0">
                <a:latin typeface="Verdana" panose="020B0604030504040204" pitchFamily="34" charset="0"/>
                <a:ea typeface="Verdana" panose="020B0604030504040204" pitchFamily="34" charset="0"/>
                <a:cs typeface="Verdana" panose="020B0604030504040204" pitchFamily="34" charset="0"/>
              </a:rPr>
              <a:t>Syndergaard, 1998: Modeling the impact of the Earth’s oblateness on the retrieval of temperature and pressure profiles from limb sounding, </a:t>
            </a:r>
            <a:r>
              <a:rPr lang="en-US" sz="1800" dirty="0" err="1">
                <a:latin typeface="Verdana" panose="020B0604030504040204" pitchFamily="34" charset="0"/>
                <a:ea typeface="Verdana" panose="020B0604030504040204" pitchFamily="34" charset="0"/>
                <a:cs typeface="Verdana" panose="020B0604030504040204" pitchFamily="34" charset="0"/>
              </a:rPr>
              <a:t>doi</a:t>
            </a:r>
            <a:r>
              <a:rPr lang="en-US" sz="1800" dirty="0">
                <a:latin typeface="Verdana" panose="020B0604030504040204" pitchFamily="34" charset="0"/>
                <a:ea typeface="Verdana" panose="020B0604030504040204" pitchFamily="34" charset="0"/>
                <a:cs typeface="Verdana" panose="020B0604030504040204" pitchFamily="34" charset="0"/>
              </a:rPr>
              <a:t>: 10.1016/S1365-6826(97)00056-4.</a:t>
            </a:r>
          </a:p>
          <a:p>
            <a:pPr indent="274320"/>
            <a:r>
              <a:rPr lang="en-US" sz="1800" dirty="0" err="1">
                <a:latin typeface="Verdana" panose="020B0604030504040204" pitchFamily="34" charset="0"/>
                <a:ea typeface="Verdana" panose="020B0604030504040204" pitchFamily="34" charset="0"/>
                <a:cs typeface="Verdana" panose="020B0604030504040204" pitchFamily="34" charset="0"/>
              </a:rPr>
              <a:t>Sokolovskiy</a:t>
            </a:r>
            <a:r>
              <a:rPr lang="en-US" sz="1800" dirty="0">
                <a:latin typeface="Verdana" panose="020B0604030504040204" pitchFamily="34" charset="0"/>
                <a:ea typeface="Verdana" panose="020B0604030504040204" pitchFamily="34" charset="0"/>
                <a:cs typeface="Verdana" panose="020B0604030504040204" pitchFamily="34" charset="0"/>
              </a:rPr>
              <a:t> and Hunt, 1996: Statistical optimization approach for GPS/MET data inversion, in URSI GPS/MET Workshop, Union Radio Sci. Int., </a:t>
            </a:r>
            <a:r>
              <a:rPr lang="en-US" sz="1800" dirty="0" err="1">
                <a:latin typeface="Verdana" panose="020B0604030504040204" pitchFamily="34" charset="0"/>
                <a:ea typeface="Verdana" panose="020B0604030504040204" pitchFamily="34" charset="0"/>
                <a:cs typeface="Verdana" panose="020B0604030504040204" pitchFamily="34" charset="0"/>
              </a:rPr>
              <a:t>Tuscon</a:t>
            </a:r>
            <a:r>
              <a:rPr lang="en-US" sz="1800" dirty="0">
                <a:latin typeface="Verdana" panose="020B0604030504040204" pitchFamily="34" charset="0"/>
                <a:ea typeface="Verdana" panose="020B0604030504040204" pitchFamily="34" charset="0"/>
                <a:cs typeface="Verdana" panose="020B0604030504040204" pitchFamily="34" charset="0"/>
              </a:rPr>
              <a:t>, Ariz.</a:t>
            </a:r>
          </a:p>
          <a:p>
            <a:pPr indent="274320"/>
            <a:r>
              <a:rPr lang="en-US" sz="1800" dirty="0" err="1">
                <a:latin typeface="Verdana" panose="020B0604030504040204" pitchFamily="34" charset="0"/>
                <a:ea typeface="Verdana" panose="020B0604030504040204" pitchFamily="34" charset="0"/>
                <a:cs typeface="Verdana" panose="020B0604030504040204" pitchFamily="34" charset="0"/>
              </a:rPr>
              <a:t>Sokolovskiy</a:t>
            </a:r>
            <a:r>
              <a:rPr lang="en-US" sz="1800" dirty="0">
                <a:latin typeface="Verdana" panose="020B0604030504040204" pitchFamily="34" charset="0"/>
                <a:ea typeface="Verdana" panose="020B0604030504040204" pitchFamily="34" charset="0"/>
                <a:cs typeface="Verdana" panose="020B0604030504040204" pitchFamily="34" charset="0"/>
              </a:rPr>
              <a:t>, 2001: Modeling and inverting radio occultation signals in the moist troposphere, </a:t>
            </a:r>
            <a:r>
              <a:rPr lang="en-US" sz="1800" dirty="0" err="1">
                <a:latin typeface="Verdana" panose="020B0604030504040204" pitchFamily="34" charset="0"/>
                <a:ea typeface="Verdana" panose="020B0604030504040204" pitchFamily="34" charset="0"/>
                <a:cs typeface="Verdana" panose="020B0604030504040204" pitchFamily="34" charset="0"/>
              </a:rPr>
              <a:t>doi</a:t>
            </a:r>
            <a:r>
              <a:rPr lang="en-US" sz="1800" dirty="0">
                <a:latin typeface="Verdana" panose="020B0604030504040204" pitchFamily="34" charset="0"/>
                <a:ea typeface="Verdana" panose="020B0604030504040204" pitchFamily="34" charset="0"/>
                <a:cs typeface="Verdana" panose="020B0604030504040204" pitchFamily="34" charset="0"/>
              </a:rPr>
              <a:t>: 10.1029/1999RS002273.</a:t>
            </a:r>
          </a:p>
          <a:p>
            <a:pPr indent="274320"/>
            <a:r>
              <a:rPr lang="en-US" sz="1800" dirty="0" err="1">
                <a:latin typeface="Verdana" panose="020B0604030504040204" pitchFamily="34" charset="0"/>
                <a:ea typeface="Verdana" panose="020B0604030504040204" pitchFamily="34" charset="0"/>
                <a:cs typeface="Verdana" panose="020B0604030504040204" pitchFamily="34" charset="0"/>
              </a:rPr>
              <a:t>Sokolovskiy</a:t>
            </a:r>
            <a:r>
              <a:rPr lang="en-US" sz="1800" dirty="0">
                <a:latin typeface="Verdana" panose="020B0604030504040204" pitchFamily="34" charset="0"/>
                <a:ea typeface="Verdana" panose="020B0604030504040204" pitchFamily="34" charset="0"/>
                <a:cs typeface="Verdana" panose="020B0604030504040204" pitchFamily="34" charset="0"/>
              </a:rPr>
              <a:t> et al., 2005: Assessing the accuracy of a linearized observation operator for assimilation of radio occultation data: Case simulations with a high-resolution weather model, </a:t>
            </a:r>
            <a:r>
              <a:rPr lang="en-US" sz="1800" dirty="0" err="1">
                <a:latin typeface="Verdana" panose="020B0604030504040204" pitchFamily="34" charset="0"/>
                <a:ea typeface="Verdana" panose="020B0604030504040204" pitchFamily="34" charset="0"/>
                <a:cs typeface="Verdana" panose="020B0604030504040204" pitchFamily="34" charset="0"/>
              </a:rPr>
              <a:t>doi</a:t>
            </a:r>
            <a:r>
              <a:rPr lang="en-US" sz="1800" dirty="0">
                <a:latin typeface="Verdana" panose="020B0604030504040204" pitchFamily="34" charset="0"/>
                <a:ea typeface="Verdana" panose="020B0604030504040204" pitchFamily="34" charset="0"/>
                <a:cs typeface="Verdana" panose="020B0604030504040204" pitchFamily="34" charset="0"/>
              </a:rPr>
              <a:t>: 10.1175/MWR2948.1.</a:t>
            </a:r>
          </a:p>
        </p:txBody>
      </p:sp>
      <p:sp>
        <p:nvSpPr>
          <p:cNvPr id="9" name="Title 1">
            <a:extLst>
              <a:ext uri="{FF2B5EF4-FFF2-40B4-BE49-F238E27FC236}">
                <a16:creationId xmlns:a16="http://schemas.microsoft.com/office/drawing/2014/main" id="{905FDBE9-8DAB-D1F2-8F00-617172ED18C3}"/>
              </a:ext>
            </a:extLst>
          </p:cNvPr>
          <p:cNvSpPr>
            <a:spLocks noGrp="1"/>
          </p:cNvSpPr>
          <p:nvPr>
            <p:ph type="title"/>
          </p:nvPr>
        </p:nvSpPr>
        <p:spPr>
          <a:xfrm>
            <a:off x="959557" y="190751"/>
            <a:ext cx="9596022" cy="848468"/>
          </a:xfrm>
        </p:spPr>
        <p:txBody>
          <a:bodyPr>
            <a:norm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References</a:t>
            </a:r>
          </a:p>
        </p:txBody>
      </p:sp>
    </p:spTree>
    <p:extLst>
      <p:ext uri="{BB962C8B-B14F-4D97-AF65-F5344CB8AC3E}">
        <p14:creationId xmlns:p14="http://schemas.microsoft.com/office/powerpoint/2010/main" val="2860052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1707976-F72B-472F-5DE8-DB5FDD09A8FC}"/>
              </a:ext>
            </a:extLst>
          </p:cNvPr>
          <p:cNvSpPr>
            <a:spLocks noGrp="1"/>
          </p:cNvSpPr>
          <p:nvPr>
            <p:ph type="dt" sz="half" idx="10"/>
          </p:nvPr>
        </p:nvSpPr>
        <p:spPr/>
        <p:txBody>
          <a:bodyPr/>
          <a:lstStyle/>
          <a:p>
            <a:fld id="{065466A9-0B5C-8645-AF22-37B55D25EF7F}" type="datetime1">
              <a:rPr lang="en-US" smtClean="0"/>
              <a:t>8/16/23</a:t>
            </a:fld>
            <a:endParaRPr lang="en-US"/>
          </a:p>
        </p:txBody>
      </p:sp>
      <p:sp>
        <p:nvSpPr>
          <p:cNvPr id="5" name="Footer Placeholder 4">
            <a:extLst>
              <a:ext uri="{FF2B5EF4-FFF2-40B4-BE49-F238E27FC236}">
                <a16:creationId xmlns:a16="http://schemas.microsoft.com/office/drawing/2014/main" id="{BE70E8A4-334B-0341-B5DD-18068E3FE18F}"/>
              </a:ext>
            </a:extLst>
          </p:cNvPr>
          <p:cNvSpPr>
            <a:spLocks noGrp="1"/>
          </p:cNvSpPr>
          <p:nvPr>
            <p:ph type="ftr" sz="quarter" idx="11"/>
          </p:nvPr>
        </p:nvSpPr>
        <p:spPr/>
        <p:txBody>
          <a:bodyPr/>
          <a:lstStyle/>
          <a:p>
            <a:r>
              <a:rPr lang="en-US"/>
              <a:t>GNSS Remote Sensing Colloquium</a:t>
            </a:r>
          </a:p>
        </p:txBody>
      </p:sp>
      <p:sp>
        <p:nvSpPr>
          <p:cNvPr id="6" name="Slide Number Placeholder 5">
            <a:extLst>
              <a:ext uri="{FF2B5EF4-FFF2-40B4-BE49-F238E27FC236}">
                <a16:creationId xmlns:a16="http://schemas.microsoft.com/office/drawing/2014/main" id="{E11EA3E5-1B50-73FF-53A9-8AB63E0689BF}"/>
              </a:ext>
            </a:extLst>
          </p:cNvPr>
          <p:cNvSpPr>
            <a:spLocks noGrp="1"/>
          </p:cNvSpPr>
          <p:nvPr>
            <p:ph type="sldNum" sz="quarter" idx="12"/>
          </p:nvPr>
        </p:nvSpPr>
        <p:spPr/>
        <p:txBody>
          <a:bodyPr/>
          <a:lstStyle/>
          <a:p>
            <a:fld id="{C3F14344-E8AE-A046-97FC-1F262A61F8D5}" type="slidenum">
              <a:rPr lang="en-US" smtClean="0"/>
              <a:t>36</a:t>
            </a:fld>
            <a:endParaRPr lang="en-US"/>
          </a:p>
        </p:txBody>
      </p:sp>
      <p:sp>
        <p:nvSpPr>
          <p:cNvPr id="8" name="TextBox 7">
            <a:extLst>
              <a:ext uri="{FF2B5EF4-FFF2-40B4-BE49-F238E27FC236}">
                <a16:creationId xmlns:a16="http://schemas.microsoft.com/office/drawing/2014/main" id="{DB0806BF-1E01-D4B7-76A1-A8C0E1F03654}"/>
              </a:ext>
            </a:extLst>
          </p:cNvPr>
          <p:cNvSpPr txBox="1"/>
          <p:nvPr/>
        </p:nvSpPr>
        <p:spPr>
          <a:xfrm>
            <a:off x="959557" y="1017158"/>
            <a:ext cx="10185771" cy="4524315"/>
          </a:xfrm>
          <a:prstGeom prst="rect">
            <a:avLst/>
          </a:prstGeom>
          <a:noFill/>
        </p:spPr>
        <p:txBody>
          <a:bodyPr wrap="square">
            <a:spAutoFit/>
          </a:bodyPr>
          <a:lstStyle/>
          <a:p>
            <a:pPr indent="274320"/>
            <a:r>
              <a:rPr lang="en-US" sz="1800" dirty="0" err="1">
                <a:latin typeface="Verdana" panose="020B0604030504040204" pitchFamily="34" charset="0"/>
                <a:ea typeface="Verdana" panose="020B0604030504040204" pitchFamily="34" charset="0"/>
                <a:cs typeface="Verdana" panose="020B0604030504040204" pitchFamily="34" charset="0"/>
              </a:rPr>
              <a:t>Sokolovskiy</a:t>
            </a:r>
            <a:r>
              <a:rPr lang="en-US" sz="1800" dirty="0">
                <a:latin typeface="Verdana" panose="020B0604030504040204" pitchFamily="34" charset="0"/>
                <a:ea typeface="Verdana" panose="020B0604030504040204" pitchFamily="34" charset="0"/>
                <a:cs typeface="Verdana" panose="020B0604030504040204" pitchFamily="34" charset="0"/>
              </a:rPr>
              <a:t> et al., 2009: Optimal noise filtering for the ionospheric correction of GPS radio occultation signals, </a:t>
            </a:r>
            <a:r>
              <a:rPr lang="en-US" sz="1800" dirty="0" err="1">
                <a:latin typeface="Verdana" panose="020B0604030504040204" pitchFamily="34" charset="0"/>
                <a:ea typeface="Verdana" panose="020B0604030504040204" pitchFamily="34" charset="0"/>
                <a:cs typeface="Verdana" panose="020B0604030504040204" pitchFamily="34" charset="0"/>
              </a:rPr>
              <a:t>doi</a:t>
            </a:r>
            <a:r>
              <a:rPr lang="en-US" sz="1800" dirty="0">
                <a:latin typeface="Verdana" panose="020B0604030504040204" pitchFamily="34" charset="0"/>
                <a:ea typeface="Verdana" panose="020B0604030504040204" pitchFamily="34" charset="0"/>
                <a:cs typeface="Verdana" panose="020B0604030504040204" pitchFamily="34" charset="0"/>
              </a:rPr>
              <a:t>: 10.1175/2009JTECHA1192.1.</a:t>
            </a:r>
          </a:p>
          <a:p>
            <a:pPr indent="274320"/>
            <a:r>
              <a:rPr lang="en-US" sz="1800" dirty="0" err="1">
                <a:latin typeface="Verdana" panose="020B0604030504040204" pitchFamily="34" charset="0"/>
                <a:ea typeface="Verdana" panose="020B0604030504040204" pitchFamily="34" charset="0"/>
                <a:cs typeface="Verdana" panose="020B0604030504040204" pitchFamily="34" charset="0"/>
              </a:rPr>
              <a:t>Sokolovskiy</a:t>
            </a:r>
            <a:r>
              <a:rPr lang="en-US" sz="1800" dirty="0">
                <a:latin typeface="Verdana" panose="020B0604030504040204" pitchFamily="34" charset="0"/>
                <a:ea typeface="Verdana" panose="020B0604030504040204" pitchFamily="34" charset="0"/>
                <a:cs typeface="Verdana" panose="020B0604030504040204" pitchFamily="34" charset="0"/>
              </a:rPr>
              <a:t> et al., 2009: Postprocessing of L1 GPS radio occultation signals recorded in open-loop mode, </a:t>
            </a:r>
            <a:r>
              <a:rPr lang="en-US" sz="1800" dirty="0" err="1">
                <a:latin typeface="Verdana" panose="020B0604030504040204" pitchFamily="34" charset="0"/>
                <a:ea typeface="Verdana" panose="020B0604030504040204" pitchFamily="34" charset="0"/>
                <a:cs typeface="Verdana" panose="020B0604030504040204" pitchFamily="34" charset="0"/>
              </a:rPr>
              <a:t>doi</a:t>
            </a:r>
            <a:r>
              <a:rPr lang="en-US" sz="1800" dirty="0">
                <a:latin typeface="Verdana" panose="020B0604030504040204" pitchFamily="34" charset="0"/>
                <a:ea typeface="Verdana" panose="020B0604030504040204" pitchFamily="34" charset="0"/>
                <a:cs typeface="Verdana" panose="020B0604030504040204" pitchFamily="34" charset="0"/>
              </a:rPr>
              <a:t>: 10.1029/2008RS003907.</a:t>
            </a:r>
          </a:p>
          <a:p>
            <a:pPr indent="274320"/>
            <a:r>
              <a:rPr lang="en-US" dirty="0" err="1">
                <a:latin typeface="Verdana" panose="020B0604030504040204" pitchFamily="34" charset="0"/>
                <a:ea typeface="Verdana" panose="020B0604030504040204" pitchFamily="34" charset="0"/>
                <a:cs typeface="Verdana" panose="020B0604030504040204" pitchFamily="34" charset="0"/>
              </a:rPr>
              <a:t>Sokolovskiy</a:t>
            </a:r>
            <a:r>
              <a:rPr lang="en-US" dirty="0">
                <a:latin typeface="Verdana" panose="020B0604030504040204" pitchFamily="34" charset="0"/>
                <a:ea typeface="Verdana" panose="020B0604030504040204" pitchFamily="34" charset="0"/>
                <a:cs typeface="Verdana" panose="020B0604030504040204" pitchFamily="34" charset="0"/>
              </a:rPr>
              <a:t> et al., 2010: On the uncertainty of radio occultation inversions in the lower troposphere, </a:t>
            </a:r>
            <a:r>
              <a:rPr lang="en-US" dirty="0" err="1">
                <a:latin typeface="Verdana" panose="020B0604030504040204" pitchFamily="34" charset="0"/>
                <a:ea typeface="Verdana" panose="020B0604030504040204" pitchFamily="34" charset="0"/>
                <a:cs typeface="Verdana" panose="020B0604030504040204" pitchFamily="34" charset="0"/>
              </a:rPr>
              <a:t>doi</a:t>
            </a:r>
            <a:r>
              <a:rPr lang="en-US" dirty="0">
                <a:latin typeface="Verdana" panose="020B0604030504040204" pitchFamily="34" charset="0"/>
                <a:ea typeface="Verdana" panose="020B0604030504040204" pitchFamily="34" charset="0"/>
                <a:cs typeface="Verdana" panose="020B0604030504040204" pitchFamily="34" charset="0"/>
              </a:rPr>
              <a:t>: 10.1029/2010JD014058</a:t>
            </a:r>
            <a:endParaRPr lang="en-US" sz="1800" dirty="0">
              <a:latin typeface="Verdana" panose="020B0604030504040204" pitchFamily="34" charset="0"/>
              <a:ea typeface="Verdana" panose="020B0604030504040204" pitchFamily="34" charset="0"/>
              <a:cs typeface="Verdana" panose="020B0604030504040204" pitchFamily="34" charset="0"/>
            </a:endParaRPr>
          </a:p>
          <a:p>
            <a:pPr indent="274320"/>
            <a:r>
              <a:rPr lang="en-US" dirty="0" err="1">
                <a:latin typeface="Verdana" panose="020B0604030504040204" pitchFamily="34" charset="0"/>
                <a:ea typeface="Verdana" panose="020B0604030504040204" pitchFamily="34" charset="0"/>
                <a:cs typeface="Verdana" panose="020B0604030504040204" pitchFamily="34" charset="0"/>
              </a:rPr>
              <a:t>Sokolovskiy</a:t>
            </a:r>
            <a:r>
              <a:rPr lang="en-US" dirty="0">
                <a:latin typeface="Verdana" panose="020B0604030504040204" pitchFamily="34" charset="0"/>
                <a:ea typeface="Verdana" panose="020B0604030504040204" pitchFamily="34" charset="0"/>
                <a:cs typeface="Verdana" panose="020B0604030504040204" pitchFamily="34" charset="0"/>
              </a:rPr>
              <a:t> et al., 2014: Observation, analysis, and modeling of deep radio occultation signals: Effects of tropospheric ducts and interfering signals, </a:t>
            </a:r>
            <a:r>
              <a:rPr lang="en-US" dirty="0" err="1">
                <a:latin typeface="Verdana" panose="020B0604030504040204" pitchFamily="34" charset="0"/>
                <a:ea typeface="Verdana" panose="020B0604030504040204" pitchFamily="34" charset="0"/>
                <a:cs typeface="Verdana" panose="020B0604030504040204" pitchFamily="34" charset="0"/>
              </a:rPr>
              <a:t>doi</a:t>
            </a:r>
            <a:r>
              <a:rPr lang="en-US" dirty="0">
                <a:latin typeface="Verdana" panose="020B0604030504040204" pitchFamily="34" charset="0"/>
                <a:ea typeface="Verdana" panose="020B0604030504040204" pitchFamily="34" charset="0"/>
                <a:cs typeface="Verdana" panose="020B0604030504040204" pitchFamily="34" charset="0"/>
              </a:rPr>
              <a:t>: 10.1002/2014RS005436.</a:t>
            </a:r>
            <a:endParaRPr lang="en-US" sz="1800" dirty="0">
              <a:latin typeface="Verdana" panose="020B0604030504040204" pitchFamily="34" charset="0"/>
              <a:ea typeface="Verdana" panose="020B0604030504040204" pitchFamily="34" charset="0"/>
              <a:cs typeface="Verdana" panose="020B0604030504040204" pitchFamily="34" charset="0"/>
            </a:endParaRPr>
          </a:p>
          <a:p>
            <a:pPr indent="274320"/>
            <a:r>
              <a:rPr lang="en-US" dirty="0">
                <a:latin typeface="Verdana" panose="020B0604030504040204" pitchFamily="34" charset="0"/>
                <a:ea typeface="Verdana" panose="020B0604030504040204" pitchFamily="34" charset="0"/>
                <a:cs typeface="Verdana" panose="020B0604030504040204" pitchFamily="34" charset="0"/>
              </a:rPr>
              <a:t>Wee and </a:t>
            </a:r>
            <a:r>
              <a:rPr lang="en-US" dirty="0" err="1">
                <a:latin typeface="Verdana" panose="020B0604030504040204" pitchFamily="34" charset="0"/>
                <a:ea typeface="Verdana" panose="020B0604030504040204" pitchFamily="34" charset="0"/>
                <a:cs typeface="Verdana" panose="020B0604030504040204" pitchFamily="34" charset="0"/>
              </a:rPr>
              <a:t>Kuo</a:t>
            </a:r>
            <a:r>
              <a:rPr lang="en-US" dirty="0">
                <a:latin typeface="Verdana" panose="020B0604030504040204" pitchFamily="34" charset="0"/>
                <a:ea typeface="Verdana" panose="020B0604030504040204" pitchFamily="34" charset="0"/>
                <a:cs typeface="Verdana" panose="020B0604030504040204" pitchFamily="34" charset="0"/>
              </a:rPr>
              <a:t>, 2014: Advanced stratospheric data processing of radio occultation with a variational combination for multifrequency GNSS signals, </a:t>
            </a:r>
            <a:r>
              <a:rPr lang="en-US" dirty="0" err="1">
                <a:latin typeface="Verdana" panose="020B0604030504040204" pitchFamily="34" charset="0"/>
                <a:ea typeface="Verdana" panose="020B0604030504040204" pitchFamily="34" charset="0"/>
                <a:cs typeface="Verdana" panose="020B0604030504040204" pitchFamily="34" charset="0"/>
              </a:rPr>
              <a:t>doi</a:t>
            </a:r>
            <a:r>
              <a:rPr lang="en-US" dirty="0">
                <a:latin typeface="Verdana" panose="020B0604030504040204" pitchFamily="34" charset="0"/>
                <a:ea typeface="Verdana" panose="020B0604030504040204" pitchFamily="34" charset="0"/>
                <a:cs typeface="Verdana" panose="020B0604030504040204" pitchFamily="34" charset="0"/>
              </a:rPr>
              <a:t>: 10.1002/2014JD022204.</a:t>
            </a:r>
            <a:endParaRPr lang="en-US" sz="1800" dirty="0">
              <a:latin typeface="Verdana" panose="020B0604030504040204" pitchFamily="34" charset="0"/>
              <a:ea typeface="Verdana" panose="020B0604030504040204" pitchFamily="34" charset="0"/>
              <a:cs typeface="Verdana" panose="020B0604030504040204" pitchFamily="34" charset="0"/>
            </a:endParaRPr>
          </a:p>
          <a:p>
            <a:pPr indent="274320"/>
            <a:r>
              <a:rPr lang="en-US" sz="1800" dirty="0">
                <a:latin typeface="Verdana" panose="020B0604030504040204" pitchFamily="34" charset="0"/>
                <a:ea typeface="Verdana" panose="020B0604030504040204" pitchFamily="34" charset="0"/>
                <a:cs typeface="Verdana" panose="020B0604030504040204" pitchFamily="34" charset="0"/>
              </a:rPr>
              <a:t>Wee, 2018: A variational regularization of Abel transform for GPS radio occultation, </a:t>
            </a:r>
            <a:r>
              <a:rPr lang="en-US" sz="1800" dirty="0" err="1">
                <a:latin typeface="Verdana" panose="020B0604030504040204" pitchFamily="34" charset="0"/>
                <a:ea typeface="Verdana" panose="020B0604030504040204" pitchFamily="34" charset="0"/>
                <a:cs typeface="Verdana" panose="020B0604030504040204" pitchFamily="34" charset="0"/>
              </a:rPr>
              <a:t>doi</a:t>
            </a:r>
            <a:r>
              <a:rPr lang="en-US" sz="1800" dirty="0">
                <a:latin typeface="Verdana" panose="020B0604030504040204" pitchFamily="34" charset="0"/>
                <a:ea typeface="Verdana" panose="020B0604030504040204" pitchFamily="34" charset="0"/>
                <a:cs typeface="Verdana" panose="020B0604030504040204" pitchFamily="34" charset="0"/>
              </a:rPr>
              <a:t>: 10.5194/amt-11-1947-2018.</a:t>
            </a:r>
          </a:p>
          <a:p>
            <a:pPr indent="274320"/>
            <a:r>
              <a:rPr lang="en-US" sz="1800" dirty="0">
                <a:latin typeface="Verdana" panose="020B0604030504040204" pitchFamily="34" charset="0"/>
                <a:ea typeface="Verdana" panose="020B0604030504040204" pitchFamily="34" charset="0"/>
                <a:cs typeface="Verdana" panose="020B0604030504040204" pitchFamily="34" charset="0"/>
              </a:rPr>
              <a:t>Zeng et al., 2016: Ionospheric correction of GPS radio occultation data in the troposphere, </a:t>
            </a:r>
            <a:r>
              <a:rPr lang="en-US" sz="1800" dirty="0" err="1">
                <a:latin typeface="Verdana" panose="020B0604030504040204" pitchFamily="34" charset="0"/>
                <a:ea typeface="Verdana" panose="020B0604030504040204" pitchFamily="34" charset="0"/>
                <a:cs typeface="Verdana" panose="020B0604030504040204" pitchFamily="34" charset="0"/>
              </a:rPr>
              <a:t>doi</a:t>
            </a:r>
            <a:r>
              <a:rPr lang="en-US" sz="1800" dirty="0">
                <a:latin typeface="Verdana" panose="020B0604030504040204" pitchFamily="34" charset="0"/>
                <a:ea typeface="Verdana" panose="020B0604030504040204" pitchFamily="34" charset="0"/>
                <a:cs typeface="Verdana" panose="020B0604030504040204" pitchFamily="34" charset="0"/>
              </a:rPr>
              <a:t>: 10.5194/amt-9-335-2016.</a:t>
            </a:r>
            <a:endParaRPr lang="en-US" dirty="0"/>
          </a:p>
        </p:txBody>
      </p:sp>
      <p:sp>
        <p:nvSpPr>
          <p:cNvPr id="9" name="Title 1">
            <a:extLst>
              <a:ext uri="{FF2B5EF4-FFF2-40B4-BE49-F238E27FC236}">
                <a16:creationId xmlns:a16="http://schemas.microsoft.com/office/drawing/2014/main" id="{88B85A97-E0EB-10D8-B232-0241BCF4CA40}"/>
              </a:ext>
            </a:extLst>
          </p:cNvPr>
          <p:cNvSpPr>
            <a:spLocks noGrp="1"/>
          </p:cNvSpPr>
          <p:nvPr>
            <p:ph type="title"/>
          </p:nvPr>
        </p:nvSpPr>
        <p:spPr>
          <a:xfrm>
            <a:off x="959557" y="190751"/>
            <a:ext cx="9596022" cy="848468"/>
          </a:xfrm>
        </p:spPr>
        <p:txBody>
          <a:bodyPr>
            <a:norm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References</a:t>
            </a:r>
          </a:p>
        </p:txBody>
      </p:sp>
    </p:spTree>
    <p:extLst>
      <p:ext uri="{BB962C8B-B14F-4D97-AF65-F5344CB8AC3E}">
        <p14:creationId xmlns:p14="http://schemas.microsoft.com/office/powerpoint/2010/main" val="261815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FE4ABFCC-42EE-40E0-B362-0CE278BD5F56}" type="slidenum">
              <a:rPr lang="en-US" altLang="en-US"/>
              <a:pPr>
                <a:defRPr/>
              </a:pPr>
              <a:t>4</a:t>
            </a:fld>
            <a:endParaRPr lang="en-US" altLang="en-US"/>
          </a:p>
        </p:txBody>
      </p:sp>
      <p:sp>
        <p:nvSpPr>
          <p:cNvPr id="14339" name="Rectangle 2"/>
          <p:cNvSpPr>
            <a:spLocks noGrp="1" noChangeArrowheads="1"/>
          </p:cNvSpPr>
          <p:nvPr>
            <p:ph type="body" idx="1"/>
          </p:nvPr>
        </p:nvSpPr>
        <p:spPr>
          <a:xfrm>
            <a:off x="596349" y="1530170"/>
            <a:ext cx="11039060" cy="4960278"/>
          </a:xfrm>
        </p:spPr>
        <p:txBody>
          <a:bodyPr/>
          <a:lstStyle/>
          <a:p>
            <a:pPr eaLnBrk="1" hangingPunct="1">
              <a:buSzTx/>
            </a:pPr>
            <a:r>
              <a:rPr lang="en-US" sz="2400" dirty="0"/>
              <a:t>Precise timing is fundamental to realizing high performance from satellite navigation systems</a:t>
            </a:r>
          </a:p>
          <a:p>
            <a:pPr eaLnBrk="1" hangingPunct="1">
              <a:buSzTx/>
            </a:pPr>
            <a:r>
              <a:rPr lang="en-US" sz="2400" dirty="0"/>
              <a:t>A typical GPS receiver provides user position estimates accurate to a few meters by measuring the range (signal delay) between the user and multiple GPS satellites</a:t>
            </a:r>
          </a:p>
          <a:p>
            <a:pPr lvl="1" eaLnBrk="1" hangingPunct="1">
              <a:buSzTx/>
            </a:pPr>
            <a:r>
              <a:rPr lang="en-US" sz="2000" dirty="0"/>
              <a:t>Assume the specified ranging error contribution from the satellite clock is one meter: one meter / speed of light = 3.3x10</a:t>
            </a:r>
            <a:r>
              <a:rPr lang="en-US" sz="2000" baseline="30000" dirty="0"/>
              <a:t>-9</a:t>
            </a:r>
            <a:r>
              <a:rPr lang="en-US" sz="2000" dirty="0"/>
              <a:t> s</a:t>
            </a:r>
          </a:p>
          <a:p>
            <a:pPr eaLnBrk="1" hangingPunct="1">
              <a:buSzTx/>
            </a:pPr>
            <a:r>
              <a:rPr lang="en-US" sz="2400" dirty="0"/>
              <a:t>GPS control segment predicts GPS clock performance over a 12 hour period (nominal frequency at which clock data is uploaded to the GPS satellites)</a:t>
            </a:r>
          </a:p>
          <a:p>
            <a:pPr lvl="1" eaLnBrk="1" hangingPunct="1">
              <a:buSzTx/>
            </a:pPr>
            <a:r>
              <a:rPr lang="en-US" sz="2000" dirty="0"/>
              <a:t>3.3 ns of 12 hours requires a clock with about one part in 10</a:t>
            </a:r>
            <a:r>
              <a:rPr lang="en-US" sz="2000" baseline="30000" dirty="0"/>
              <a:t>13</a:t>
            </a:r>
            <a:r>
              <a:rPr lang="en-US" sz="2000" dirty="0"/>
              <a:t> stability:	3.3x10</a:t>
            </a:r>
            <a:r>
              <a:rPr lang="en-US" sz="2000" baseline="30000" dirty="0"/>
              <a:t>-9</a:t>
            </a:r>
            <a:r>
              <a:rPr lang="en-US" sz="2000" dirty="0"/>
              <a:t> s / 43200 s = 0.8x10</a:t>
            </a:r>
            <a:r>
              <a:rPr lang="en-US" sz="2000" baseline="30000" dirty="0"/>
              <a:t>-13</a:t>
            </a:r>
            <a:endParaRPr lang="en-US" sz="2000" dirty="0"/>
          </a:p>
        </p:txBody>
      </p:sp>
      <p:sp>
        <p:nvSpPr>
          <p:cNvPr id="14340" name="Rectangle 3"/>
          <p:cNvSpPr>
            <a:spLocks noGrp="1" noChangeArrowheads="1"/>
          </p:cNvSpPr>
          <p:nvPr>
            <p:ph type="title"/>
          </p:nvPr>
        </p:nvSpPr>
        <p:spPr/>
        <p:txBody>
          <a:bodyPr/>
          <a:lstStyle/>
          <a:p>
            <a:pPr eaLnBrk="1" hangingPunct="1"/>
            <a:r>
              <a:rPr lang="en-US" sz="3800" b="1" dirty="0"/>
              <a:t>Importance of Precise Timing to GPS</a:t>
            </a:r>
          </a:p>
        </p:txBody>
      </p:sp>
    </p:spTree>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F1D0A4E3-9067-4B80-9A4B-820A64FBE01C}" type="slidenum">
              <a:rPr lang="en-US" altLang="en-US"/>
              <a:pPr>
                <a:defRPr/>
              </a:pPr>
              <a:t>5</a:t>
            </a:fld>
            <a:endParaRPr lang="en-US" altLang="en-US"/>
          </a:p>
        </p:txBody>
      </p:sp>
      <p:sp>
        <p:nvSpPr>
          <p:cNvPr id="15363" name="Rectangle 2"/>
          <p:cNvSpPr>
            <a:spLocks noGrp="1" noChangeArrowheads="1"/>
          </p:cNvSpPr>
          <p:nvPr>
            <p:ph type="title"/>
          </p:nvPr>
        </p:nvSpPr>
        <p:spPr/>
        <p:txBody>
          <a:bodyPr/>
          <a:lstStyle/>
          <a:p>
            <a:pPr eaLnBrk="1" hangingPunct="1"/>
            <a:r>
              <a:rPr lang="en-US" sz="3800" b="1" dirty="0"/>
              <a:t>Atomic Clocks in Space</a:t>
            </a:r>
          </a:p>
        </p:txBody>
      </p:sp>
      <p:sp>
        <p:nvSpPr>
          <p:cNvPr id="15364" name="Rectangle 3"/>
          <p:cNvSpPr>
            <a:spLocks noGrp="1" noChangeArrowheads="1"/>
          </p:cNvSpPr>
          <p:nvPr>
            <p:ph type="body" idx="1"/>
          </p:nvPr>
        </p:nvSpPr>
        <p:spPr>
          <a:xfrm>
            <a:off x="649357" y="1321784"/>
            <a:ext cx="11092069" cy="5391374"/>
          </a:xfrm>
        </p:spPr>
        <p:txBody>
          <a:bodyPr>
            <a:normAutofit/>
          </a:bodyPr>
          <a:lstStyle/>
          <a:p>
            <a:pPr eaLnBrk="1" hangingPunct="1">
              <a:lnSpc>
                <a:spcPct val="90000"/>
              </a:lnSpc>
            </a:pPr>
            <a:r>
              <a:rPr lang="en-US" sz="2600" dirty="0"/>
              <a:t>GPS satellites carry redundant rubidium or cesium oscillators (or a combination)</a:t>
            </a:r>
          </a:p>
          <a:p>
            <a:pPr lvl="1" eaLnBrk="1" hangingPunct="1">
              <a:lnSpc>
                <a:spcPct val="90000"/>
              </a:lnSpc>
            </a:pPr>
            <a:r>
              <a:rPr lang="en-US" sz="2200" dirty="0"/>
              <a:t>Precise frequency standard provides a reference for generating the ranging signals transmitted by the satellites</a:t>
            </a:r>
          </a:p>
          <a:p>
            <a:pPr eaLnBrk="1" hangingPunct="1">
              <a:lnSpc>
                <a:spcPct val="90000"/>
              </a:lnSpc>
            </a:pPr>
            <a:r>
              <a:rPr lang="en-US" sz="2600" dirty="0"/>
              <a:t>Clocks on the satellites are </a:t>
            </a:r>
            <a:r>
              <a:rPr lang="en-US" sz="2600" dirty="0">
                <a:solidFill>
                  <a:srgbClr val="000000"/>
                </a:solidFill>
              </a:rPr>
              <a:t>synchronized to </a:t>
            </a:r>
            <a:r>
              <a:rPr lang="en-US" sz="2600" i="1" u="sng" dirty="0">
                <a:solidFill>
                  <a:srgbClr val="000000"/>
                </a:solidFill>
              </a:rPr>
              <a:t>GPS time</a:t>
            </a:r>
            <a:r>
              <a:rPr lang="en-US" sz="2600" dirty="0">
                <a:solidFill>
                  <a:srgbClr val="000000"/>
                </a:solidFill>
              </a:rPr>
              <a:t> which is coarsely stee</a:t>
            </a:r>
            <a:r>
              <a:rPr lang="en-US" sz="2600" dirty="0"/>
              <a:t>red by GPS ground controllers to Coordinated Universal Time (UTC) as maintained by the US Naval Observatory (USNO)</a:t>
            </a:r>
          </a:p>
          <a:p>
            <a:pPr lvl="1" eaLnBrk="1" hangingPunct="1">
              <a:lnSpc>
                <a:spcPct val="90000"/>
              </a:lnSpc>
            </a:pPr>
            <a:r>
              <a:rPr lang="en-US" sz="2200" dirty="0"/>
              <a:t>A direct reference to UTC(USNO) can be made automatically by most timing receivers by using corrections included in the broadcast GPS NAV message.</a:t>
            </a:r>
          </a:p>
          <a:p>
            <a:pPr lvl="1" eaLnBrk="1" hangingPunct="1">
              <a:lnSpc>
                <a:spcPct val="90000"/>
              </a:lnSpc>
            </a:pPr>
            <a:r>
              <a:rPr lang="en-US" sz="2200" dirty="0"/>
              <a:t>By mutual agreement, UTC(USNO) and UTC(NIST) are maintained within 100ns, but in practice much closer.</a:t>
            </a:r>
          </a:p>
          <a:p>
            <a:pPr eaLnBrk="1" hangingPunct="1">
              <a:lnSpc>
                <a:spcPct val="90000"/>
              </a:lnSpc>
            </a:pPr>
            <a:r>
              <a:rPr lang="en-US" sz="2600" dirty="0"/>
              <a:t>Traceability to UTC(USNO) enables precise time and frequency transfer on a global scale.</a:t>
            </a:r>
          </a:p>
        </p:txBody>
      </p:sp>
    </p:spTree>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376AB0C9-3BC4-4979-98DA-C5BFF0FA5EFD}" type="slidenum">
              <a:rPr lang="en-US" altLang="en-US"/>
              <a:pPr>
                <a:defRPr/>
              </a:pPr>
              <a:t>6</a:t>
            </a:fld>
            <a:endParaRPr lang="en-US" altLang="en-US"/>
          </a:p>
        </p:txBody>
      </p:sp>
      <p:sp>
        <p:nvSpPr>
          <p:cNvPr id="18435" name="Rectangle 2"/>
          <p:cNvSpPr>
            <a:spLocks noGrp="1" noChangeArrowheads="1"/>
          </p:cNvSpPr>
          <p:nvPr>
            <p:ph type="title"/>
          </p:nvPr>
        </p:nvSpPr>
        <p:spPr>
          <a:xfrm>
            <a:off x="1943100" y="215900"/>
            <a:ext cx="8534400" cy="1143000"/>
          </a:xfrm>
        </p:spPr>
        <p:txBody>
          <a:bodyPr/>
          <a:lstStyle/>
          <a:p>
            <a:pPr eaLnBrk="1" hangingPunct="1"/>
            <a:r>
              <a:rPr lang="en-US" b="1" dirty="0"/>
              <a:t>Satellite Navigation Basic Principles</a:t>
            </a:r>
            <a:endParaRPr lang="en-US" b="1" dirty="0">
              <a:solidFill>
                <a:srgbClr val="FF0000"/>
              </a:solidFill>
            </a:endParaRPr>
          </a:p>
        </p:txBody>
      </p:sp>
      <p:sp>
        <p:nvSpPr>
          <p:cNvPr id="18436" name="Rectangle 3"/>
          <p:cNvSpPr>
            <a:spLocks noGrp="1" noChangeArrowheads="1"/>
          </p:cNvSpPr>
          <p:nvPr>
            <p:ph type="body" idx="1"/>
          </p:nvPr>
        </p:nvSpPr>
        <p:spPr>
          <a:xfrm>
            <a:off x="530087" y="1231625"/>
            <a:ext cx="10946296" cy="4895850"/>
          </a:xfrm>
          <a:noFill/>
        </p:spPr>
        <p:txBody>
          <a:bodyPr/>
          <a:lstStyle/>
          <a:p>
            <a:pPr eaLnBrk="1" hangingPunct="1"/>
            <a:r>
              <a:rPr lang="en-US" dirty="0"/>
              <a:t>Satellite navigation is based on:</a:t>
            </a:r>
          </a:p>
          <a:p>
            <a:pPr lvl="1" eaLnBrk="1" hangingPunct="1"/>
            <a:r>
              <a:rPr lang="en-US" dirty="0"/>
              <a:t>Precise synchronization of radio beacons</a:t>
            </a:r>
          </a:p>
          <a:p>
            <a:pPr lvl="1" eaLnBrk="1" hangingPunct="1"/>
            <a:r>
              <a:rPr lang="en-US" dirty="0"/>
              <a:t>The constancy of the speed of light connecting signal transit-time to range regardless of relative motion</a:t>
            </a:r>
          </a:p>
          <a:p>
            <a:pPr eaLnBrk="1" hangingPunct="1"/>
            <a:r>
              <a:rPr lang="en-US" dirty="0"/>
              <a:t>GPS and other systems use the concept of multi-</a:t>
            </a:r>
            <a:r>
              <a:rPr lang="en-US" dirty="0" err="1"/>
              <a:t>lateration</a:t>
            </a:r>
            <a:r>
              <a:rPr lang="en-US" dirty="0"/>
              <a:t> for position/time solution:</a:t>
            </a:r>
          </a:p>
          <a:p>
            <a:pPr lvl="1" eaLnBrk="1" hangingPunct="1"/>
            <a:r>
              <a:rPr lang="en-US" dirty="0"/>
              <a:t>Satellite transmitter positions are known</a:t>
            </a:r>
          </a:p>
          <a:p>
            <a:pPr lvl="1" eaLnBrk="1" hangingPunct="1"/>
            <a:r>
              <a:rPr lang="en-US" dirty="0"/>
              <a:t>Receiver position is unknown</a:t>
            </a:r>
          </a:p>
          <a:p>
            <a:pPr eaLnBrk="1" hangingPunct="1"/>
            <a:r>
              <a:rPr lang="en-US" dirty="0"/>
              <a:t>Measured transit-time of signals constrains receiver position relative to transmitters </a:t>
            </a:r>
          </a:p>
        </p:txBody>
      </p:sp>
    </p:spTree>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5"/>
          <p:cNvSpPr>
            <a:spLocks noGrp="1"/>
          </p:cNvSpPr>
          <p:nvPr>
            <p:ph type="sldNum" sz="quarter" idx="12"/>
          </p:nvPr>
        </p:nvSpPr>
        <p:spPr/>
        <p:txBody>
          <a:bodyPr/>
          <a:lstStyle/>
          <a:p>
            <a:pPr>
              <a:defRPr/>
            </a:pPr>
            <a:fld id="{7B4AC290-83DF-48DD-8A6F-71F5DEF8CF48}" type="slidenum">
              <a:rPr lang="en-US" altLang="en-US"/>
              <a:pPr>
                <a:defRPr/>
              </a:pPr>
              <a:t>7</a:t>
            </a:fld>
            <a:endParaRPr lang="en-US" altLang="en-US"/>
          </a:p>
        </p:txBody>
      </p:sp>
      <p:sp>
        <p:nvSpPr>
          <p:cNvPr id="219139" name="Oval 3"/>
          <p:cNvSpPr>
            <a:spLocks noChangeAspect="1" noChangeArrowheads="1"/>
          </p:cNvSpPr>
          <p:nvPr/>
        </p:nvSpPr>
        <p:spPr bwMode="auto">
          <a:xfrm>
            <a:off x="5383971" y="3354388"/>
            <a:ext cx="3390900" cy="3122612"/>
          </a:xfrm>
          <a:prstGeom prst="ellipse">
            <a:avLst/>
          </a:prstGeom>
          <a:noFill/>
          <a:ln w="12700">
            <a:solidFill>
              <a:schemeClr val="tx1"/>
            </a:solidFill>
            <a:prstDash val="sysDot"/>
            <a:round/>
            <a:headEnd type="none" w="sm" len="sm"/>
            <a:tailEnd type="none" w="sm" len="sm"/>
          </a:ln>
        </p:spPr>
        <p:txBody>
          <a:bodyPr wrap="none" anchor="ctr"/>
          <a:lstStyle/>
          <a:p>
            <a:endParaRPr lang="en-US"/>
          </a:p>
        </p:txBody>
      </p:sp>
      <p:sp>
        <p:nvSpPr>
          <p:cNvPr id="219140" name="AutoShape 4"/>
          <p:cNvSpPr>
            <a:spLocks noChangeArrowheads="1"/>
          </p:cNvSpPr>
          <p:nvPr/>
        </p:nvSpPr>
        <p:spPr bwMode="auto">
          <a:xfrm>
            <a:off x="6997424" y="4878388"/>
            <a:ext cx="228600" cy="228600"/>
          </a:xfrm>
          <a:prstGeom prst="can">
            <a:avLst>
              <a:gd name="adj" fmla="val 25000"/>
            </a:avLst>
          </a:prstGeom>
          <a:solidFill>
            <a:srgbClr val="FF0000"/>
          </a:solidFill>
          <a:ln w="12700" cap="sq">
            <a:solidFill>
              <a:schemeClr val="tx1"/>
            </a:solidFill>
            <a:round/>
            <a:headEnd type="none" w="sm" len="sm"/>
            <a:tailEnd type="none" w="sm" len="sm"/>
          </a:ln>
        </p:spPr>
        <p:txBody>
          <a:bodyPr wrap="none" anchor="ctr"/>
          <a:lstStyle/>
          <a:p>
            <a:endParaRPr lang="en-US"/>
          </a:p>
        </p:txBody>
      </p:sp>
      <p:sp>
        <p:nvSpPr>
          <p:cNvPr id="219142" name="Text Box 6"/>
          <p:cNvSpPr txBox="1">
            <a:spLocks noChangeArrowheads="1"/>
          </p:cNvSpPr>
          <p:nvPr/>
        </p:nvSpPr>
        <p:spPr bwMode="auto">
          <a:xfrm>
            <a:off x="6692624" y="5183188"/>
            <a:ext cx="914400" cy="457200"/>
          </a:xfrm>
          <a:prstGeom prst="rect">
            <a:avLst/>
          </a:prstGeom>
          <a:noFill/>
          <a:ln w="12700" cap="sq">
            <a:noFill/>
            <a:miter lim="800000"/>
            <a:headEnd type="none" w="sm" len="sm"/>
            <a:tailEnd type="none" w="sm" len="sm"/>
          </a:ln>
        </p:spPr>
        <p:txBody>
          <a:bodyPr>
            <a:spAutoFit/>
          </a:bodyPr>
          <a:lstStyle/>
          <a:p>
            <a:pPr algn="ctr">
              <a:spcBef>
                <a:spcPct val="50000"/>
              </a:spcBef>
            </a:pPr>
            <a:r>
              <a:rPr lang="en-US" sz="2400" i="1">
                <a:latin typeface="Times New Roman" pitchFamily="18" charset="0"/>
              </a:rPr>
              <a:t>T</a:t>
            </a:r>
            <a:r>
              <a:rPr lang="en-US" sz="2400" i="1" baseline="-25000">
                <a:latin typeface="Times New Roman" pitchFamily="18" charset="0"/>
              </a:rPr>
              <a:t>1</a:t>
            </a:r>
          </a:p>
        </p:txBody>
      </p:sp>
      <p:sp>
        <p:nvSpPr>
          <p:cNvPr id="219143" name="Line 7"/>
          <p:cNvSpPr>
            <a:spLocks noChangeShapeType="1"/>
          </p:cNvSpPr>
          <p:nvPr/>
        </p:nvSpPr>
        <p:spPr bwMode="auto">
          <a:xfrm flipV="1">
            <a:off x="7226024" y="3792538"/>
            <a:ext cx="990600" cy="1085850"/>
          </a:xfrm>
          <a:prstGeom prst="line">
            <a:avLst/>
          </a:prstGeom>
          <a:noFill/>
          <a:ln w="28575" cap="sq">
            <a:solidFill>
              <a:srgbClr val="00FF00"/>
            </a:solidFill>
            <a:round/>
            <a:headEnd type="none" w="sm" len="sm"/>
            <a:tailEnd type="stealth" w="sm" len="sm"/>
          </a:ln>
        </p:spPr>
        <p:txBody>
          <a:bodyPr wrap="none"/>
          <a:lstStyle/>
          <a:p>
            <a:endParaRPr lang="en-US"/>
          </a:p>
        </p:txBody>
      </p:sp>
      <p:sp>
        <p:nvSpPr>
          <p:cNvPr id="219144" name="Text Box 8"/>
          <p:cNvSpPr txBox="1">
            <a:spLocks noChangeArrowheads="1"/>
          </p:cNvSpPr>
          <p:nvPr/>
        </p:nvSpPr>
        <p:spPr bwMode="auto">
          <a:xfrm>
            <a:off x="6997424" y="4116388"/>
            <a:ext cx="533400" cy="457200"/>
          </a:xfrm>
          <a:prstGeom prst="rect">
            <a:avLst/>
          </a:prstGeom>
          <a:noFill/>
          <a:ln w="12700" cap="sq">
            <a:noFill/>
            <a:miter lim="800000"/>
            <a:headEnd type="none" w="sm" len="sm"/>
            <a:tailEnd type="none" w="sm" len="sm"/>
          </a:ln>
        </p:spPr>
        <p:txBody>
          <a:bodyPr>
            <a:spAutoFit/>
          </a:bodyPr>
          <a:lstStyle/>
          <a:p>
            <a:pPr>
              <a:spcBef>
                <a:spcPct val="50000"/>
              </a:spcBef>
            </a:pPr>
            <a:r>
              <a:rPr lang="en-US" sz="2400" dirty="0">
                <a:latin typeface="Symbol" pitchFamily="18" charset="2"/>
              </a:rPr>
              <a:t>r</a:t>
            </a:r>
            <a:r>
              <a:rPr lang="en-US" sz="2400" baseline="-25000" dirty="0">
                <a:latin typeface="Symbol" pitchFamily="18" charset="2"/>
              </a:rPr>
              <a:t>1</a:t>
            </a:r>
          </a:p>
        </p:txBody>
      </p:sp>
      <p:sp>
        <p:nvSpPr>
          <p:cNvPr id="219145" name="Oval 9"/>
          <p:cNvSpPr>
            <a:spLocks noChangeAspect="1" noChangeArrowheads="1"/>
          </p:cNvSpPr>
          <p:nvPr/>
        </p:nvSpPr>
        <p:spPr bwMode="auto">
          <a:xfrm>
            <a:off x="7568924" y="3430588"/>
            <a:ext cx="3390900" cy="3122612"/>
          </a:xfrm>
          <a:prstGeom prst="ellipse">
            <a:avLst/>
          </a:prstGeom>
          <a:noFill/>
          <a:ln w="12700">
            <a:solidFill>
              <a:schemeClr val="tx1"/>
            </a:solidFill>
            <a:prstDash val="sysDot"/>
            <a:round/>
            <a:headEnd type="none" w="sm" len="sm"/>
            <a:tailEnd type="none" w="sm" len="sm"/>
          </a:ln>
        </p:spPr>
        <p:txBody>
          <a:bodyPr wrap="none" anchor="ctr"/>
          <a:lstStyle/>
          <a:p>
            <a:endParaRPr lang="en-US"/>
          </a:p>
        </p:txBody>
      </p:sp>
      <p:sp>
        <p:nvSpPr>
          <p:cNvPr id="219146" name="AutoShape 10"/>
          <p:cNvSpPr>
            <a:spLocks noChangeArrowheads="1"/>
          </p:cNvSpPr>
          <p:nvPr/>
        </p:nvSpPr>
        <p:spPr bwMode="auto">
          <a:xfrm>
            <a:off x="9169124" y="4954588"/>
            <a:ext cx="228600" cy="228600"/>
          </a:xfrm>
          <a:prstGeom prst="can">
            <a:avLst>
              <a:gd name="adj" fmla="val 25000"/>
            </a:avLst>
          </a:prstGeom>
          <a:solidFill>
            <a:srgbClr val="FF0000"/>
          </a:solidFill>
          <a:ln w="12700" cap="sq">
            <a:solidFill>
              <a:schemeClr val="tx1"/>
            </a:solidFill>
            <a:round/>
            <a:headEnd type="none" w="sm" len="sm"/>
            <a:tailEnd type="none" w="sm" len="sm"/>
          </a:ln>
        </p:spPr>
        <p:txBody>
          <a:bodyPr wrap="none" anchor="ctr"/>
          <a:lstStyle/>
          <a:p>
            <a:endParaRPr lang="en-US"/>
          </a:p>
        </p:txBody>
      </p:sp>
      <p:sp>
        <p:nvSpPr>
          <p:cNvPr id="219147" name="Text Box 11"/>
          <p:cNvSpPr txBox="1">
            <a:spLocks noChangeArrowheads="1"/>
          </p:cNvSpPr>
          <p:nvPr/>
        </p:nvSpPr>
        <p:spPr bwMode="auto">
          <a:xfrm>
            <a:off x="8864324" y="5183188"/>
            <a:ext cx="914400" cy="457200"/>
          </a:xfrm>
          <a:prstGeom prst="rect">
            <a:avLst/>
          </a:prstGeom>
          <a:noFill/>
          <a:ln w="12700" cap="sq">
            <a:noFill/>
            <a:miter lim="800000"/>
            <a:headEnd type="none" w="sm" len="sm"/>
            <a:tailEnd type="none" w="sm" len="sm"/>
          </a:ln>
        </p:spPr>
        <p:txBody>
          <a:bodyPr>
            <a:spAutoFit/>
          </a:bodyPr>
          <a:lstStyle/>
          <a:p>
            <a:pPr algn="ctr">
              <a:spcBef>
                <a:spcPct val="50000"/>
              </a:spcBef>
            </a:pPr>
            <a:r>
              <a:rPr lang="en-US" sz="2400" i="1">
                <a:latin typeface="Times New Roman" pitchFamily="18" charset="0"/>
              </a:rPr>
              <a:t>T</a:t>
            </a:r>
            <a:r>
              <a:rPr lang="en-US" sz="2400" i="1" baseline="-25000">
                <a:latin typeface="Times New Roman" pitchFamily="18" charset="0"/>
              </a:rPr>
              <a:t>2</a:t>
            </a:r>
          </a:p>
        </p:txBody>
      </p:sp>
      <p:sp>
        <p:nvSpPr>
          <p:cNvPr id="219148" name="Text Box 12"/>
          <p:cNvSpPr txBox="1">
            <a:spLocks noChangeArrowheads="1"/>
          </p:cNvSpPr>
          <p:nvPr/>
        </p:nvSpPr>
        <p:spPr bwMode="auto">
          <a:xfrm>
            <a:off x="8826224" y="3886200"/>
            <a:ext cx="533400" cy="457200"/>
          </a:xfrm>
          <a:prstGeom prst="rect">
            <a:avLst/>
          </a:prstGeom>
          <a:noFill/>
          <a:ln w="12700" cap="sq">
            <a:noFill/>
            <a:miter lim="800000"/>
            <a:headEnd type="none" w="sm" len="sm"/>
            <a:tailEnd type="none" w="sm" len="sm"/>
          </a:ln>
        </p:spPr>
        <p:txBody>
          <a:bodyPr>
            <a:spAutoFit/>
          </a:bodyPr>
          <a:lstStyle/>
          <a:p>
            <a:pPr>
              <a:spcBef>
                <a:spcPct val="50000"/>
              </a:spcBef>
            </a:pPr>
            <a:r>
              <a:rPr lang="en-US" sz="2400" dirty="0">
                <a:latin typeface="Symbol" pitchFamily="18" charset="2"/>
              </a:rPr>
              <a:t>r</a:t>
            </a:r>
            <a:r>
              <a:rPr lang="en-US" sz="2400" baseline="-25000" dirty="0">
                <a:latin typeface="Symbol" pitchFamily="18" charset="2"/>
              </a:rPr>
              <a:t>2</a:t>
            </a:r>
          </a:p>
        </p:txBody>
      </p:sp>
      <p:sp>
        <p:nvSpPr>
          <p:cNvPr id="219149" name="Line 13"/>
          <p:cNvSpPr>
            <a:spLocks noChangeShapeType="1"/>
          </p:cNvSpPr>
          <p:nvPr/>
        </p:nvSpPr>
        <p:spPr bwMode="auto">
          <a:xfrm flipH="1" flipV="1">
            <a:off x="8224562" y="3752850"/>
            <a:ext cx="982662" cy="1201738"/>
          </a:xfrm>
          <a:prstGeom prst="line">
            <a:avLst/>
          </a:prstGeom>
          <a:noFill/>
          <a:ln w="28575" cap="sq">
            <a:solidFill>
              <a:srgbClr val="00FF00"/>
            </a:solidFill>
            <a:round/>
            <a:headEnd type="none" w="sm" len="sm"/>
            <a:tailEnd type="triangle" w="sm" len="sm"/>
          </a:ln>
        </p:spPr>
        <p:txBody>
          <a:bodyPr wrap="none"/>
          <a:lstStyle/>
          <a:p>
            <a:endParaRPr lang="en-US"/>
          </a:p>
        </p:txBody>
      </p:sp>
      <p:sp>
        <p:nvSpPr>
          <p:cNvPr id="219150" name="Oval 14"/>
          <p:cNvSpPr>
            <a:spLocks noChangeAspect="1" noChangeArrowheads="1"/>
          </p:cNvSpPr>
          <p:nvPr/>
        </p:nvSpPr>
        <p:spPr bwMode="auto">
          <a:xfrm>
            <a:off x="8140424" y="1676401"/>
            <a:ext cx="3390900" cy="3122613"/>
          </a:xfrm>
          <a:prstGeom prst="ellipse">
            <a:avLst/>
          </a:prstGeom>
          <a:noFill/>
          <a:ln w="12700">
            <a:solidFill>
              <a:schemeClr val="tx1"/>
            </a:solidFill>
            <a:prstDash val="sysDot"/>
            <a:round/>
            <a:headEnd type="none" w="sm" len="sm"/>
            <a:tailEnd type="none" w="sm" len="sm"/>
          </a:ln>
        </p:spPr>
        <p:txBody>
          <a:bodyPr wrap="none" anchor="ctr"/>
          <a:lstStyle/>
          <a:p>
            <a:endParaRPr lang="en-US"/>
          </a:p>
        </p:txBody>
      </p:sp>
      <p:sp>
        <p:nvSpPr>
          <p:cNvPr id="219151" name="AutoShape 15"/>
          <p:cNvSpPr>
            <a:spLocks noChangeArrowheads="1"/>
          </p:cNvSpPr>
          <p:nvPr/>
        </p:nvSpPr>
        <p:spPr bwMode="auto">
          <a:xfrm>
            <a:off x="9664424" y="2971800"/>
            <a:ext cx="228600" cy="228600"/>
          </a:xfrm>
          <a:prstGeom prst="can">
            <a:avLst>
              <a:gd name="adj" fmla="val 25000"/>
            </a:avLst>
          </a:prstGeom>
          <a:solidFill>
            <a:srgbClr val="FF0000"/>
          </a:solidFill>
          <a:ln w="12700" cap="sq">
            <a:solidFill>
              <a:schemeClr val="tx1"/>
            </a:solidFill>
            <a:round/>
            <a:headEnd type="none" w="sm" len="sm"/>
            <a:tailEnd type="none" w="sm" len="sm"/>
          </a:ln>
        </p:spPr>
        <p:txBody>
          <a:bodyPr wrap="none" anchor="ctr"/>
          <a:lstStyle/>
          <a:p>
            <a:endParaRPr lang="en-US"/>
          </a:p>
        </p:txBody>
      </p:sp>
      <p:sp>
        <p:nvSpPr>
          <p:cNvPr id="219152" name="Text Box 16"/>
          <p:cNvSpPr txBox="1">
            <a:spLocks noChangeArrowheads="1"/>
          </p:cNvSpPr>
          <p:nvPr/>
        </p:nvSpPr>
        <p:spPr bwMode="auto">
          <a:xfrm>
            <a:off x="9893024" y="2743200"/>
            <a:ext cx="914400" cy="457200"/>
          </a:xfrm>
          <a:prstGeom prst="rect">
            <a:avLst/>
          </a:prstGeom>
          <a:noFill/>
          <a:ln w="12700" cap="sq">
            <a:noFill/>
            <a:miter lim="800000"/>
            <a:headEnd type="none" w="sm" len="sm"/>
            <a:tailEnd type="none" w="sm" len="sm"/>
          </a:ln>
        </p:spPr>
        <p:txBody>
          <a:bodyPr>
            <a:spAutoFit/>
          </a:bodyPr>
          <a:lstStyle/>
          <a:p>
            <a:pPr algn="ctr">
              <a:spcBef>
                <a:spcPct val="50000"/>
              </a:spcBef>
            </a:pPr>
            <a:r>
              <a:rPr lang="en-US" sz="2400" i="1">
                <a:latin typeface="Times New Roman" pitchFamily="18" charset="0"/>
              </a:rPr>
              <a:t>T</a:t>
            </a:r>
            <a:r>
              <a:rPr lang="en-US" sz="2400" i="1" baseline="-25000">
                <a:latin typeface="Times New Roman" pitchFamily="18" charset="0"/>
              </a:rPr>
              <a:t>3</a:t>
            </a:r>
          </a:p>
        </p:txBody>
      </p:sp>
      <p:sp>
        <p:nvSpPr>
          <p:cNvPr id="219153" name="Text Box 17"/>
          <p:cNvSpPr txBox="1">
            <a:spLocks noChangeArrowheads="1"/>
          </p:cNvSpPr>
          <p:nvPr/>
        </p:nvSpPr>
        <p:spPr bwMode="auto">
          <a:xfrm>
            <a:off x="8750024" y="2743200"/>
            <a:ext cx="533400" cy="457200"/>
          </a:xfrm>
          <a:prstGeom prst="rect">
            <a:avLst/>
          </a:prstGeom>
          <a:noFill/>
          <a:ln w="12700" cap="sq">
            <a:noFill/>
            <a:miter lim="800000"/>
            <a:headEnd type="none" w="sm" len="sm"/>
            <a:tailEnd type="none" w="sm" len="sm"/>
          </a:ln>
        </p:spPr>
        <p:txBody>
          <a:bodyPr>
            <a:spAutoFit/>
          </a:bodyPr>
          <a:lstStyle/>
          <a:p>
            <a:pPr>
              <a:spcBef>
                <a:spcPct val="50000"/>
              </a:spcBef>
            </a:pPr>
            <a:r>
              <a:rPr lang="en-US" sz="2400" dirty="0">
                <a:latin typeface="Symbol" pitchFamily="18" charset="2"/>
              </a:rPr>
              <a:t>r</a:t>
            </a:r>
            <a:r>
              <a:rPr lang="en-US" sz="2400" baseline="-25000" dirty="0">
                <a:latin typeface="Symbol" pitchFamily="18" charset="2"/>
              </a:rPr>
              <a:t>3</a:t>
            </a:r>
          </a:p>
        </p:txBody>
      </p:sp>
      <p:sp>
        <p:nvSpPr>
          <p:cNvPr id="219154" name="Line 18"/>
          <p:cNvSpPr>
            <a:spLocks noChangeShapeType="1"/>
          </p:cNvSpPr>
          <p:nvPr/>
        </p:nvSpPr>
        <p:spPr bwMode="auto">
          <a:xfrm rot="-4172610" flipH="1" flipV="1">
            <a:off x="8410300" y="2889251"/>
            <a:ext cx="1071562" cy="1068387"/>
          </a:xfrm>
          <a:prstGeom prst="line">
            <a:avLst/>
          </a:prstGeom>
          <a:noFill/>
          <a:ln w="28575" cap="sq">
            <a:solidFill>
              <a:srgbClr val="00FF00"/>
            </a:solidFill>
            <a:round/>
            <a:headEnd type="none" w="sm" len="sm"/>
            <a:tailEnd type="triangle" w="sm" len="sm"/>
          </a:ln>
        </p:spPr>
        <p:txBody>
          <a:bodyPr wrap="none"/>
          <a:lstStyle/>
          <a:p>
            <a:endParaRPr lang="en-US"/>
          </a:p>
        </p:txBody>
      </p:sp>
      <p:sp>
        <p:nvSpPr>
          <p:cNvPr id="19474" name="Rectangle 19"/>
          <p:cNvSpPr>
            <a:spLocks noGrp="1" noChangeArrowheads="1"/>
          </p:cNvSpPr>
          <p:nvPr>
            <p:ph type="title"/>
          </p:nvPr>
        </p:nvSpPr>
        <p:spPr/>
        <p:txBody>
          <a:bodyPr/>
          <a:lstStyle/>
          <a:p>
            <a:pPr eaLnBrk="1" hangingPunct="1"/>
            <a:r>
              <a:rPr lang="en-US" b="1"/>
              <a:t>Trilateration Example: </a:t>
            </a:r>
            <a:br>
              <a:rPr lang="en-US" b="1"/>
            </a:br>
            <a:r>
              <a:rPr lang="en-US" b="1"/>
              <a:t>3 Transmitters, 1 Receiver</a:t>
            </a:r>
          </a:p>
        </p:txBody>
      </p:sp>
      <p:sp>
        <p:nvSpPr>
          <p:cNvPr id="219158" name="Rectangle 22"/>
          <p:cNvSpPr>
            <a:spLocks noGrp="1" noChangeArrowheads="1"/>
          </p:cNvSpPr>
          <p:nvPr>
            <p:ph type="body" idx="1"/>
          </p:nvPr>
        </p:nvSpPr>
        <p:spPr>
          <a:xfrm>
            <a:off x="357809" y="2463502"/>
            <a:ext cx="4995913" cy="4027787"/>
          </a:xfrm>
          <a:solidFill>
            <a:schemeClr val="bg1"/>
          </a:solidFill>
        </p:spPr>
        <p:txBody>
          <a:bodyPr/>
          <a:lstStyle/>
          <a:p>
            <a:pPr eaLnBrk="1" hangingPunct="1">
              <a:lnSpc>
                <a:spcPct val="80000"/>
              </a:lnSpc>
            </a:pPr>
            <a:r>
              <a:rPr lang="en-US" sz="2400" i="1" dirty="0"/>
              <a:t>Measurement of range requires precise knowledge of the time the signal is transmitted from the satellite, and received at the receiver</a:t>
            </a:r>
          </a:p>
          <a:p>
            <a:pPr eaLnBrk="1" hangingPunct="1">
              <a:lnSpc>
                <a:spcPct val="80000"/>
              </a:lnSpc>
            </a:pPr>
            <a:r>
              <a:rPr lang="en-US" sz="2400" i="1" dirty="0"/>
              <a:t>Range (</a:t>
            </a:r>
            <a:r>
              <a:rPr lang="en-US" sz="2400" i="1" dirty="0">
                <a:latin typeface="Symbol" pitchFamily="18" charset="2"/>
              </a:rPr>
              <a:t>r</a:t>
            </a:r>
            <a:r>
              <a:rPr lang="en-US" sz="2400" i="1" dirty="0"/>
              <a:t>) or “time of flight” measurement is made using ranging code on the signal</a:t>
            </a:r>
          </a:p>
        </p:txBody>
      </p:sp>
      <p:sp>
        <p:nvSpPr>
          <p:cNvPr id="219156" name="Line 20"/>
          <p:cNvSpPr>
            <a:spLocks noChangeShapeType="1"/>
          </p:cNvSpPr>
          <p:nvPr/>
        </p:nvSpPr>
        <p:spPr bwMode="auto">
          <a:xfrm>
            <a:off x="7651026" y="2743201"/>
            <a:ext cx="336998" cy="685800"/>
          </a:xfrm>
          <a:prstGeom prst="line">
            <a:avLst/>
          </a:prstGeom>
          <a:noFill/>
          <a:ln w="9525">
            <a:solidFill>
              <a:schemeClr val="tx1"/>
            </a:solidFill>
            <a:round/>
            <a:headEnd/>
            <a:tailEnd type="triangle" w="med" len="med"/>
          </a:ln>
        </p:spPr>
        <p:txBody>
          <a:bodyPr/>
          <a:lstStyle/>
          <a:p>
            <a:endParaRPr lang="en-US"/>
          </a:p>
        </p:txBody>
      </p:sp>
      <p:sp>
        <p:nvSpPr>
          <p:cNvPr id="219138" name="Text Box 2"/>
          <p:cNvSpPr txBox="1">
            <a:spLocks noChangeArrowheads="1"/>
          </p:cNvSpPr>
          <p:nvPr/>
        </p:nvSpPr>
        <p:spPr bwMode="auto">
          <a:xfrm>
            <a:off x="6427978" y="1914882"/>
            <a:ext cx="1752600" cy="830997"/>
          </a:xfrm>
          <a:prstGeom prst="rect">
            <a:avLst/>
          </a:prstGeom>
          <a:noFill/>
          <a:ln w="12700" cap="sq">
            <a:noFill/>
            <a:miter lim="800000"/>
            <a:headEnd type="none" w="sm" len="sm"/>
            <a:tailEnd type="none" w="sm" len="sm"/>
          </a:ln>
        </p:spPr>
        <p:txBody>
          <a:bodyPr>
            <a:spAutoFit/>
          </a:bodyPr>
          <a:lstStyle/>
          <a:p>
            <a:pPr algn="ctr">
              <a:spcBef>
                <a:spcPct val="50000"/>
              </a:spcBef>
            </a:pPr>
            <a:r>
              <a:rPr lang="en-US" sz="2400" i="1" dirty="0"/>
              <a:t>Receiver Location</a:t>
            </a:r>
          </a:p>
        </p:txBody>
      </p:sp>
      <p:sp>
        <p:nvSpPr>
          <p:cNvPr id="25" name="Oval 24"/>
          <p:cNvSpPr/>
          <p:nvPr/>
        </p:nvSpPr>
        <p:spPr>
          <a:xfrm>
            <a:off x="8102830" y="6099642"/>
            <a:ext cx="75303" cy="86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201440" y="3734670"/>
            <a:ext cx="75303" cy="86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141" name="AutoShape 5"/>
          <p:cNvSpPr>
            <a:spLocks noChangeArrowheads="1"/>
          </p:cNvSpPr>
          <p:nvPr/>
        </p:nvSpPr>
        <p:spPr bwMode="auto">
          <a:xfrm>
            <a:off x="8130899" y="3664473"/>
            <a:ext cx="228600" cy="228600"/>
          </a:xfrm>
          <a:prstGeom prst="can">
            <a:avLst>
              <a:gd name="adj" fmla="val 25000"/>
            </a:avLst>
          </a:prstGeom>
          <a:solidFill>
            <a:srgbClr val="FFFF00"/>
          </a:solidFill>
          <a:ln w="12700" cap="sq">
            <a:solidFill>
              <a:schemeClr val="tx1"/>
            </a:solidFill>
            <a:round/>
            <a:headEnd type="none" w="sm" len="sm"/>
            <a:tailEnd type="none" w="sm" len="sm"/>
          </a:ln>
        </p:spPr>
        <p:txBody>
          <a:bodyPr wrap="none" anchor="ctr"/>
          <a:lstStyle/>
          <a:p>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91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91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91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91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91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91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9153"/>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91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91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9138"/>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191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91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91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9158">
                                            <p:bg/>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9158">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91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3" grpId="0" animBg="1"/>
      <p:bldP spid="219145" grpId="0" animBg="1"/>
      <p:bldP spid="219146" grpId="0" animBg="1"/>
      <p:bldP spid="219147" grpId="0"/>
      <p:bldP spid="219148" grpId="0"/>
      <p:bldP spid="219149" grpId="0" animBg="1"/>
      <p:bldP spid="219150" grpId="0" animBg="1"/>
      <p:bldP spid="219151" grpId="0" animBg="1"/>
      <p:bldP spid="219152" grpId="0"/>
      <p:bldP spid="219153" grpId="0"/>
      <p:bldP spid="219154" grpId="0" animBg="1"/>
      <p:bldP spid="219158" grpId="0" uiExpand="1" build="p" animBg="1"/>
      <p:bldP spid="219156" grpId="0" animBg="1"/>
      <p:bldP spid="219138" grpId="0"/>
      <p:bldP spid="25" grpId="0" animBg="1"/>
      <p:bldP spid="25" grpId="1" animBg="1"/>
      <p:bldP spid="26" grpId="0" animBg="1"/>
      <p:bldP spid="26" grpId="1" animBg="1"/>
      <p:bldP spid="2191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8"/>
          <p:cNvSpPr>
            <a:spLocks noChangeArrowheads="1"/>
          </p:cNvSpPr>
          <p:nvPr/>
        </p:nvSpPr>
        <p:spPr bwMode="auto">
          <a:xfrm>
            <a:off x="8229600" y="4495800"/>
            <a:ext cx="2438400" cy="2362200"/>
          </a:xfrm>
          <a:prstGeom prst="rect">
            <a:avLst/>
          </a:prstGeom>
          <a:solidFill>
            <a:srgbClr val="24266E"/>
          </a:solidFill>
          <a:ln w="9525">
            <a:solidFill>
              <a:schemeClr val="tx1"/>
            </a:solidFill>
            <a:miter lim="800000"/>
            <a:headEnd/>
            <a:tailEnd/>
          </a:ln>
        </p:spPr>
        <p:txBody>
          <a:bodyPr wrap="none" anchor="ctr"/>
          <a:lstStyle/>
          <a:p>
            <a:endParaRPr lang="en-US">
              <a:latin typeface="Calibri" pitchFamily="34" charset="0"/>
            </a:endParaRPr>
          </a:p>
        </p:txBody>
      </p:sp>
      <p:pic>
        <p:nvPicPr>
          <p:cNvPr id="55299" name="Picture 2" descr="GPS_satellite_world"/>
          <p:cNvPicPr>
            <a:picLocks noChangeAspect="1" noChangeArrowheads="1"/>
          </p:cNvPicPr>
          <p:nvPr/>
        </p:nvPicPr>
        <p:blipFill>
          <a:blip r:embed="rId3" cstate="email"/>
          <a:srcRect/>
          <a:stretch>
            <a:fillRect/>
          </a:stretch>
        </p:blipFill>
        <p:spPr bwMode="auto">
          <a:xfrm>
            <a:off x="1524000" y="4524828"/>
            <a:ext cx="2133600" cy="2362200"/>
          </a:xfrm>
          <a:prstGeom prst="rect">
            <a:avLst/>
          </a:prstGeom>
          <a:noFill/>
          <a:ln w="9525">
            <a:noFill/>
            <a:miter lim="800000"/>
            <a:headEnd/>
            <a:tailEnd/>
          </a:ln>
        </p:spPr>
      </p:pic>
      <p:pic>
        <p:nvPicPr>
          <p:cNvPr id="55300" name="Picture 3" descr="24satellite"/>
          <p:cNvPicPr>
            <a:picLocks noChangeAspect="1" noChangeArrowheads="1"/>
          </p:cNvPicPr>
          <p:nvPr/>
        </p:nvPicPr>
        <p:blipFill>
          <a:blip r:embed="rId4" cstate="email"/>
          <a:srcRect/>
          <a:stretch>
            <a:fillRect/>
          </a:stretch>
        </p:blipFill>
        <p:spPr bwMode="auto">
          <a:xfrm>
            <a:off x="1524000" y="2465389"/>
            <a:ext cx="2133600" cy="2016125"/>
          </a:xfrm>
          <a:prstGeom prst="rect">
            <a:avLst/>
          </a:prstGeom>
          <a:noFill/>
          <a:ln w="9525">
            <a:noFill/>
            <a:miter lim="800000"/>
            <a:headEnd/>
            <a:tailEnd/>
          </a:ln>
        </p:spPr>
      </p:pic>
      <p:sp>
        <p:nvSpPr>
          <p:cNvPr id="603140" name="Text Box 4"/>
          <p:cNvSpPr txBox="1">
            <a:spLocks noChangeArrowheads="1"/>
          </p:cNvSpPr>
          <p:nvPr/>
        </p:nvSpPr>
        <p:spPr bwMode="auto">
          <a:xfrm>
            <a:off x="2133378" y="1193801"/>
            <a:ext cx="833882" cy="1200329"/>
          </a:xfrm>
          <a:prstGeom prst="rect">
            <a:avLst/>
          </a:prstGeom>
          <a:noFill/>
          <a:ln w="9525">
            <a:noFill/>
            <a:miter lim="800000"/>
            <a:headEnd/>
            <a:tailEnd/>
          </a:ln>
        </p:spPr>
        <p:txBody>
          <a:bodyPr wrap="none">
            <a:spAutoFit/>
          </a:bodyPr>
          <a:lstStyle/>
          <a:p>
            <a:pPr algn="ctr" eaLnBrk="0" hangingPunct="0">
              <a:defRPr/>
            </a:pPr>
            <a:r>
              <a:rPr lang="en-US" sz="2400" dirty="0">
                <a:effectLst>
                  <a:outerShdw blurRad="38100" dist="38100" dir="2700000" algn="tl">
                    <a:srgbClr val="C0C0C0"/>
                  </a:outerShdw>
                </a:effectLst>
                <a:latin typeface="Arial" charset="0"/>
                <a:ea typeface="ＭＳ Ｐゴシック" pitchFamily="34" charset="-128"/>
              </a:rPr>
              <a:t>GPS</a:t>
            </a:r>
          </a:p>
          <a:p>
            <a:pPr algn="ctr" eaLnBrk="0" hangingPunct="0">
              <a:defRPr/>
            </a:pPr>
            <a:r>
              <a:rPr lang="en-US" sz="2400" dirty="0">
                <a:effectLst>
                  <a:outerShdw blurRad="38100" dist="38100" dir="2700000" algn="tl">
                    <a:srgbClr val="C0C0C0"/>
                  </a:outerShdw>
                </a:effectLst>
                <a:latin typeface="Arial" charset="0"/>
                <a:ea typeface="ＭＳ Ｐゴシック" pitchFamily="34" charset="-128"/>
              </a:rPr>
              <a:t>US</a:t>
            </a:r>
          </a:p>
          <a:p>
            <a:pPr algn="ctr" eaLnBrk="0" hangingPunct="0">
              <a:defRPr/>
            </a:pPr>
            <a:r>
              <a:rPr lang="en-US" sz="2400" dirty="0">
                <a:effectLst>
                  <a:outerShdw blurRad="38100" dist="38100" dir="2700000" algn="tl">
                    <a:srgbClr val="C0C0C0"/>
                  </a:outerShdw>
                </a:effectLst>
                <a:latin typeface="Arial" charset="0"/>
                <a:ea typeface="ＭＳ Ｐゴシック" pitchFamily="34" charset="-128"/>
              </a:rPr>
              <a:t>(31)</a:t>
            </a:r>
          </a:p>
        </p:txBody>
      </p:sp>
      <p:pic>
        <p:nvPicPr>
          <p:cNvPr id="55303" name="Picture 6" descr="galileo_sat"/>
          <p:cNvPicPr>
            <a:picLocks noChangeAspect="1" noChangeArrowheads="1"/>
          </p:cNvPicPr>
          <p:nvPr/>
        </p:nvPicPr>
        <p:blipFill>
          <a:blip r:embed="rId5" cstate="email"/>
          <a:srcRect/>
          <a:stretch>
            <a:fillRect/>
          </a:stretch>
        </p:blipFill>
        <p:spPr bwMode="auto">
          <a:xfrm>
            <a:off x="3657600" y="4572000"/>
            <a:ext cx="2209800" cy="2286000"/>
          </a:xfrm>
          <a:prstGeom prst="rect">
            <a:avLst/>
          </a:prstGeom>
          <a:noFill/>
          <a:ln w="57150">
            <a:solidFill>
              <a:srgbClr val="000000"/>
            </a:solidFill>
            <a:miter lim="800000"/>
            <a:headEnd/>
            <a:tailEnd/>
          </a:ln>
        </p:spPr>
      </p:pic>
      <p:sp>
        <p:nvSpPr>
          <p:cNvPr id="603143" name="Text Box 7"/>
          <p:cNvSpPr txBox="1">
            <a:spLocks noChangeArrowheads="1"/>
          </p:cNvSpPr>
          <p:nvPr/>
        </p:nvSpPr>
        <p:spPr bwMode="auto">
          <a:xfrm>
            <a:off x="4267200" y="1193800"/>
            <a:ext cx="1144588" cy="1200150"/>
          </a:xfrm>
          <a:prstGeom prst="rect">
            <a:avLst/>
          </a:prstGeom>
          <a:noFill/>
          <a:ln w="9525">
            <a:noFill/>
            <a:miter lim="800000"/>
            <a:headEnd/>
            <a:tailEnd/>
          </a:ln>
        </p:spPr>
        <p:txBody>
          <a:bodyPr wrap="none">
            <a:spAutoFit/>
          </a:bodyPr>
          <a:lstStyle/>
          <a:p>
            <a:pPr algn="ctr" eaLnBrk="0" hangingPunct="0">
              <a:defRPr/>
            </a:pPr>
            <a:r>
              <a:rPr lang="en-US" sz="2400" dirty="0">
                <a:effectLst>
                  <a:outerShdw blurRad="38100" dist="38100" dir="2700000" algn="tl">
                    <a:srgbClr val="C0C0C0"/>
                  </a:outerShdw>
                </a:effectLst>
                <a:latin typeface="Arial" charset="0"/>
                <a:ea typeface="ＭＳ Ｐゴシック" pitchFamily="34" charset="-128"/>
              </a:rPr>
              <a:t>Galileo</a:t>
            </a:r>
          </a:p>
          <a:p>
            <a:pPr algn="ctr" eaLnBrk="0" hangingPunct="0">
              <a:defRPr/>
            </a:pPr>
            <a:r>
              <a:rPr lang="en-US" sz="2400" dirty="0">
                <a:effectLst>
                  <a:outerShdw blurRad="38100" dist="38100" dir="2700000" algn="tl">
                    <a:srgbClr val="C0C0C0"/>
                  </a:outerShdw>
                </a:effectLst>
                <a:latin typeface="Arial" charset="0"/>
                <a:ea typeface="ＭＳ Ｐゴシック" pitchFamily="34" charset="-128"/>
              </a:rPr>
              <a:t>EU</a:t>
            </a:r>
          </a:p>
          <a:p>
            <a:pPr algn="ctr" eaLnBrk="0" hangingPunct="0">
              <a:defRPr/>
            </a:pPr>
            <a:r>
              <a:rPr lang="en-US" sz="2400" dirty="0">
                <a:effectLst>
                  <a:outerShdw blurRad="38100" dist="38100" dir="2700000" algn="tl">
                    <a:srgbClr val="C0C0C0"/>
                  </a:outerShdw>
                </a:effectLst>
                <a:latin typeface="Arial" charset="0"/>
                <a:ea typeface="ＭＳ Ｐゴシック" pitchFamily="34" charset="-128"/>
              </a:rPr>
              <a:t>(28)</a:t>
            </a:r>
          </a:p>
        </p:txBody>
      </p:sp>
      <p:pic>
        <p:nvPicPr>
          <p:cNvPr id="55305" name="Picture 8" descr="Figure_13"/>
          <p:cNvPicPr>
            <a:picLocks noChangeAspect="1" noChangeArrowheads="1"/>
          </p:cNvPicPr>
          <p:nvPr/>
        </p:nvPicPr>
        <p:blipFill>
          <a:blip r:embed="rId6" cstate="email"/>
          <a:srcRect/>
          <a:stretch>
            <a:fillRect/>
          </a:stretch>
        </p:blipFill>
        <p:spPr bwMode="auto">
          <a:xfrm>
            <a:off x="5867400" y="4495800"/>
            <a:ext cx="2362200" cy="2362200"/>
          </a:xfrm>
          <a:prstGeom prst="rect">
            <a:avLst/>
          </a:prstGeom>
          <a:noFill/>
          <a:ln w="9525">
            <a:noFill/>
            <a:miter lim="800000"/>
            <a:headEnd/>
            <a:tailEnd/>
          </a:ln>
        </p:spPr>
      </p:pic>
      <p:sp>
        <p:nvSpPr>
          <p:cNvPr id="603146" name="Text Box 10"/>
          <p:cNvSpPr txBox="1">
            <a:spLocks noChangeArrowheads="1"/>
          </p:cNvSpPr>
          <p:nvPr/>
        </p:nvSpPr>
        <p:spPr bwMode="auto">
          <a:xfrm>
            <a:off x="6161089" y="1193800"/>
            <a:ext cx="1673225" cy="1200150"/>
          </a:xfrm>
          <a:prstGeom prst="rect">
            <a:avLst/>
          </a:prstGeom>
          <a:noFill/>
          <a:ln w="9525">
            <a:noFill/>
            <a:miter lim="800000"/>
            <a:headEnd/>
            <a:tailEnd/>
          </a:ln>
        </p:spPr>
        <p:txBody>
          <a:bodyPr wrap="none">
            <a:spAutoFit/>
          </a:bodyPr>
          <a:lstStyle/>
          <a:p>
            <a:pPr algn="ctr" eaLnBrk="0" hangingPunct="0">
              <a:defRPr/>
            </a:pPr>
            <a:r>
              <a:rPr lang="en-US" sz="2400" dirty="0">
                <a:effectLst>
                  <a:outerShdw blurRad="38100" dist="38100" dir="2700000" algn="tl">
                    <a:srgbClr val="C0C0C0"/>
                  </a:outerShdw>
                </a:effectLst>
                <a:latin typeface="Arial" charset="0"/>
                <a:ea typeface="ＭＳ Ｐゴシック" pitchFamily="34" charset="-128"/>
              </a:rPr>
              <a:t>GLONASS</a:t>
            </a:r>
          </a:p>
          <a:p>
            <a:pPr algn="ctr" eaLnBrk="0" hangingPunct="0">
              <a:defRPr/>
            </a:pPr>
            <a:r>
              <a:rPr lang="en-US" sz="2400" dirty="0">
                <a:effectLst>
                  <a:outerShdw blurRad="38100" dist="38100" dir="2700000" algn="tl">
                    <a:srgbClr val="C0C0C0"/>
                  </a:outerShdw>
                </a:effectLst>
                <a:latin typeface="Arial" charset="0"/>
                <a:ea typeface="ＭＳ Ｐゴシック" pitchFamily="34" charset="-128"/>
              </a:rPr>
              <a:t>Russia</a:t>
            </a:r>
          </a:p>
          <a:p>
            <a:pPr algn="ctr" eaLnBrk="0" hangingPunct="0">
              <a:defRPr/>
            </a:pPr>
            <a:r>
              <a:rPr lang="en-US" sz="2400" dirty="0">
                <a:effectLst>
                  <a:outerShdw blurRad="38100" dist="38100" dir="2700000" algn="tl">
                    <a:srgbClr val="C0C0C0"/>
                  </a:outerShdw>
                </a:effectLst>
                <a:latin typeface="Arial" charset="0"/>
                <a:ea typeface="ＭＳ Ｐゴシック" pitchFamily="34" charset="-128"/>
              </a:rPr>
              <a:t>(24)</a:t>
            </a:r>
          </a:p>
        </p:txBody>
      </p:sp>
      <p:sp>
        <p:nvSpPr>
          <p:cNvPr id="55308" name="Rectangle 13"/>
          <p:cNvSpPr>
            <a:spLocks noChangeArrowheads="1"/>
          </p:cNvSpPr>
          <p:nvPr/>
        </p:nvSpPr>
        <p:spPr bwMode="auto">
          <a:xfrm>
            <a:off x="5943600" y="2438400"/>
            <a:ext cx="2209800" cy="2057400"/>
          </a:xfrm>
          <a:prstGeom prst="rect">
            <a:avLst/>
          </a:prstGeom>
          <a:noFill/>
          <a:ln w="57150">
            <a:solidFill>
              <a:schemeClr val="tx1"/>
            </a:solidFill>
            <a:miter lim="800000"/>
            <a:headEnd/>
            <a:tailEnd/>
          </a:ln>
        </p:spPr>
        <p:txBody>
          <a:bodyPr wrap="none" anchor="ctr"/>
          <a:lstStyle/>
          <a:p>
            <a:endParaRPr lang="en-US">
              <a:latin typeface="Calibri" pitchFamily="34" charset="0"/>
            </a:endParaRPr>
          </a:p>
        </p:txBody>
      </p:sp>
      <p:sp>
        <p:nvSpPr>
          <p:cNvPr id="55309" name="Rectangle 14"/>
          <p:cNvSpPr>
            <a:spLocks noChangeArrowheads="1"/>
          </p:cNvSpPr>
          <p:nvPr/>
        </p:nvSpPr>
        <p:spPr bwMode="auto">
          <a:xfrm>
            <a:off x="3657600" y="2438400"/>
            <a:ext cx="2209800" cy="2057400"/>
          </a:xfrm>
          <a:prstGeom prst="rect">
            <a:avLst/>
          </a:prstGeom>
          <a:noFill/>
          <a:ln w="57150">
            <a:solidFill>
              <a:schemeClr val="tx1"/>
            </a:solidFill>
            <a:miter lim="800000"/>
            <a:headEnd/>
            <a:tailEnd/>
          </a:ln>
        </p:spPr>
        <p:txBody>
          <a:bodyPr wrap="none" anchor="ctr"/>
          <a:lstStyle/>
          <a:p>
            <a:endParaRPr lang="en-US">
              <a:latin typeface="Calibri" pitchFamily="34" charset="0"/>
            </a:endParaRPr>
          </a:p>
        </p:txBody>
      </p:sp>
      <p:sp>
        <p:nvSpPr>
          <p:cNvPr id="55310" name="Rectangle 15"/>
          <p:cNvSpPr>
            <a:spLocks noChangeArrowheads="1"/>
          </p:cNvSpPr>
          <p:nvPr/>
        </p:nvSpPr>
        <p:spPr bwMode="auto">
          <a:xfrm>
            <a:off x="3657600" y="4495800"/>
            <a:ext cx="2209800" cy="2362200"/>
          </a:xfrm>
          <a:prstGeom prst="rect">
            <a:avLst/>
          </a:prstGeom>
          <a:noFill/>
          <a:ln w="57150">
            <a:solidFill>
              <a:schemeClr val="tx1"/>
            </a:solidFill>
            <a:miter lim="800000"/>
            <a:headEnd/>
            <a:tailEnd/>
          </a:ln>
        </p:spPr>
        <p:txBody>
          <a:bodyPr wrap="none" anchor="ctr"/>
          <a:lstStyle/>
          <a:p>
            <a:endParaRPr lang="en-US">
              <a:latin typeface="Calibri" pitchFamily="34" charset="0"/>
            </a:endParaRPr>
          </a:p>
        </p:txBody>
      </p:sp>
      <p:sp>
        <p:nvSpPr>
          <p:cNvPr id="55311" name="Rectangle 16"/>
          <p:cNvSpPr>
            <a:spLocks noChangeArrowheads="1"/>
          </p:cNvSpPr>
          <p:nvPr/>
        </p:nvSpPr>
        <p:spPr bwMode="auto">
          <a:xfrm>
            <a:off x="1524000" y="4495800"/>
            <a:ext cx="2133600" cy="2362200"/>
          </a:xfrm>
          <a:prstGeom prst="rect">
            <a:avLst/>
          </a:prstGeom>
          <a:noFill/>
          <a:ln w="57150">
            <a:solidFill>
              <a:schemeClr val="tx1"/>
            </a:solidFill>
            <a:miter lim="800000"/>
            <a:headEnd/>
            <a:tailEnd/>
          </a:ln>
        </p:spPr>
        <p:txBody>
          <a:bodyPr wrap="none" anchor="ctr"/>
          <a:lstStyle/>
          <a:p>
            <a:endParaRPr lang="en-US">
              <a:latin typeface="Calibri" pitchFamily="34" charset="0"/>
            </a:endParaRPr>
          </a:p>
        </p:txBody>
      </p:sp>
      <p:sp>
        <p:nvSpPr>
          <p:cNvPr id="55312" name="Rectangle 17"/>
          <p:cNvSpPr>
            <a:spLocks noChangeArrowheads="1"/>
          </p:cNvSpPr>
          <p:nvPr/>
        </p:nvSpPr>
        <p:spPr bwMode="auto">
          <a:xfrm>
            <a:off x="1524000" y="2438400"/>
            <a:ext cx="2133600" cy="2057400"/>
          </a:xfrm>
          <a:prstGeom prst="rect">
            <a:avLst/>
          </a:prstGeom>
          <a:noFill/>
          <a:ln w="57150">
            <a:solidFill>
              <a:schemeClr val="tx1"/>
            </a:solidFill>
            <a:miter lim="800000"/>
            <a:headEnd/>
            <a:tailEnd/>
          </a:ln>
        </p:spPr>
        <p:txBody>
          <a:bodyPr wrap="none" anchor="ctr"/>
          <a:lstStyle/>
          <a:p>
            <a:endParaRPr lang="en-US">
              <a:latin typeface="Calibri" pitchFamily="34" charset="0"/>
            </a:endParaRPr>
          </a:p>
        </p:txBody>
      </p:sp>
      <p:sp>
        <p:nvSpPr>
          <p:cNvPr id="55313" name="Rectangle 20"/>
          <p:cNvSpPr>
            <a:spLocks noChangeArrowheads="1"/>
          </p:cNvSpPr>
          <p:nvPr/>
        </p:nvSpPr>
        <p:spPr bwMode="auto">
          <a:xfrm>
            <a:off x="8229600" y="4495800"/>
            <a:ext cx="2438400" cy="2362200"/>
          </a:xfrm>
          <a:prstGeom prst="rect">
            <a:avLst/>
          </a:prstGeom>
          <a:noFill/>
          <a:ln w="57150">
            <a:solidFill>
              <a:schemeClr val="tx1"/>
            </a:solidFill>
            <a:miter lim="800000"/>
            <a:headEnd/>
            <a:tailEnd/>
          </a:ln>
        </p:spPr>
        <p:txBody>
          <a:bodyPr wrap="none" anchor="ctr"/>
          <a:lstStyle/>
          <a:p>
            <a:endParaRPr lang="en-US">
              <a:latin typeface="Calibri" pitchFamily="34" charset="0"/>
            </a:endParaRPr>
          </a:p>
        </p:txBody>
      </p:sp>
      <p:sp>
        <p:nvSpPr>
          <p:cNvPr id="55314" name="Rectangle 22"/>
          <p:cNvSpPr>
            <a:spLocks noChangeArrowheads="1"/>
          </p:cNvSpPr>
          <p:nvPr/>
        </p:nvSpPr>
        <p:spPr bwMode="auto">
          <a:xfrm>
            <a:off x="8229600" y="2438400"/>
            <a:ext cx="2438400" cy="2057400"/>
          </a:xfrm>
          <a:prstGeom prst="rect">
            <a:avLst/>
          </a:prstGeom>
          <a:solidFill>
            <a:srgbClr val="060A16"/>
          </a:solidFill>
          <a:ln w="57150">
            <a:solidFill>
              <a:schemeClr val="tx1"/>
            </a:solidFill>
            <a:miter lim="800000"/>
            <a:headEnd/>
            <a:tailEnd/>
          </a:ln>
        </p:spPr>
        <p:txBody>
          <a:bodyPr wrap="none" anchor="ctr"/>
          <a:lstStyle/>
          <a:p>
            <a:endParaRPr lang="en-US">
              <a:latin typeface="Calibri" pitchFamily="34" charset="0"/>
            </a:endParaRPr>
          </a:p>
        </p:txBody>
      </p:sp>
      <p:pic>
        <p:nvPicPr>
          <p:cNvPr id="55315" name="Picture 26" descr="gps_satellite_constellation"/>
          <p:cNvPicPr>
            <a:picLocks noChangeAspect="1" noChangeArrowheads="1"/>
          </p:cNvPicPr>
          <p:nvPr/>
        </p:nvPicPr>
        <p:blipFill>
          <a:blip r:embed="rId7" cstate="email"/>
          <a:srcRect/>
          <a:stretch>
            <a:fillRect/>
          </a:stretch>
        </p:blipFill>
        <p:spPr bwMode="auto">
          <a:xfrm>
            <a:off x="8305800" y="2509838"/>
            <a:ext cx="2133600" cy="1985962"/>
          </a:xfrm>
          <a:prstGeom prst="rect">
            <a:avLst/>
          </a:prstGeom>
          <a:noFill/>
          <a:ln w="9525">
            <a:noFill/>
            <a:miter lim="800000"/>
            <a:headEnd/>
            <a:tailEnd/>
          </a:ln>
        </p:spPr>
      </p:pic>
      <p:pic>
        <p:nvPicPr>
          <p:cNvPr id="55316" name="Picture 27" descr="beidou1_01"/>
          <p:cNvPicPr>
            <a:picLocks noChangeAspect="1" noChangeArrowheads="1"/>
          </p:cNvPicPr>
          <p:nvPr/>
        </p:nvPicPr>
        <p:blipFill>
          <a:blip r:embed="rId8" cstate="email"/>
          <a:srcRect/>
          <a:stretch>
            <a:fillRect/>
          </a:stretch>
        </p:blipFill>
        <p:spPr bwMode="auto">
          <a:xfrm>
            <a:off x="8229600" y="4572000"/>
            <a:ext cx="2362200" cy="2286000"/>
          </a:xfrm>
          <a:prstGeom prst="rect">
            <a:avLst/>
          </a:prstGeom>
          <a:noFill/>
          <a:ln w="9525">
            <a:noFill/>
            <a:miter lim="800000"/>
            <a:headEnd/>
            <a:tailEnd/>
          </a:ln>
        </p:spPr>
      </p:pic>
      <p:sp>
        <p:nvSpPr>
          <p:cNvPr id="55317" name="Title 21"/>
          <p:cNvSpPr>
            <a:spLocks noGrp="1"/>
          </p:cNvSpPr>
          <p:nvPr>
            <p:ph type="title"/>
          </p:nvPr>
        </p:nvSpPr>
        <p:spPr>
          <a:xfrm>
            <a:off x="705680" y="153091"/>
            <a:ext cx="10515600" cy="1325563"/>
          </a:xfrm>
        </p:spPr>
        <p:txBody>
          <a:bodyPr/>
          <a:lstStyle/>
          <a:p>
            <a:pPr eaLnBrk="1" hangingPunct="1"/>
            <a:r>
              <a:rPr lang="en-US" b="1" dirty="0"/>
              <a:t>Global GNSS Constellations</a:t>
            </a:r>
          </a:p>
        </p:txBody>
      </p:sp>
      <p:sp>
        <p:nvSpPr>
          <p:cNvPr id="24" name="Text Box 10"/>
          <p:cNvSpPr txBox="1">
            <a:spLocks noChangeArrowheads="1"/>
          </p:cNvSpPr>
          <p:nvPr/>
        </p:nvSpPr>
        <p:spPr bwMode="auto">
          <a:xfrm>
            <a:off x="8135938" y="1193800"/>
            <a:ext cx="2532062" cy="1200150"/>
          </a:xfrm>
          <a:prstGeom prst="rect">
            <a:avLst/>
          </a:prstGeom>
          <a:noFill/>
          <a:ln w="9525">
            <a:noFill/>
            <a:miter lim="800000"/>
            <a:headEnd/>
            <a:tailEnd/>
          </a:ln>
        </p:spPr>
        <p:txBody>
          <a:bodyPr wrap="none">
            <a:spAutoFit/>
          </a:bodyPr>
          <a:lstStyle/>
          <a:p>
            <a:pPr algn="ctr" eaLnBrk="0" hangingPunct="0">
              <a:defRPr/>
            </a:pPr>
            <a:r>
              <a:rPr lang="en-US" sz="2400" dirty="0">
                <a:effectLst>
                  <a:outerShdw blurRad="38100" dist="38100" dir="2700000" algn="tl">
                    <a:srgbClr val="C0C0C0"/>
                  </a:outerShdw>
                </a:effectLst>
                <a:latin typeface="Arial" charset="0"/>
                <a:ea typeface="ＭＳ Ｐゴシック" pitchFamily="34" charset="-128"/>
              </a:rPr>
              <a:t>Beidou/Compass</a:t>
            </a:r>
          </a:p>
          <a:p>
            <a:pPr algn="ctr" eaLnBrk="0" hangingPunct="0">
              <a:defRPr/>
            </a:pPr>
            <a:r>
              <a:rPr lang="en-US" sz="2400" dirty="0">
                <a:effectLst>
                  <a:outerShdw blurRad="38100" dist="38100" dir="2700000" algn="tl">
                    <a:srgbClr val="C0C0C0"/>
                  </a:outerShdw>
                </a:effectLst>
                <a:latin typeface="Arial" charset="0"/>
                <a:ea typeface="ＭＳ Ｐゴシック" pitchFamily="34" charset="-128"/>
              </a:rPr>
              <a:t>China</a:t>
            </a:r>
          </a:p>
          <a:p>
            <a:pPr algn="ctr" eaLnBrk="0" hangingPunct="0">
              <a:defRPr/>
            </a:pPr>
            <a:r>
              <a:rPr lang="en-US" sz="2400" dirty="0">
                <a:effectLst>
                  <a:outerShdw blurRad="38100" dist="38100" dir="2700000" algn="tl">
                    <a:srgbClr val="C0C0C0"/>
                  </a:outerShdw>
                </a:effectLst>
                <a:latin typeface="Arial" charset="0"/>
                <a:ea typeface="ＭＳ Ｐゴシック" pitchFamily="34" charset="-128"/>
              </a:rPr>
              <a:t>(44)</a:t>
            </a:r>
          </a:p>
        </p:txBody>
      </p:sp>
      <p:pic>
        <p:nvPicPr>
          <p:cNvPr id="109569" name="Picture 1"/>
          <p:cNvPicPr>
            <a:picLocks noChangeAspect="1" noChangeArrowheads="1"/>
          </p:cNvPicPr>
          <p:nvPr/>
        </p:nvPicPr>
        <p:blipFill>
          <a:blip r:embed="rId9" cstate="email"/>
          <a:srcRect/>
          <a:stretch>
            <a:fillRect/>
          </a:stretch>
        </p:blipFill>
        <p:spPr bwMode="auto">
          <a:xfrm>
            <a:off x="3628573" y="2435034"/>
            <a:ext cx="2230187" cy="2035367"/>
          </a:xfrm>
          <a:prstGeom prst="rect">
            <a:avLst/>
          </a:prstGeom>
          <a:noFill/>
          <a:ln w="9525">
            <a:noFill/>
            <a:miter lim="800000"/>
            <a:headEnd/>
            <a:tailEnd/>
          </a:ln>
        </p:spPr>
      </p:pic>
      <p:pic>
        <p:nvPicPr>
          <p:cNvPr id="55306" name="Picture 9" descr="VUE_1"/>
          <p:cNvPicPr>
            <a:picLocks noChangeAspect="1" noChangeArrowheads="1"/>
          </p:cNvPicPr>
          <p:nvPr/>
        </p:nvPicPr>
        <p:blipFill>
          <a:blip r:embed="rId10" cstate="email"/>
          <a:srcRect/>
          <a:stretch>
            <a:fillRect/>
          </a:stretch>
        </p:blipFill>
        <p:spPr bwMode="auto">
          <a:xfrm>
            <a:off x="5867400" y="2438400"/>
            <a:ext cx="2254250" cy="20574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A0FF-5050-885C-C171-4D1DD7B3F125}"/>
              </a:ext>
            </a:extLst>
          </p:cNvPr>
          <p:cNvSpPr>
            <a:spLocks noGrp="1"/>
          </p:cNvSpPr>
          <p:nvPr>
            <p:ph type="title"/>
          </p:nvPr>
        </p:nvSpPr>
        <p:spPr>
          <a:xfrm>
            <a:off x="1981200" y="277813"/>
            <a:ext cx="8553577" cy="1266372"/>
          </a:xfrm>
        </p:spPr>
        <p:txBody>
          <a:bodyPr>
            <a:normAutofit/>
          </a:bodyPr>
          <a:lstStyle/>
          <a:p>
            <a:r>
              <a:rPr lang="en-US" sz="3600" dirty="0"/>
              <a:t>GNSS Receiver Tracking 67 Satellites at Once (UCAR station in Singapore on June 4, 2023)</a:t>
            </a:r>
          </a:p>
        </p:txBody>
      </p:sp>
      <p:sp>
        <p:nvSpPr>
          <p:cNvPr id="4" name="Slide Number Placeholder 3">
            <a:extLst>
              <a:ext uri="{FF2B5EF4-FFF2-40B4-BE49-F238E27FC236}">
                <a16:creationId xmlns:a16="http://schemas.microsoft.com/office/drawing/2014/main" id="{FB99C826-0871-3308-F19A-BAF4A076E7BD}"/>
              </a:ext>
            </a:extLst>
          </p:cNvPr>
          <p:cNvSpPr>
            <a:spLocks noGrp="1"/>
          </p:cNvSpPr>
          <p:nvPr>
            <p:ph type="sldNum" sz="quarter" idx="12"/>
          </p:nvPr>
        </p:nvSpPr>
        <p:spPr/>
        <p:txBody>
          <a:bodyPr/>
          <a:lstStyle/>
          <a:p>
            <a:pPr>
              <a:defRPr/>
            </a:pPr>
            <a:fld id="{2E9DE22F-C352-4DF9-8772-7AE9A9AC6161}" type="slidenum">
              <a:rPr lang="en-US" altLang="en-US" smtClean="0"/>
              <a:pPr>
                <a:defRPr/>
              </a:pPr>
              <a:t>9</a:t>
            </a:fld>
            <a:endParaRPr lang="en-US" altLang="en-US"/>
          </a:p>
        </p:txBody>
      </p:sp>
      <p:pic>
        <p:nvPicPr>
          <p:cNvPr id="6" name="Picture 5">
            <a:extLst>
              <a:ext uri="{FF2B5EF4-FFF2-40B4-BE49-F238E27FC236}">
                <a16:creationId xmlns:a16="http://schemas.microsoft.com/office/drawing/2014/main" id="{752D449F-9BE7-BA25-D441-B1E7D59A8D00}"/>
              </a:ext>
            </a:extLst>
          </p:cNvPr>
          <p:cNvPicPr>
            <a:picLocks noChangeAspect="1"/>
          </p:cNvPicPr>
          <p:nvPr/>
        </p:nvPicPr>
        <p:blipFill rotWithShape="1">
          <a:blip r:embed="rId2">
            <a:extLst>
              <a:ext uri="{28A0092B-C50C-407E-A947-70E740481C1C}">
                <a14:useLocalDpi xmlns:a14="http://schemas.microsoft.com/office/drawing/2010/main" val="0"/>
              </a:ext>
            </a:extLst>
          </a:blip>
          <a:srcRect t="986"/>
          <a:stretch/>
        </p:blipFill>
        <p:spPr>
          <a:xfrm>
            <a:off x="3468412" y="1458070"/>
            <a:ext cx="5261880" cy="5399931"/>
          </a:xfrm>
          <a:prstGeom prst="rect">
            <a:avLst/>
          </a:prstGeom>
        </p:spPr>
      </p:pic>
      <p:sp>
        <p:nvSpPr>
          <p:cNvPr id="3" name="Oval 2">
            <a:extLst>
              <a:ext uri="{FF2B5EF4-FFF2-40B4-BE49-F238E27FC236}">
                <a16:creationId xmlns:a16="http://schemas.microsoft.com/office/drawing/2014/main" id="{B374B7E3-E717-7354-4A5A-57640EF4D1A3}"/>
              </a:ext>
            </a:extLst>
          </p:cNvPr>
          <p:cNvSpPr/>
          <p:nvPr/>
        </p:nvSpPr>
        <p:spPr>
          <a:xfrm>
            <a:off x="6756400" y="1422400"/>
            <a:ext cx="1249680" cy="589280"/>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D60293C-BDC2-D6BB-CBED-33649D5F5979}"/>
              </a:ext>
            </a:extLst>
          </p:cNvPr>
          <p:cNvSpPr/>
          <p:nvPr/>
        </p:nvSpPr>
        <p:spPr>
          <a:xfrm>
            <a:off x="5984240" y="2602656"/>
            <a:ext cx="1584960" cy="1034624"/>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635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4428</Words>
  <Application>Microsoft Macintosh PowerPoint</Application>
  <PresentationFormat>Widescreen</PresentationFormat>
  <Paragraphs>492</Paragraphs>
  <Slides>36</Slides>
  <Notes>15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5" baseType="lpstr">
      <vt:lpstr>Arial</vt:lpstr>
      <vt:lpstr>Calibri</vt:lpstr>
      <vt:lpstr>Calibri Light</vt:lpstr>
      <vt:lpstr>Cambria Math</vt:lpstr>
      <vt:lpstr>Symbol</vt:lpstr>
      <vt:lpstr>Times New Roman</vt:lpstr>
      <vt:lpstr>Verdana</vt:lpstr>
      <vt:lpstr>Office Theme</vt:lpstr>
      <vt:lpstr>Document</vt:lpstr>
      <vt:lpstr>A Brief Summary of Radio Occultation with Global Navigation Satellite Systems (GNSS-RO)</vt:lpstr>
      <vt:lpstr>Outline</vt:lpstr>
      <vt:lpstr>Applications of Satellite Navigation are Everywhere...</vt:lpstr>
      <vt:lpstr>Importance of Precise Timing to GPS</vt:lpstr>
      <vt:lpstr>Atomic Clocks in Space</vt:lpstr>
      <vt:lpstr>Satellite Navigation Basic Principles</vt:lpstr>
      <vt:lpstr>Trilateration Example:  3 Transmitters, 1 Receiver</vt:lpstr>
      <vt:lpstr>Global GNSS Constellations</vt:lpstr>
      <vt:lpstr>GNSS Receiver Tracking 67 Satellites at Once (UCAR station in Singapore on June 4, 2023)</vt:lpstr>
      <vt:lpstr>Introduction to Radio Occultation</vt:lpstr>
      <vt:lpstr>Radio Occultation Measurements</vt:lpstr>
      <vt:lpstr>PowerPoint Presentation</vt:lpstr>
      <vt:lpstr>PowerPoint Presentation</vt:lpstr>
      <vt:lpstr>PowerPoint Presentation</vt:lpstr>
      <vt:lpstr>Example of excess phase and amplitude measurements</vt:lpstr>
      <vt:lpstr>PowerPoint Presentation</vt:lpstr>
      <vt:lpstr>BA – Wave optics (WO) Method</vt:lpstr>
      <vt:lpstr>BA – Phase Matching (PM) Method</vt:lpstr>
      <vt:lpstr>Comparison of GO and WO Methods</vt:lpstr>
      <vt:lpstr>PowerPoint Presentation</vt:lpstr>
      <vt:lpstr>Scientific Uses of RO Data Products</vt:lpstr>
      <vt:lpstr>A Brief COSMIC History and RO</vt:lpstr>
      <vt:lpstr>Statistical comparison of N between RO and Model</vt:lpstr>
      <vt:lpstr>PowerPoint Presentation</vt:lpstr>
      <vt:lpstr>Advantages of High SNR: Penetration Depth</vt:lpstr>
      <vt:lpstr>Global map of Super Refraction detected from COSMIC-2 deep signals (June 2020-2021)</vt:lpstr>
      <vt:lpstr>PowerPoint Presentation</vt:lpstr>
      <vt:lpstr>Advanced 1D-Var retrieval of temperature and water vapor from RO (“wetPf2” in CDAAC)</vt:lpstr>
      <vt:lpstr>1D-Var water vapor compared to ECMWF</vt:lpstr>
      <vt:lpstr>Madden-Julian Oscillation Observed by COSMIC-2</vt:lpstr>
      <vt:lpstr>Vertical Structure of MJO Temperature Anomaly revealed by COSMIC-2</vt:lpstr>
      <vt:lpstr>Vertical Structure of MJO Moisture Anomaly revealed by COSMIC-2</vt:lpstr>
      <vt:lpstr>Acknowledgements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Brief Summary of Radio Occultation with Global Navigation Satellite Systems (GNSS-RO)</dc:title>
  <dc:creator>John Braun</dc:creator>
  <cp:lastModifiedBy>John Braun</cp:lastModifiedBy>
  <cp:revision>4</cp:revision>
  <dcterms:created xsi:type="dcterms:W3CDTF">2023-08-16T12:45:02Z</dcterms:created>
  <dcterms:modified xsi:type="dcterms:W3CDTF">2023-08-16T16:40:45Z</dcterms:modified>
</cp:coreProperties>
</file>